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24" r:id="rId1"/>
    <p:sldMasterId id="2147484039" r:id="rId2"/>
    <p:sldMasterId id="2147484049" r:id="rId3"/>
    <p:sldMasterId id="2147484059" r:id="rId4"/>
  </p:sldMasterIdLst>
  <p:notesMasterIdLst>
    <p:notesMasterId r:id="rId34"/>
  </p:notesMasterIdLst>
  <p:handoutMasterIdLst>
    <p:handoutMasterId r:id="rId35"/>
  </p:handoutMasterIdLst>
  <p:sldIdLst>
    <p:sldId id="758" r:id="rId5"/>
    <p:sldId id="861" r:id="rId6"/>
    <p:sldId id="773" r:id="rId7"/>
    <p:sldId id="775" r:id="rId8"/>
    <p:sldId id="777" r:id="rId9"/>
    <p:sldId id="862" r:id="rId10"/>
    <p:sldId id="859" r:id="rId11"/>
    <p:sldId id="860" r:id="rId12"/>
    <p:sldId id="786" r:id="rId13"/>
    <p:sldId id="863" r:id="rId14"/>
    <p:sldId id="790" r:id="rId15"/>
    <p:sldId id="864" r:id="rId16"/>
    <p:sldId id="865" r:id="rId17"/>
    <p:sldId id="866" r:id="rId18"/>
    <p:sldId id="867" r:id="rId19"/>
    <p:sldId id="868" r:id="rId20"/>
    <p:sldId id="869" r:id="rId21"/>
    <p:sldId id="870" r:id="rId22"/>
    <p:sldId id="871" r:id="rId23"/>
    <p:sldId id="872" r:id="rId24"/>
    <p:sldId id="873" r:id="rId25"/>
    <p:sldId id="874" r:id="rId26"/>
    <p:sldId id="875" r:id="rId27"/>
    <p:sldId id="878" r:id="rId28"/>
    <p:sldId id="877" r:id="rId29"/>
    <p:sldId id="880" r:id="rId30"/>
    <p:sldId id="876" r:id="rId31"/>
    <p:sldId id="798" r:id="rId32"/>
    <p:sldId id="799" r:id="rId33"/>
  </p:sldIdLst>
  <p:sldSz cx="9144000" cy="6858000" type="letter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7">
          <p15:clr>
            <a:srgbClr val="A4A3A4"/>
          </p15:clr>
        </p15:guide>
        <p15:guide id="2" pos="55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McDermott" initials="TM" lastIdx="33" clrIdx="0">
    <p:extLst>
      <p:ext uri="{19B8F6BF-5375-455C-9EA6-DF929625EA0E}">
        <p15:presenceInfo xmlns:p15="http://schemas.microsoft.com/office/powerpoint/2012/main" userId="7a9bf0e15d6c2a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20"/>
    <a:srgbClr val="000000"/>
    <a:srgbClr val="9D201C"/>
    <a:srgbClr val="0000FF"/>
    <a:srgbClr val="990033"/>
    <a:srgbClr val="663366"/>
    <a:srgbClr val="EAE8EA"/>
    <a:srgbClr val="D3CDD3"/>
    <a:srgbClr val="6639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06" autoAdjust="0"/>
    <p:restoredTop sz="96135" autoAdjust="0"/>
  </p:normalViewPr>
  <p:slideViewPr>
    <p:cSldViewPr snapToGrid="0">
      <p:cViewPr varScale="1">
        <p:scale>
          <a:sx n="77" d="100"/>
          <a:sy n="77" d="100"/>
        </p:scale>
        <p:origin x="331" y="58"/>
      </p:cViewPr>
      <p:guideLst>
        <p:guide orient="horz" pos="367"/>
        <p:guide pos="55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772" y="6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8" cy="4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886" y="1"/>
            <a:ext cx="3078048" cy="4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A10C3FC-3EB9-4669-8B60-FD7A45E0719C}" type="datetime1">
              <a:rPr lang="en-US"/>
              <a:pPr>
                <a:defRPr/>
              </a:pPr>
              <a:t>7/9/2018</a:t>
            </a:fld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886" y="8916568"/>
            <a:ext cx="3078048" cy="4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20000"/>
              </a:spcBef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BA53CC0-D3DF-4975-B7FD-03B3F6EC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048" cy="4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886" y="1"/>
            <a:ext cx="3078048" cy="4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3263"/>
            <a:ext cx="4694237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57" y="4459837"/>
            <a:ext cx="5681364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886" y="8916568"/>
            <a:ext cx="3078048" cy="47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4" tIns="46227" rIns="92454" bIns="4622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394FF3C-C40F-4118-982F-1D9A8AD0E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20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1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94FF3C-C40F-4118-982F-1D9A8AD0E6A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8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3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98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94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5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75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9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39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54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FAE6E-214D-A84B-BA27-BD206E142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94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7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baseline="0" dirty="0">
              <a:latin typeface="Calibri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DE1D0-7198-9040-B94F-6EB858B76136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27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baseline="0" dirty="0">
              <a:latin typeface="Calibri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C9DE1D0-7198-9040-B94F-6EB858B76136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13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265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6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6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F1EA-D2CA-434C-8AA5-8E5A334DD91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7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gi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9D1C20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9144000" cy="1436688"/>
          </a:xfrm>
          <a:prstGeom prst="rect">
            <a:avLst/>
          </a:prstGeom>
          <a:solidFill>
            <a:srgbClr val="9D1C2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 dirty="0">
              <a:solidFill>
                <a:schemeClr val="bg1"/>
              </a:solidFill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6571"/>
            <a:ext cx="7772400" cy="13933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1752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53582"/>
            <a:ext cx="1021976" cy="719923"/>
          </a:xfrm>
          <a:prstGeom prst="rect">
            <a:avLst/>
          </a:prstGeom>
        </p:spPr>
      </p:pic>
      <p:pic>
        <p:nvPicPr>
          <p:cNvPr id="1026" name="Picture 2" descr="Image resul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39081"/>
            <a:ext cx="1752600" cy="9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rgia tech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4376"/>
            <a:ext cx="2279650" cy="7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9D1C20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9144000" cy="1436688"/>
          </a:xfrm>
          <a:prstGeom prst="rect">
            <a:avLst/>
          </a:prstGeom>
          <a:solidFill>
            <a:srgbClr val="9D1C2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6571"/>
            <a:ext cx="7772400" cy="13933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1752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53582"/>
            <a:ext cx="1021976" cy="719923"/>
          </a:xfrm>
          <a:prstGeom prst="rect">
            <a:avLst/>
          </a:prstGeom>
        </p:spPr>
      </p:pic>
      <p:pic>
        <p:nvPicPr>
          <p:cNvPr id="1026" name="Picture 2" descr="Image resul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39081"/>
            <a:ext cx="1752600" cy="9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rgia tech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4376"/>
            <a:ext cx="2279650" cy="7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5355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6027212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030288"/>
            <a:ext cx="8638496" cy="5316537"/>
          </a:xfrm>
        </p:spPr>
        <p:txBody>
          <a:bodyPr/>
          <a:lstStyle>
            <a:lvl1pPr>
              <a:buClr>
                <a:srgbClr val="990033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8629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443" y="1030288"/>
            <a:ext cx="4189412" cy="5316537"/>
          </a:xfrm>
        </p:spPr>
        <p:txBody>
          <a:bodyPr/>
          <a:lstStyle>
            <a:lvl1pPr>
              <a:buClr>
                <a:srgbClr val="9D1C2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030288"/>
            <a:ext cx="4189413" cy="5316537"/>
          </a:xfrm>
        </p:spPr>
        <p:txBody>
          <a:bodyPr/>
          <a:lstStyle>
            <a:lvl1pPr>
              <a:buClr>
                <a:srgbClr val="9D1C2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2" y="0"/>
            <a:ext cx="6027211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77303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46" y="969067"/>
            <a:ext cx="42309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45" y="1608829"/>
            <a:ext cx="4230911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01" y="969067"/>
            <a:ext cx="41293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01" y="1608829"/>
            <a:ext cx="4129310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6858" y="0"/>
            <a:ext cx="5969155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08287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6027212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463420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555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3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0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6027212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030288"/>
            <a:ext cx="8638496" cy="5316537"/>
          </a:xfrm>
        </p:spPr>
        <p:txBody>
          <a:bodyPr/>
          <a:lstStyle>
            <a:lvl1pPr>
              <a:buClr>
                <a:srgbClr val="990033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9D1C20"/>
            </a:solidFill>
            <a:round/>
            <a:headEnd/>
            <a:tailEnd/>
          </a:ln>
        </p:spPr>
      </p:cxn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0" y="1574800"/>
            <a:ext cx="9144000" cy="1436688"/>
          </a:xfrm>
          <a:prstGeom prst="rect">
            <a:avLst/>
          </a:prstGeom>
          <a:solidFill>
            <a:srgbClr val="9D1C2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600"/>
              </a:spcAft>
              <a:defRPr/>
            </a:pPr>
            <a:endParaRPr lang="en-US" sz="3200" b="1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6571"/>
            <a:ext cx="7772400" cy="139337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1752"/>
            <a:ext cx="6400800" cy="1752600"/>
          </a:xfr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53582"/>
            <a:ext cx="1021976" cy="719923"/>
          </a:xfrm>
          <a:prstGeom prst="rect">
            <a:avLst/>
          </a:prstGeom>
        </p:spPr>
      </p:pic>
      <p:pic>
        <p:nvPicPr>
          <p:cNvPr id="1026" name="Picture 2" descr="Image resul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-39081"/>
            <a:ext cx="1752600" cy="9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rgia tech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44376"/>
            <a:ext cx="2279650" cy="76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16530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6027212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030288"/>
            <a:ext cx="8638496" cy="5316537"/>
          </a:xfrm>
        </p:spPr>
        <p:txBody>
          <a:bodyPr/>
          <a:lstStyle>
            <a:lvl1pPr>
              <a:buClr>
                <a:srgbClr val="990033"/>
              </a:buClr>
              <a:defRPr/>
            </a:lvl1pPr>
            <a:lvl2pPr>
              <a:buClr>
                <a:srgbClr val="990033"/>
              </a:buClr>
              <a:defRPr/>
            </a:lvl2pPr>
            <a:lvl3pPr>
              <a:buClr>
                <a:srgbClr val="990033"/>
              </a:buClr>
              <a:defRPr/>
            </a:lvl3pPr>
            <a:lvl4pPr>
              <a:buClr>
                <a:srgbClr val="990033"/>
              </a:buClr>
              <a:buFont typeface="Calibri" pitchFamily="34" charset="0"/>
              <a:buChar char="―"/>
              <a:defRPr/>
            </a:lvl4pPr>
            <a:lvl5pPr>
              <a:buClr>
                <a:srgbClr val="99003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2830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443" y="1030288"/>
            <a:ext cx="4189412" cy="5316537"/>
          </a:xfrm>
        </p:spPr>
        <p:txBody>
          <a:bodyPr/>
          <a:lstStyle>
            <a:lvl1pPr>
              <a:buClr>
                <a:srgbClr val="9D1C2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030288"/>
            <a:ext cx="4189413" cy="5316537"/>
          </a:xfrm>
        </p:spPr>
        <p:txBody>
          <a:bodyPr/>
          <a:lstStyle>
            <a:lvl1pPr>
              <a:buClr>
                <a:srgbClr val="9D1C2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2" y="0"/>
            <a:ext cx="6027211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7469238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46" y="969067"/>
            <a:ext cx="42309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45" y="1608829"/>
            <a:ext cx="4230911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01" y="969067"/>
            <a:ext cx="41293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01" y="1608829"/>
            <a:ext cx="4129310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6858" y="0"/>
            <a:ext cx="5969155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57560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6027212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07319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57772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94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6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6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3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443" y="1030288"/>
            <a:ext cx="4189412" cy="5316537"/>
          </a:xfrm>
        </p:spPr>
        <p:txBody>
          <a:bodyPr/>
          <a:lstStyle>
            <a:lvl1pPr>
              <a:buClr>
                <a:srgbClr val="9D1C2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030288"/>
            <a:ext cx="4189413" cy="5316537"/>
          </a:xfrm>
        </p:spPr>
        <p:txBody>
          <a:bodyPr/>
          <a:lstStyle>
            <a:lvl1pPr>
              <a:buClr>
                <a:srgbClr val="9D1C20"/>
              </a:buCl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2" y="0"/>
            <a:ext cx="6027211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4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273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38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260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33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42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6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795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0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46" y="969067"/>
            <a:ext cx="42309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45" y="1608829"/>
            <a:ext cx="4230911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01" y="969067"/>
            <a:ext cx="41293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01" y="1608829"/>
            <a:ext cx="4129310" cy="474842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6858" y="0"/>
            <a:ext cx="5969155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6027212" cy="82708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7/9/2018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8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7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90000"/>
              </a:lnSpc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734" y="1565012"/>
            <a:ext cx="8572500" cy="4572000"/>
          </a:xfr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750"/>
              </a:spcAft>
              <a:defRPr lang="en-US" sz="2000" dirty="0" smtClean="0"/>
            </a:lvl1pPr>
            <a:lvl2pPr>
              <a:spcAft>
                <a:spcPts val="750"/>
              </a:spcAft>
              <a:defRPr lang="en-US" sz="1750" dirty="0" smtClean="0"/>
            </a:lvl2pPr>
            <a:lvl3pPr>
              <a:spcAft>
                <a:spcPts val="750"/>
              </a:spcAft>
              <a:defRPr lang="en-US" sz="1500" dirty="0" smtClean="0"/>
            </a:lvl3pPr>
            <a:lvl4pPr>
              <a:spcAft>
                <a:spcPts val="750"/>
              </a:spcAft>
              <a:defRPr lang="en-US" sz="1250" dirty="0" smtClean="0"/>
            </a:lvl4pPr>
            <a:lvl5pPr>
              <a:spcAft>
                <a:spcPts val="750"/>
              </a:spcAft>
              <a:defRPr lang="en-US" sz="125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4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1030288"/>
            <a:ext cx="85312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27" name="Straight Connector 11"/>
          <p:cNvCxnSpPr>
            <a:cxnSpLocks noChangeShapeType="1"/>
          </p:cNvCxnSpPr>
          <p:nvPr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839914" y="0"/>
            <a:ext cx="60161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" y="6613244"/>
            <a:ext cx="9143999" cy="128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baseline="0" dirty="0">
                <a:latin typeface="Calibri" pitchFamily="34" charset="0"/>
                <a:cs typeface="ＭＳ Ｐゴシック"/>
              </a:rPr>
              <a:t>									</a:t>
            </a:r>
            <a:fld id="{E03CA7C6-ACE8-42E1-B3B6-581DBE8FEB03}" type="slidenum">
              <a:rPr lang="en-US" sz="1000" baseline="0" smtClean="0">
                <a:latin typeface="Calibri" pitchFamily="34" charset="0"/>
                <a:cs typeface="ＭＳ Ｐゴシック"/>
              </a:rPr>
              <a:t>‹#›</a:t>
            </a:fld>
            <a:endParaRPr lang="en-US" sz="1000" dirty="0">
              <a:cs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53582"/>
            <a:ext cx="1021976" cy="71992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856013" y="-21935"/>
            <a:ext cx="1242409" cy="849023"/>
            <a:chOff x="7856013" y="-21935"/>
            <a:chExt cx="1242409" cy="849023"/>
          </a:xfrm>
        </p:grpSpPr>
        <p:pic>
          <p:nvPicPr>
            <p:cNvPr id="11" name="Picture 2" descr="Image result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361" y="291307"/>
              <a:ext cx="1009713" cy="535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georgia tech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013" y="-21935"/>
              <a:ext cx="1242409" cy="41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0" r:id="rId2"/>
    <p:sldLayoutId id="2147484029" r:id="rId3"/>
    <p:sldLayoutId id="2147484032" r:id="rId4"/>
    <p:sldLayoutId id="2147484027" r:id="rId5"/>
    <p:sldLayoutId id="2147484026" r:id="rId6"/>
    <p:sldLayoutId id="2147484033" r:id="rId7"/>
    <p:sldLayoutId id="2147484035" r:id="rId8"/>
    <p:sldLayoutId id="2147484036" r:id="rId9"/>
    <p:sldLayoutId id="2147484037" r:id="rId10"/>
  </p:sldLayoutIdLst>
  <p:transition spd="slow"/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1030288"/>
            <a:ext cx="85312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27" name="Straight Connector 11"/>
          <p:cNvCxnSpPr>
            <a:cxnSpLocks noChangeShapeType="1"/>
          </p:cNvCxnSpPr>
          <p:nvPr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839914" y="0"/>
            <a:ext cx="60161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" y="6613244"/>
            <a:ext cx="9143999" cy="128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ＭＳ Ｐゴシック"/>
              </a:rPr>
              <a:t>									</a:t>
            </a:r>
            <a:fld id="{E03CA7C6-ACE8-42E1-B3B6-581DBE8FEB03}" type="slidenum">
              <a:rPr lang="en-US" sz="1000" smtClean="0">
                <a:solidFill>
                  <a:srgbClr val="000000"/>
                </a:solidFill>
                <a:latin typeface="Calibri"/>
                <a:cs typeface="ＭＳ Ｐゴシック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53582"/>
            <a:ext cx="1021976" cy="71992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856013" y="-21935"/>
            <a:ext cx="1242409" cy="849023"/>
            <a:chOff x="7856013" y="-21935"/>
            <a:chExt cx="1242409" cy="849023"/>
          </a:xfrm>
        </p:grpSpPr>
        <p:pic>
          <p:nvPicPr>
            <p:cNvPr id="11" name="Picture 2" descr="Image result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361" y="291307"/>
              <a:ext cx="1009713" cy="535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georgia tech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013" y="-21935"/>
              <a:ext cx="1242409" cy="41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065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</p:sldLayoutIdLst>
  <p:transition spd="slow"/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4013" y="1030288"/>
            <a:ext cx="85312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27" name="Straight Connector 11"/>
          <p:cNvCxnSpPr>
            <a:cxnSpLocks noChangeShapeType="1"/>
          </p:cNvCxnSpPr>
          <p:nvPr/>
        </p:nvCxnSpPr>
        <p:spPr bwMode="auto">
          <a:xfrm flipV="1">
            <a:off x="0" y="841375"/>
            <a:ext cx="9144000" cy="3175"/>
          </a:xfrm>
          <a:prstGeom prst="line">
            <a:avLst/>
          </a:prstGeom>
          <a:noFill/>
          <a:ln w="28575" algn="ctr">
            <a:solidFill>
              <a:srgbClr val="A50021"/>
            </a:solidFill>
            <a:round/>
            <a:headEnd/>
            <a:tailEnd/>
          </a:ln>
        </p:spPr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839914" y="0"/>
            <a:ext cx="60161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>
            <a:off x="1" y="6613244"/>
            <a:ext cx="9143999" cy="128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ＭＳ Ｐゴシック"/>
              </a:rPr>
              <a:t>									</a:t>
            </a:r>
            <a:fld id="{E03CA7C6-ACE8-42E1-B3B6-581DBE8FEB03}" type="slidenum">
              <a:rPr lang="en-US" sz="1000" smtClean="0">
                <a:solidFill>
                  <a:srgbClr val="000000"/>
                </a:solidFill>
                <a:latin typeface="Calibri"/>
                <a:cs typeface="ＭＳ Ｐゴシック"/>
              </a:rPr>
              <a:pPr algn="ctr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cs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53582"/>
            <a:ext cx="1021976" cy="71992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856013" y="-21935"/>
            <a:ext cx="1242409" cy="849023"/>
            <a:chOff x="7856013" y="-21935"/>
            <a:chExt cx="1242409" cy="849023"/>
          </a:xfrm>
        </p:grpSpPr>
        <p:pic>
          <p:nvPicPr>
            <p:cNvPr id="11" name="Picture 2" descr="Image result"/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2361" y="291307"/>
              <a:ext cx="1009713" cy="535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Image result for georgia tech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6013" y="-21935"/>
              <a:ext cx="1242409" cy="41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018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</p:sldLayoutIdLst>
  <p:transition spd="slow"/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ＭＳ Ｐゴシック" pitchFamily="3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mericana BT" pitchFamily="18" charset="0"/>
          <a:ea typeface="ＭＳ Ｐゴシック" pitchFamily="34" charset="-128"/>
          <a:cs typeface="Arial" charset="0"/>
        </a:defRPr>
      </a:lvl9pPr>
    </p:titleStyle>
    <p:bodyStyle>
      <a:lvl1pPr marL="228600" indent="-228600" algn="l" rtl="0" eaLnBrk="1" fontAlgn="base" hangingPunct="1">
        <a:spcBef>
          <a:spcPts val="20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ourier New" pitchFamily="49" charset="0"/>
        <a:buChar char="o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Calibri" pitchFamily="34" charset="0"/>
        <a:buChar char="―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rgbClr val="A50021"/>
        </a:buClr>
        <a:buSzPct val="100000"/>
        <a:buFont typeface="Wingdings" pitchFamily="2" charset="2"/>
        <a:buChar char="q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71800" indent="-228600" algn="l" rtl="0" eaLnBrk="1" fontAlgn="base" hangingPunct="1">
        <a:spcBef>
          <a:spcPts val="600"/>
        </a:spcBef>
        <a:spcAft>
          <a:spcPct val="0"/>
        </a:spcAft>
        <a:buClr>
          <a:srgbClr val="800000"/>
        </a:buClr>
        <a:buSzPct val="75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B03E109-93EA-4EA4-86B8-09C2F502A6A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E33986A-E33C-4AE1-A316-8D7B330A87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4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1600" dirty="0">
                <a:ea typeface="ＭＳ Ｐゴシック" pitchFamily="34" charset="-128"/>
              </a:rPr>
              <a:t>RT-182: Enterprise Systems-of-Systems Model for Digital Thread Enabled Acquisition</a:t>
            </a:r>
            <a:br>
              <a:rPr lang="en-US" sz="1600" dirty="0">
                <a:ea typeface="ＭＳ Ｐゴシック" pitchFamily="34" charset="-128"/>
              </a:rPr>
            </a:br>
            <a:endParaRPr lang="en-US" sz="1600" dirty="0">
              <a:ea typeface="ＭＳ Ｐゴシック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5541" y="3131875"/>
            <a:ext cx="6334217" cy="488403"/>
          </a:xfrm>
        </p:spPr>
        <p:txBody>
          <a:bodyPr/>
          <a:lstStyle/>
          <a:p>
            <a:r>
              <a:rPr lang="en-US" dirty="0"/>
              <a:t>Sponsor: DASD(SE)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38939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Calibri" pitchFamily="34" charset="0"/>
                <a:cs typeface="ＭＳ Ｐゴシック"/>
              </a:rPr>
              <a:t>By</a:t>
            </a:r>
          </a:p>
          <a:p>
            <a:pPr algn="ctr"/>
            <a:r>
              <a:rPr lang="en-US" sz="1800" b="1" dirty="0">
                <a:latin typeface="Calibri" pitchFamily="34" charset="0"/>
                <a:cs typeface="ＭＳ Ｐゴシック"/>
              </a:rPr>
              <a:t>Chris Paredis, Paul Collopy, Tom McDermott, Molly Nadolski</a:t>
            </a:r>
          </a:p>
          <a:p>
            <a:pPr algn="ctr"/>
            <a:endParaRPr lang="en-US" sz="1800" b="1" dirty="0">
              <a:latin typeface="Calibri" pitchFamily="34" charset="0"/>
              <a:cs typeface="ＭＳ Ｐゴシック"/>
            </a:endParaRPr>
          </a:p>
          <a:p>
            <a:pPr algn="ctr"/>
            <a:r>
              <a:rPr lang="en-US" sz="1800" b="1" dirty="0" smtClean="0">
                <a:latin typeface="Calibri" pitchFamily="34" charset="0"/>
                <a:cs typeface="ＭＳ Ｐゴシック"/>
              </a:rPr>
              <a:t>INCOSE Meeting</a:t>
            </a:r>
            <a:endParaRPr lang="en-US" sz="1800" b="1" dirty="0">
              <a:latin typeface="Calibri" pitchFamily="34" charset="0"/>
              <a:cs typeface="ＭＳ Ｐゴシック"/>
            </a:endParaRPr>
          </a:p>
          <a:p>
            <a:pPr algn="ctr"/>
            <a:r>
              <a:rPr lang="en-US" sz="1800" b="1" dirty="0" smtClean="0">
                <a:latin typeface="Calibri" pitchFamily="34" charset="0"/>
                <a:cs typeface="ＭＳ Ｐゴシック"/>
              </a:rPr>
              <a:t>July 9, 2018</a:t>
            </a:r>
            <a:endParaRPr lang="en-US" sz="1800" b="1" dirty="0">
              <a:latin typeface="Calibri" pitchFamily="34" charset="0"/>
              <a:cs typeface="ＭＳ Ｐゴシック"/>
            </a:endParaRPr>
          </a:p>
          <a:p>
            <a:pPr algn="ctr"/>
            <a:r>
              <a:rPr lang="en-US" sz="1800" b="1" u="sng" dirty="0">
                <a:solidFill>
                  <a:srgbClr val="9D1C20"/>
                </a:solidFill>
                <a:latin typeface="Calibri" pitchFamily="34" charset="0"/>
                <a:cs typeface="ＭＳ Ｐゴシック"/>
              </a:rPr>
              <a:t>www.sercuarc.org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Context Analysis (Selected Phrases)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41973"/>
              </p:ext>
            </p:extLst>
          </p:nvPr>
        </p:nvGraphicFramePr>
        <p:xfrm>
          <a:off x="377685" y="998056"/>
          <a:ext cx="8358810" cy="5513271"/>
        </p:xfrm>
        <a:graphic>
          <a:graphicData uri="http://schemas.openxmlformats.org/drawingml/2006/table">
            <a:tbl>
              <a:tblPr firstRow="1" firstCol="1" bandRow="1"/>
              <a:tblGrid>
                <a:gridCol w="238541"/>
                <a:gridCol w="1570347"/>
                <a:gridCol w="1908776"/>
                <a:gridCol w="1988305"/>
                <a:gridCol w="2652841"/>
              </a:tblGrid>
              <a:tr h="137478">
                <a:tc>
                  <a:txBody>
                    <a:bodyPr/>
                    <a:lstStyle/>
                    <a:p>
                      <a:pPr marL="228600" marR="0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Enabling Environment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2545" marR="0" algn="l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Key Actors &amp;  </a:t>
                      </a: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Interactions/</a:t>
                      </a: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Activities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225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Outcomes</a:t>
                      </a:r>
                      <a:r>
                        <a:rPr lang="fr-FR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/Outputs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75451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Domain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Operational Context – increasing complexity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DoD DE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Strategy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Manufacturing 4.0 drivers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Global innovation in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DE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Curate </a:t>
                      </a: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models across domains, fidelity, phases and the lifecycle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Goal 1: Formalize the development, integration and use of models to inform enterprise and program decision making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Map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the realm of the possible with warfighter needs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6779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Institutions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Develop</a:t>
                      </a: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, mature, and use IT infrastructures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Define and govern authoritative source of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truth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INCOSE </a:t>
                      </a: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and other professional </a:t>
                      </a: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organizations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Digital </a:t>
                      </a: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program documents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Enterprise owns the ontology and data layer for analytical approaches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Libraries of reusable models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Pay once for data, reuse everywhere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Goal 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2: Provide an enduring authoritative source of truth (AST)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1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Goal </a:t>
                      </a: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4: Establish a supporting infrastructure and environment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422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Processes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Lexicon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, taxonomies, ontologies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Paperless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system and technical information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Communities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: Standards, guides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Communicators/ matchmakers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Model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governance/version control mgmt.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Better informed Decision makers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Digital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twin that injects data back into the models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System data accessible from a single portal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Eliminate human process of finding and using data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Everything needed is on desktop, what’s been done before is there to </a:t>
                      </a: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reuse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Goal 3: Incorporate technical innovations to improve the engineering practice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opportunities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that can be gained from deeper information in the AST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make the process more efficient and reduce rework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capture and maintain lessons learned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559">
                <a:tc>
                  <a:txBody>
                    <a:bodyPr/>
                    <a:lstStyle/>
                    <a:p>
                      <a:pPr marL="228600" marR="71755"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People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Comfort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with technology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Usability of DE methods &amp; tools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Organizational and cultural resistance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Learning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systems that adapt to individual abilities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Leadership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&amp; messaging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Older vs younger workforce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Human capital - skills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A-Teams &amp; B/C-Teams - performance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Enhance collaboration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Humans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can focus on creative work and machines can take care of mundane tasks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Understand incremental value of all trades, done dynamically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Goal 5: Transform Culture and Workforce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easier 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to ingest new processes and incorporate acquisition expertise into the tools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MS Mincho"/>
                          <a:cs typeface="Times" panose="02020603050405020304" pitchFamily="18" charset="0"/>
                        </a:rPr>
                        <a:t>make the B-team and C-team players perform more at the A-Team level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6753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 Transformation Systemigrams</a:t>
            </a:r>
            <a:endParaRPr lang="en-US" dirty="0"/>
          </a:p>
        </p:txBody>
      </p:sp>
      <p:pic>
        <p:nvPicPr>
          <p:cNvPr id="3" name="Picture 2" descr="Workforce%20and%20culture%20systemi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71" y="1922629"/>
            <a:ext cx="4737735" cy="356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9855"/>
          <a:stretch/>
        </p:blipFill>
        <p:spPr>
          <a:xfrm>
            <a:off x="344848" y="1023730"/>
            <a:ext cx="3491655" cy="56460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088922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579"/>
          <p:cNvGrpSpPr/>
          <p:nvPr/>
        </p:nvGrpSpPr>
        <p:grpSpPr>
          <a:xfrm>
            <a:off x="5367734" y="2020993"/>
            <a:ext cx="1133466" cy="1042067"/>
            <a:chOff x="4419487" y="4607315"/>
            <a:chExt cx="1133466" cy="1042067"/>
          </a:xfrm>
        </p:grpSpPr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419487" y="4607315"/>
              <a:ext cx="1133466" cy="104206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Models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>
              <a:off x="4590059" y="4899054"/>
              <a:ext cx="792322" cy="2886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 Owned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531888" y="5215253"/>
              <a:ext cx="901602" cy="2734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Owned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393762" y="4662265"/>
            <a:ext cx="1262572" cy="1043946"/>
            <a:chOff x="5505090" y="-307309"/>
            <a:chExt cx="1419311" cy="889814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505090" y="-307309"/>
              <a:ext cx="1419311" cy="8898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Savvy Workforce</a:t>
              </a: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661240" y="317583"/>
              <a:ext cx="1107012" cy="15086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flexible</a:t>
              </a:r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>
              <a:off x="5564791" y="150255"/>
              <a:ext cx="1299909" cy="15516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distributed</a:t>
              </a:r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5679785" y="-74941"/>
              <a:ext cx="1004292" cy="21253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Engineering</a:t>
              </a:r>
            </a:p>
          </p:txBody>
        </p:sp>
      </p:grpSp>
      <p:sp>
        <p:nvSpPr>
          <p:cNvPr id="170" name="Oval 169"/>
          <p:cNvSpPr>
            <a:spLocks noChangeAspect="1"/>
          </p:cNvSpPr>
          <p:nvPr/>
        </p:nvSpPr>
        <p:spPr>
          <a:xfrm>
            <a:off x="1982701" y="2608838"/>
            <a:ext cx="860751" cy="3987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6" name="Curved Connector 245"/>
          <p:cNvCxnSpPr>
            <a:stCxn id="4" idx="4"/>
            <a:endCxn id="37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8" name="Group 7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Arrow Connector 264"/>
          <p:cNvCxnSpPr>
            <a:stCxn id="174" idx="6"/>
            <a:endCxn id="170" idx="2"/>
          </p:cNvCxnSpPr>
          <p:nvPr/>
        </p:nvCxnSpPr>
        <p:spPr>
          <a:xfrm>
            <a:off x="1532963" y="2568455"/>
            <a:ext cx="449738" cy="2397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Curved Connector 377"/>
          <p:cNvCxnSpPr>
            <a:stCxn id="4" idx="6"/>
            <a:endCxn id="55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Authoritative Source of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Truth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" name="Curved Connector 204"/>
          <p:cNvCxnSpPr>
            <a:stCxn id="204" idx="3"/>
            <a:endCxn id="113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Arrow Connector 264"/>
          <p:cNvCxnSpPr>
            <a:stCxn id="204" idx="6"/>
            <a:endCxn id="214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64"/>
          <p:cNvCxnSpPr>
            <a:stCxn id="212" idx="7"/>
            <a:endCxn id="214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35" name="Straight Arrow Connector 264"/>
          <p:cNvCxnSpPr>
            <a:stCxn id="90" idx="3"/>
            <a:endCxn id="195" idx="7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9" name="Straight Arrow Connector 264"/>
          <p:cNvCxnSpPr>
            <a:stCxn id="243" idx="2"/>
            <a:endCxn id="234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64"/>
          <p:cNvCxnSpPr>
            <a:stCxn id="243" idx="6"/>
            <a:endCxn id="242" idx="6"/>
          </p:cNvCxnSpPr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64"/>
          <p:cNvCxnSpPr>
            <a:stCxn id="242" idx="6"/>
            <a:endCxn id="92" idx="6"/>
          </p:cNvCxnSpPr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64"/>
          <p:cNvCxnSpPr>
            <a:stCxn id="92" idx="6"/>
            <a:endCxn id="91" idx="6"/>
          </p:cNvCxnSpPr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274" name="Oval 273"/>
          <p:cNvSpPr>
            <a:spLocks noChangeAspect="1"/>
          </p:cNvSpPr>
          <p:nvPr/>
        </p:nvSpPr>
        <p:spPr>
          <a:xfrm>
            <a:off x="7807871" y="4129338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6798403" y="2309723"/>
            <a:ext cx="1089369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620015" y="962927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Data Procurement</a:t>
            </a:r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5736917" y="3584079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cxnSp>
        <p:nvCxnSpPr>
          <p:cNvPr id="278" name="Straight Arrow Connector 264"/>
          <p:cNvCxnSpPr>
            <a:stCxn id="277" idx="6"/>
            <a:endCxn id="274" idx="2"/>
          </p:cNvCxnSpPr>
          <p:nvPr/>
        </p:nvCxnSpPr>
        <p:spPr>
          <a:xfrm>
            <a:off x="6350425" y="3745199"/>
            <a:ext cx="1457446" cy="545259"/>
          </a:xfrm>
          <a:prstGeom prst="curvedConnector3">
            <a:avLst>
              <a:gd name="adj1" fmla="val 137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6408710" y="3972774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3384489" y="5303329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AI-enabled Big Data Tools</a:t>
            </a:r>
          </a:p>
        </p:txBody>
      </p: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7" name="Straight Arrow Connector 264"/>
          <p:cNvCxnSpPr>
            <a:stCxn id="277" idx="4"/>
          </p:cNvCxnSpPr>
          <p:nvPr/>
        </p:nvCxnSpPr>
        <p:spPr>
          <a:xfrm rot="5400000">
            <a:off x="5559247" y="4033401"/>
            <a:ext cx="611506" cy="3573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5641965" y="4068261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 from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7013643" y="4517826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Evolution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3827467" y="5763682"/>
            <a:ext cx="9324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and Complexity</a:t>
            </a:r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6141892" y="4314144"/>
            <a:ext cx="720929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Control</a:t>
            </a:r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4149500" y="6165967"/>
            <a:ext cx="957000" cy="2542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8039025" y="2784200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Warfighter</a:t>
            </a:r>
          </a:p>
        </p:txBody>
      </p:sp>
      <p:sp>
        <p:nvSpPr>
          <p:cNvPr id="321" name="Oval 320"/>
          <p:cNvSpPr/>
          <p:nvPr/>
        </p:nvSpPr>
        <p:spPr>
          <a:xfrm>
            <a:off x="7786899" y="2141387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Realm of the Possible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Oval 321"/>
          <p:cNvSpPr>
            <a:spLocks noChangeAspect="1"/>
          </p:cNvSpPr>
          <p:nvPr/>
        </p:nvSpPr>
        <p:spPr>
          <a:xfrm>
            <a:off x="7516525" y="1483676"/>
            <a:ext cx="908586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324" name="Oval 323"/>
          <p:cNvSpPr>
            <a:spLocks noChangeAspect="1"/>
          </p:cNvSpPr>
          <p:nvPr/>
        </p:nvSpPr>
        <p:spPr>
          <a:xfrm>
            <a:off x="8128035" y="4935124"/>
            <a:ext cx="73713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</a:p>
        </p:txBody>
      </p:sp>
      <p:sp>
        <p:nvSpPr>
          <p:cNvPr id="326" name="Oval 325"/>
          <p:cNvSpPr>
            <a:spLocks noChangeAspect="1"/>
          </p:cNvSpPr>
          <p:nvPr/>
        </p:nvSpPr>
        <p:spPr>
          <a:xfrm>
            <a:off x="6563321" y="1827101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Oval 332"/>
          <p:cNvSpPr>
            <a:spLocks/>
          </p:cNvSpPr>
          <p:nvPr/>
        </p:nvSpPr>
        <p:spPr>
          <a:xfrm>
            <a:off x="6324942" y="4684337"/>
            <a:ext cx="726993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Oval 333"/>
          <p:cNvSpPr>
            <a:spLocks/>
          </p:cNvSpPr>
          <p:nvPr/>
        </p:nvSpPr>
        <p:spPr>
          <a:xfrm>
            <a:off x="7490674" y="3207440"/>
            <a:ext cx="592205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Oval 334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932808" y="2808433"/>
            <a:ext cx="964909" cy="3176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Translation</a:t>
            </a:r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5059261" y="1654122"/>
            <a:ext cx="6413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sp>
        <p:nvSpPr>
          <p:cNvPr id="340" name="Oval 339"/>
          <p:cNvSpPr>
            <a:spLocks noChangeAspect="1"/>
          </p:cNvSpPr>
          <p:nvPr/>
        </p:nvSpPr>
        <p:spPr>
          <a:xfrm>
            <a:off x="6720529" y="1180616"/>
            <a:ext cx="736755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Updates</a:t>
            </a:r>
          </a:p>
        </p:txBody>
      </p:sp>
      <p:cxnSp>
        <p:nvCxnSpPr>
          <p:cNvPr id="341" name="Straight Arrow Connector 264"/>
          <p:cNvCxnSpPr>
            <a:stCxn id="340" idx="4"/>
            <a:endCxn id="326" idx="0"/>
          </p:cNvCxnSpPr>
          <p:nvPr/>
        </p:nvCxnSpPr>
        <p:spPr>
          <a:xfrm rot="5400000">
            <a:off x="6885287" y="1623481"/>
            <a:ext cx="349808" cy="574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Arrow Connector 264"/>
          <p:cNvCxnSpPr>
            <a:stCxn id="326" idx="6"/>
            <a:endCxn id="322" idx="4"/>
          </p:cNvCxnSpPr>
          <p:nvPr/>
        </p:nvCxnSpPr>
        <p:spPr>
          <a:xfrm flipV="1">
            <a:off x="7499628" y="1780353"/>
            <a:ext cx="471190" cy="19508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Arrow Connector 264"/>
          <p:cNvCxnSpPr>
            <a:stCxn id="340" idx="6"/>
            <a:endCxn id="322" idx="0"/>
          </p:cNvCxnSpPr>
          <p:nvPr/>
        </p:nvCxnSpPr>
        <p:spPr>
          <a:xfrm>
            <a:off x="7457284" y="1328955"/>
            <a:ext cx="513534" cy="15472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Straight Arrow Connector 264"/>
          <p:cNvCxnSpPr>
            <a:stCxn id="322" idx="6"/>
            <a:endCxn id="321" idx="0"/>
          </p:cNvCxnSpPr>
          <p:nvPr/>
        </p:nvCxnSpPr>
        <p:spPr>
          <a:xfrm flipH="1">
            <a:off x="8269354" y="1632015"/>
            <a:ext cx="155757" cy="509372"/>
          </a:xfrm>
          <a:prstGeom prst="curvedConnector4">
            <a:avLst>
              <a:gd name="adj1" fmla="val -25722"/>
              <a:gd name="adj2" fmla="val 6456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Arrow Connector 264"/>
          <p:cNvCxnSpPr>
            <a:stCxn id="321" idx="4"/>
            <a:endCxn id="320" idx="0"/>
          </p:cNvCxnSpPr>
          <p:nvPr/>
        </p:nvCxnSpPr>
        <p:spPr>
          <a:xfrm rot="16200000" flipH="1">
            <a:off x="8161540" y="2525163"/>
            <a:ext cx="366850" cy="15122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0" name="TextBox 389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Arrow Connector 264"/>
          <p:cNvCxnSpPr>
            <a:stCxn id="214" idx="4"/>
            <a:endCxn id="234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3" name="Straight Arrow Connector 264"/>
          <p:cNvCxnSpPr>
            <a:stCxn id="170" idx="4"/>
            <a:endCxn id="195" idx="1"/>
          </p:cNvCxnSpPr>
          <p:nvPr/>
        </p:nvCxnSpPr>
        <p:spPr>
          <a:xfrm rot="16200000" flipH="1">
            <a:off x="2142870" y="3277802"/>
            <a:ext cx="578704" cy="38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1251" y="308610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good starting place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77992" y="2560774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existing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4" name="Straight Arrow Connector 264"/>
          <p:cNvCxnSpPr>
            <a:stCxn id="37" idx="6"/>
            <a:endCxn id="21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Arrow Connector 264"/>
          <p:cNvCxnSpPr>
            <a:stCxn id="581" idx="0"/>
            <a:endCxn id="560" idx="6"/>
          </p:cNvCxnSpPr>
          <p:nvPr/>
        </p:nvCxnSpPr>
        <p:spPr>
          <a:xfrm rot="16200000" flipV="1">
            <a:off x="4982358" y="1068883"/>
            <a:ext cx="761122" cy="1143097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264"/>
          <p:cNvCxnSpPr>
            <a:stCxn id="581" idx="0"/>
            <a:endCxn id="276" idx="4"/>
          </p:cNvCxnSpPr>
          <p:nvPr/>
        </p:nvCxnSpPr>
        <p:spPr>
          <a:xfrm rot="5400000" flipH="1" flipV="1">
            <a:off x="5688767" y="1530867"/>
            <a:ext cx="735826" cy="24442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178556" y="1355778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produce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5" name="Straight Arrow Connector 264"/>
          <p:cNvCxnSpPr>
            <a:stCxn id="90" idx="0"/>
            <a:endCxn id="55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2" name="TextBox 55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6" name="Straight Arrow Connector 264"/>
          <p:cNvCxnSpPr>
            <a:stCxn id="276" idx="2"/>
            <a:endCxn id="561" idx="6"/>
          </p:cNvCxnSpPr>
          <p:nvPr/>
        </p:nvCxnSpPr>
        <p:spPr>
          <a:xfrm rot="10800000">
            <a:off x="4836611" y="1052229"/>
            <a:ext cx="783404" cy="7181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5083078" y="1018162"/>
            <a:ext cx="41093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4" name="Straight Arrow Connector 264"/>
          <p:cNvCxnSpPr>
            <a:stCxn id="202" idx="6"/>
            <a:endCxn id="581" idx="4"/>
          </p:cNvCxnSpPr>
          <p:nvPr/>
        </p:nvCxnSpPr>
        <p:spPr>
          <a:xfrm flipV="1">
            <a:off x="5212945" y="3063060"/>
            <a:ext cx="721522" cy="505643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Arrow Connector 264"/>
          <p:cNvCxnSpPr>
            <a:stCxn id="195" idx="0"/>
            <a:endCxn id="234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</a:t>
            </a:r>
          </a:p>
        </p:txBody>
      </p:sp>
      <p:cxnSp>
        <p:nvCxnSpPr>
          <p:cNvPr id="602" name="Straight Arrow Connector 264"/>
          <p:cNvCxnSpPr>
            <a:stCxn id="170" idx="0"/>
            <a:endCxn id="234" idx="2"/>
          </p:cNvCxnSpPr>
          <p:nvPr/>
        </p:nvCxnSpPr>
        <p:spPr>
          <a:xfrm rot="5400000" flipH="1" flipV="1">
            <a:off x="2492313" y="2215254"/>
            <a:ext cx="314349" cy="4728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5554166" y="3251770"/>
            <a:ext cx="4088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Straight Arrow Connector 264"/>
          <p:cNvCxnSpPr>
            <a:endCxn id="277" idx="0"/>
          </p:cNvCxnSpPr>
          <p:nvPr/>
        </p:nvCxnSpPr>
        <p:spPr>
          <a:xfrm rot="5400000">
            <a:off x="5816267" y="3284106"/>
            <a:ext cx="527377" cy="725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1" name="TextBox 630"/>
          <p:cNvSpPr txBox="1"/>
          <p:nvPr/>
        </p:nvSpPr>
        <p:spPr>
          <a:xfrm>
            <a:off x="5969182" y="329309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0" name="Straight Arrow Connector 264"/>
          <p:cNvCxnSpPr>
            <a:stCxn id="225" idx="4"/>
            <a:endCxn id="54" idx="2"/>
          </p:cNvCxnSpPr>
          <p:nvPr/>
        </p:nvCxnSpPr>
        <p:spPr>
          <a:xfrm rot="16200000" flipH="1">
            <a:off x="822255" y="4612730"/>
            <a:ext cx="701031" cy="44198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3" name="TextBox 652"/>
          <p:cNvSpPr txBox="1"/>
          <p:nvPr/>
        </p:nvSpPr>
        <p:spPr>
          <a:xfrm>
            <a:off x="803800" y="4804736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 an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0" name="Straight Arrow Connector 264"/>
          <p:cNvCxnSpPr>
            <a:stCxn id="318" idx="6"/>
            <a:endCxn id="195" idx="4"/>
          </p:cNvCxnSpPr>
          <p:nvPr/>
        </p:nvCxnSpPr>
        <p:spPr>
          <a:xfrm flipV="1">
            <a:off x="2442550" y="4731842"/>
            <a:ext cx="480954" cy="32771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0" name="Oval 669"/>
          <p:cNvSpPr/>
          <p:nvPr/>
        </p:nvSpPr>
        <p:spPr>
          <a:xfrm>
            <a:off x="6752462" y="3444806"/>
            <a:ext cx="845152" cy="480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Systems Engineers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8" name="Straight Arrow Connector 264"/>
          <p:cNvCxnSpPr>
            <a:stCxn id="282" idx="2"/>
          </p:cNvCxnSpPr>
          <p:nvPr/>
        </p:nvCxnSpPr>
        <p:spPr>
          <a:xfrm rot="10800000">
            <a:off x="3057985" y="4584707"/>
            <a:ext cx="326505" cy="87974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7" name="Straight Arrow Connector 264"/>
          <p:cNvCxnSpPr>
            <a:stCxn id="282" idx="6"/>
            <a:endCxn id="289" idx="2"/>
          </p:cNvCxnSpPr>
          <p:nvPr/>
        </p:nvCxnSpPr>
        <p:spPr>
          <a:xfrm flipV="1">
            <a:off x="4502244" y="5366247"/>
            <a:ext cx="511082" cy="982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0" name="Curved Connector 699"/>
          <p:cNvCxnSpPr>
            <a:endCxn id="340" idx="0"/>
          </p:cNvCxnSpPr>
          <p:nvPr/>
        </p:nvCxnSpPr>
        <p:spPr>
          <a:xfrm>
            <a:off x="4965446" y="756798"/>
            <a:ext cx="2123461" cy="4238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4" name="TextBox 703"/>
          <p:cNvSpPr txBox="1"/>
          <p:nvPr/>
        </p:nvSpPr>
        <p:spPr>
          <a:xfrm>
            <a:off x="5494016" y="707418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7" name="Straight Arrow Connector 264"/>
          <p:cNvCxnSpPr>
            <a:stCxn id="54" idx="5"/>
            <a:endCxn id="311" idx="2"/>
          </p:cNvCxnSpPr>
          <p:nvPr/>
        </p:nvCxnSpPr>
        <p:spPr>
          <a:xfrm rot="16200000" flipH="1">
            <a:off x="2963715" y="5061049"/>
            <a:ext cx="371473" cy="135603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2942462" y="5162282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manage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TextBox 709"/>
          <p:cNvSpPr txBox="1"/>
          <p:nvPr/>
        </p:nvSpPr>
        <p:spPr>
          <a:xfrm>
            <a:off x="2751362" y="5786137"/>
            <a:ext cx="70588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manage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2" name="Straight Arrow Connector 264"/>
          <p:cNvCxnSpPr>
            <a:stCxn id="311" idx="6"/>
            <a:endCxn id="288" idx="4"/>
          </p:cNvCxnSpPr>
          <p:nvPr/>
        </p:nvCxnSpPr>
        <p:spPr>
          <a:xfrm flipV="1">
            <a:off x="4759875" y="5626629"/>
            <a:ext cx="697007" cy="29817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5" name="TextBox 714"/>
          <p:cNvSpPr txBox="1"/>
          <p:nvPr/>
        </p:nvSpPr>
        <p:spPr>
          <a:xfrm>
            <a:off x="4935183" y="5824029"/>
            <a:ext cx="36956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9" name="Straight Arrow Connector 264"/>
          <p:cNvCxnSpPr>
            <a:stCxn id="225" idx="3"/>
            <a:endCxn id="314" idx="2"/>
          </p:cNvCxnSpPr>
          <p:nvPr/>
        </p:nvCxnSpPr>
        <p:spPr>
          <a:xfrm rot="16200000" flipH="1">
            <a:off x="1478921" y="3622492"/>
            <a:ext cx="1873638" cy="34675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6" name="TextBox 745"/>
          <p:cNvSpPr txBox="1"/>
          <p:nvPr/>
        </p:nvSpPr>
        <p:spPr>
          <a:xfrm>
            <a:off x="2922923" y="6139206"/>
            <a:ext cx="70588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ensure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7" name="Straight Arrow Connector 264"/>
          <p:cNvCxnSpPr>
            <a:stCxn id="314" idx="6"/>
            <a:endCxn id="288" idx="4"/>
          </p:cNvCxnSpPr>
          <p:nvPr/>
        </p:nvCxnSpPr>
        <p:spPr>
          <a:xfrm flipV="1">
            <a:off x="5106500" y="5626629"/>
            <a:ext cx="350382" cy="66644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8" name="TextBox 747"/>
          <p:cNvSpPr txBox="1"/>
          <p:nvPr/>
        </p:nvSpPr>
        <p:spPr>
          <a:xfrm>
            <a:off x="5182285" y="6056177"/>
            <a:ext cx="36956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8" name="Curved Connector 777"/>
          <p:cNvCxnSpPr>
            <a:stCxn id="324" idx="0"/>
            <a:endCxn id="320" idx="4"/>
          </p:cNvCxnSpPr>
          <p:nvPr/>
        </p:nvCxnSpPr>
        <p:spPr>
          <a:xfrm rot="16200000" flipV="1">
            <a:off x="7600869" y="4039388"/>
            <a:ext cx="1715445" cy="7602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TextBox 780"/>
          <p:cNvSpPr txBox="1"/>
          <p:nvPr/>
        </p:nvSpPr>
        <p:spPr>
          <a:xfrm>
            <a:off x="8285191" y="3548196"/>
            <a:ext cx="3826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4" name="TextBox 783"/>
          <p:cNvSpPr txBox="1"/>
          <p:nvPr/>
        </p:nvSpPr>
        <p:spPr>
          <a:xfrm>
            <a:off x="8018598" y="2510388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5989168" y="1423390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9" name="Straight Arrow Connector 264"/>
          <p:cNvCxnSpPr>
            <a:stCxn id="326" idx="1"/>
          </p:cNvCxnSpPr>
          <p:nvPr/>
        </p:nvCxnSpPr>
        <p:spPr>
          <a:xfrm rot="16200000" flipV="1">
            <a:off x="6237602" y="1407709"/>
            <a:ext cx="597048" cy="328629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6320202" y="1509098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9" name="Straight Arrow Connector 264"/>
          <p:cNvCxnSpPr>
            <a:stCxn id="581" idx="5"/>
            <a:endCxn id="670" idx="1"/>
          </p:cNvCxnSpPr>
          <p:nvPr/>
        </p:nvCxnSpPr>
        <p:spPr>
          <a:xfrm rot="16200000" flipH="1">
            <a:off x="6303365" y="2942296"/>
            <a:ext cx="604711" cy="541024"/>
          </a:xfrm>
          <a:prstGeom prst="curvedConnector3">
            <a:avLst>
              <a:gd name="adj1" fmla="val 3441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3" name="TextBox 802"/>
          <p:cNvSpPr txBox="1"/>
          <p:nvPr/>
        </p:nvSpPr>
        <p:spPr>
          <a:xfrm>
            <a:off x="6377289" y="3030140"/>
            <a:ext cx="44781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&amp; used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7" name="Straight Arrow Connector 264"/>
          <p:cNvCxnSpPr>
            <a:stCxn id="275" idx="2"/>
            <a:endCxn id="581" idx="6"/>
          </p:cNvCxnSpPr>
          <p:nvPr/>
        </p:nvCxnSpPr>
        <p:spPr>
          <a:xfrm rot="10800000" flipV="1">
            <a:off x="6501201" y="2470843"/>
            <a:ext cx="297203" cy="7118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Arrow Connector 264"/>
          <p:cNvCxnSpPr>
            <a:stCxn id="338" idx="2"/>
          </p:cNvCxnSpPr>
          <p:nvPr/>
        </p:nvCxnSpPr>
        <p:spPr>
          <a:xfrm rot="10800000">
            <a:off x="6490988" y="2668980"/>
            <a:ext cx="441820" cy="298257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4" name="Straight Arrow Connector 264"/>
          <p:cNvCxnSpPr>
            <a:stCxn id="326" idx="5"/>
            <a:endCxn id="275" idx="0"/>
          </p:cNvCxnSpPr>
          <p:nvPr/>
        </p:nvCxnSpPr>
        <p:spPr>
          <a:xfrm rot="5400000">
            <a:off x="7238103" y="2185317"/>
            <a:ext cx="229392" cy="1942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9" name="TextBox 818"/>
          <p:cNvSpPr txBox="1"/>
          <p:nvPr/>
        </p:nvSpPr>
        <p:spPr>
          <a:xfrm>
            <a:off x="6476155" y="224661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" name="TextBox 819"/>
          <p:cNvSpPr txBox="1"/>
          <p:nvPr/>
        </p:nvSpPr>
        <p:spPr>
          <a:xfrm>
            <a:off x="6553312" y="2701451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1" name="Straight Arrow Connector 264"/>
          <p:cNvCxnSpPr>
            <a:stCxn id="670" idx="0"/>
            <a:endCxn id="338" idx="3"/>
          </p:cNvCxnSpPr>
          <p:nvPr/>
        </p:nvCxnSpPr>
        <p:spPr>
          <a:xfrm rot="16200000" flipV="1">
            <a:off x="6941938" y="3211706"/>
            <a:ext cx="365279" cy="10092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5" name="TextBox 824"/>
          <p:cNvSpPr txBox="1"/>
          <p:nvPr/>
        </p:nvSpPr>
        <p:spPr>
          <a:xfrm>
            <a:off x="6984815" y="3188863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9" name="Straight Arrow Connector 264"/>
          <p:cNvCxnSpPr>
            <a:stCxn id="339" idx="1"/>
          </p:cNvCxnSpPr>
          <p:nvPr/>
        </p:nvCxnSpPr>
        <p:spPr>
          <a:xfrm rot="16200000" flipV="1">
            <a:off x="4770942" y="1319076"/>
            <a:ext cx="271152" cy="493321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2" name="Straight Arrow Connector 264"/>
          <p:cNvCxnSpPr>
            <a:stCxn id="581" idx="1"/>
            <a:endCxn id="339" idx="4"/>
          </p:cNvCxnSpPr>
          <p:nvPr/>
        </p:nvCxnSpPr>
        <p:spPr>
          <a:xfrm rot="16200000" flipV="1">
            <a:off x="5358200" y="1998074"/>
            <a:ext cx="197238" cy="15381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7" name="Curved Connector 836"/>
          <p:cNvCxnSpPr>
            <a:stCxn id="312" idx="2"/>
            <a:endCxn id="288" idx="7"/>
          </p:cNvCxnSpPr>
          <p:nvPr/>
        </p:nvCxnSpPr>
        <p:spPr>
          <a:xfrm rot="10800000" flipV="1">
            <a:off x="5929020" y="4475264"/>
            <a:ext cx="212873" cy="164278"/>
          </a:xfrm>
          <a:prstGeom prst="curvedConnector4">
            <a:avLst>
              <a:gd name="adj1" fmla="val 4065"/>
              <a:gd name="adj2" fmla="val -47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1" name="TextBox 840"/>
          <p:cNvSpPr txBox="1"/>
          <p:nvPr/>
        </p:nvSpPr>
        <p:spPr>
          <a:xfrm>
            <a:off x="5878244" y="4388659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2" name="Straight Arrow Connector 264"/>
          <p:cNvCxnSpPr>
            <a:stCxn id="274" idx="0"/>
            <a:endCxn id="670" idx="6"/>
          </p:cNvCxnSpPr>
          <p:nvPr/>
        </p:nvCxnSpPr>
        <p:spPr>
          <a:xfrm rot="16200000" flipV="1">
            <a:off x="7633963" y="3648675"/>
            <a:ext cx="444314" cy="51701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5" name="Straight Arrow Connector 264"/>
          <p:cNvCxnSpPr>
            <a:stCxn id="274" idx="0"/>
            <a:endCxn id="320" idx="3"/>
          </p:cNvCxnSpPr>
          <p:nvPr/>
        </p:nvCxnSpPr>
        <p:spPr>
          <a:xfrm rot="5400000" flipH="1" flipV="1">
            <a:off x="7645986" y="3624545"/>
            <a:ext cx="973433" cy="361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8" name="TextBox 847"/>
          <p:cNvSpPr txBox="1"/>
          <p:nvPr/>
        </p:nvSpPr>
        <p:spPr>
          <a:xfrm>
            <a:off x="7880847" y="3860496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9" name="Straight Arrow Connector 264"/>
          <p:cNvCxnSpPr>
            <a:stCxn id="670" idx="4"/>
            <a:endCxn id="305" idx="0"/>
          </p:cNvCxnSpPr>
          <p:nvPr/>
        </p:nvCxnSpPr>
        <p:spPr>
          <a:xfrm rot="16200000" flipH="1">
            <a:off x="7060735" y="4039544"/>
            <a:ext cx="592584" cy="363979"/>
          </a:xfrm>
          <a:prstGeom prst="curvedConnector3">
            <a:avLst>
              <a:gd name="adj1" fmla="val 2454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3" name="TextBox 852"/>
          <p:cNvSpPr txBox="1"/>
          <p:nvPr/>
        </p:nvSpPr>
        <p:spPr>
          <a:xfrm>
            <a:off x="7175036" y="4044240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4" name="Curved Connector 853"/>
          <p:cNvCxnSpPr>
            <a:stCxn id="337" idx="6"/>
            <a:endCxn id="324" idx="2"/>
          </p:cNvCxnSpPr>
          <p:nvPr/>
        </p:nvCxnSpPr>
        <p:spPr>
          <a:xfrm flipV="1">
            <a:off x="7429115" y="5083463"/>
            <a:ext cx="698920" cy="2031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7" name="TextBox 776"/>
          <p:cNvSpPr txBox="1"/>
          <p:nvPr/>
        </p:nvSpPr>
        <p:spPr>
          <a:xfrm>
            <a:off x="7519365" y="5155877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2" name="Straight Arrow Connector 264"/>
          <p:cNvCxnSpPr>
            <a:stCxn id="305" idx="2"/>
            <a:endCxn id="312" idx="6"/>
          </p:cNvCxnSpPr>
          <p:nvPr/>
        </p:nvCxnSpPr>
        <p:spPr>
          <a:xfrm rot="10800000">
            <a:off x="6862821" y="4475264"/>
            <a:ext cx="150822" cy="2036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Arrow Connector 264"/>
          <p:cNvCxnSpPr>
            <a:stCxn id="130" idx="6"/>
            <a:endCxn id="559" idx="7"/>
          </p:cNvCxnSpPr>
          <p:nvPr/>
        </p:nvCxnSpPr>
        <p:spPr>
          <a:xfrm flipH="1" flipV="1">
            <a:off x="4820882" y="573335"/>
            <a:ext cx="4006405" cy="5640711"/>
          </a:xfrm>
          <a:prstGeom prst="curvedConnector4">
            <a:avLst>
              <a:gd name="adj1" fmla="val -5706"/>
              <a:gd name="adj2" fmla="val 1020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4" name="TextBox 883"/>
          <p:cNvSpPr txBox="1"/>
          <p:nvPr/>
        </p:nvSpPr>
        <p:spPr>
          <a:xfrm>
            <a:off x="6559231" y="425134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7" name="TextBox 896"/>
          <p:cNvSpPr txBox="1"/>
          <p:nvPr/>
        </p:nvSpPr>
        <p:spPr>
          <a:xfrm>
            <a:off x="7049015" y="2158859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8" name="TextBox 897"/>
          <p:cNvSpPr txBox="1"/>
          <p:nvPr/>
        </p:nvSpPr>
        <p:spPr>
          <a:xfrm>
            <a:off x="7617671" y="1877694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9" name="TextBox 898"/>
          <p:cNvSpPr txBox="1"/>
          <p:nvPr/>
        </p:nvSpPr>
        <p:spPr>
          <a:xfrm>
            <a:off x="7586072" y="1305269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0" name="TextBox 899"/>
          <p:cNvSpPr txBox="1"/>
          <p:nvPr/>
        </p:nvSpPr>
        <p:spPr>
          <a:xfrm>
            <a:off x="8184186" y="1818222"/>
            <a:ext cx="44128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1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2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Oval 29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3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7" name="Curved Connector 216"/>
          <p:cNvCxnSpPr>
            <a:endCxn id="226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220" name="Group 219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0" name="Curved Connector 249"/>
          <p:cNvCxnSpPr>
            <a:stCxn id="249" idx="3"/>
            <a:endCxn id="228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Oval 25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Straight Arrow Connector 264"/>
          <p:cNvCxnSpPr>
            <a:stCxn id="249" idx="6"/>
            <a:endCxn id="253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64"/>
          <p:cNvCxnSpPr>
            <a:stCxn id="252" idx="7"/>
            <a:endCxn id="253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60" name="Straight Arrow Connector 264"/>
          <p:cNvCxnSpPr>
            <a:stCxn id="233" idx="3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2" name="Straight Arrow Connector 264"/>
          <p:cNvCxnSpPr>
            <a:stCxn id="241" idx="2"/>
            <a:endCxn id="259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Oval 262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6" name="Straight Arrow Connector 264"/>
          <p:cNvCxnSpPr>
            <a:stCxn id="253" idx="4"/>
            <a:endCxn id="259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0" name="Straight Arrow Connector 264"/>
          <p:cNvCxnSpPr>
            <a:stCxn id="226" idx="6"/>
            <a:endCxn id="25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3" name="Straight Arrow Connector 264"/>
          <p:cNvCxnSpPr>
            <a:endCxn id="259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sp>
        <p:nvSpPr>
          <p:cNvPr id="103" name="Oval 102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Arrow Connector 264"/>
          <p:cNvCxnSpPr/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264"/>
          <p:cNvCxnSpPr/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264"/>
          <p:cNvCxnSpPr/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9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4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cxnSp>
        <p:nvCxnSpPr>
          <p:cNvPr id="217" name="Curved Connector 216"/>
          <p:cNvCxnSpPr>
            <a:endCxn id="226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220" name="Group 219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4" name="Curved Connector 243"/>
          <p:cNvCxnSpPr>
            <a:endCxn id="20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0" name="Curved Connector 249"/>
          <p:cNvCxnSpPr>
            <a:stCxn id="249" idx="3"/>
            <a:endCxn id="228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Oval 25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Straight Arrow Connector 264"/>
          <p:cNvCxnSpPr>
            <a:stCxn id="249" idx="6"/>
            <a:endCxn id="253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64"/>
          <p:cNvCxnSpPr>
            <a:stCxn id="252" idx="7"/>
            <a:endCxn id="253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60" name="Straight Arrow Connector 264"/>
          <p:cNvCxnSpPr>
            <a:stCxn id="233" idx="3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2" name="Straight Arrow Connector 264"/>
          <p:cNvCxnSpPr>
            <a:stCxn id="241" idx="2"/>
            <a:endCxn id="259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Oval 262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6" name="Straight Arrow Connector 264"/>
          <p:cNvCxnSpPr>
            <a:stCxn id="253" idx="4"/>
            <a:endCxn id="259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0" name="Straight Arrow Connector 264"/>
          <p:cNvCxnSpPr>
            <a:stCxn id="226" idx="6"/>
            <a:endCxn id="25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Arrow Connector 264"/>
          <p:cNvCxnSpPr>
            <a:stCxn id="233" idx="0"/>
            <a:endCxn id="20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3" name="Straight Arrow Connector 264"/>
          <p:cNvCxnSpPr>
            <a:endCxn id="259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sp>
        <p:nvSpPr>
          <p:cNvPr id="103" name="Oval 102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264"/>
          <p:cNvCxnSpPr/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264"/>
          <p:cNvCxnSpPr/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264"/>
          <p:cNvCxnSpPr/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4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5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8" name="Group 20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cxnSp>
        <p:nvCxnSpPr>
          <p:cNvPr id="217" name="Curved Connector 216"/>
          <p:cNvCxnSpPr>
            <a:endCxn id="226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220" name="Group 219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4" name="Curved Connector 243"/>
          <p:cNvCxnSpPr>
            <a:endCxn id="20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0" name="Curved Connector 249"/>
          <p:cNvCxnSpPr>
            <a:stCxn id="249" idx="3"/>
            <a:endCxn id="228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Oval 25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Straight Arrow Connector 264"/>
          <p:cNvCxnSpPr>
            <a:stCxn id="249" idx="6"/>
            <a:endCxn id="253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64"/>
          <p:cNvCxnSpPr>
            <a:stCxn id="252" idx="7"/>
            <a:endCxn id="253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60" name="Straight Arrow Connector 264"/>
          <p:cNvCxnSpPr>
            <a:stCxn id="233" idx="3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2" name="Straight Arrow Connector 264"/>
          <p:cNvCxnSpPr>
            <a:stCxn id="241" idx="2"/>
            <a:endCxn id="259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Oval 262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6" name="Straight Arrow Connector 264"/>
          <p:cNvCxnSpPr>
            <a:stCxn id="253" idx="4"/>
            <a:endCxn id="259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0" name="Straight Arrow Connector 264"/>
          <p:cNvCxnSpPr>
            <a:stCxn id="226" idx="6"/>
            <a:endCxn id="25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Arrow Connector 264"/>
          <p:cNvCxnSpPr>
            <a:stCxn id="233" idx="0"/>
            <a:endCxn id="20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3" name="Straight Arrow Connector 264"/>
          <p:cNvCxnSpPr>
            <a:endCxn id="259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sp>
        <p:nvSpPr>
          <p:cNvPr id="103" name="Oval 102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Arrow Connector 264"/>
          <p:cNvCxnSpPr/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264"/>
          <p:cNvCxnSpPr/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264"/>
          <p:cNvCxnSpPr/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5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6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209" name="Oval 20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cxnSp>
        <p:nvCxnSpPr>
          <p:cNvPr id="217" name="Curved Connector 216"/>
          <p:cNvCxnSpPr>
            <a:endCxn id="226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18" name="Group 217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220" name="Group 219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4" name="Curved Connector 243"/>
          <p:cNvCxnSpPr>
            <a:endCxn id="20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9" name="Oval 248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0" name="Curved Connector 249"/>
          <p:cNvCxnSpPr>
            <a:stCxn id="249" idx="3"/>
            <a:endCxn id="228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2" name="Oval 25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53" name="Oval 252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4" name="Straight Arrow Connector 264"/>
          <p:cNvCxnSpPr>
            <a:stCxn id="249" idx="6"/>
            <a:endCxn id="253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6" name="Straight Arrow Connector 264"/>
          <p:cNvCxnSpPr>
            <a:stCxn id="252" idx="7"/>
            <a:endCxn id="253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60" name="Straight Arrow Connector 264"/>
          <p:cNvCxnSpPr>
            <a:stCxn id="233" idx="3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2" name="Straight Arrow Connector 264"/>
          <p:cNvCxnSpPr>
            <a:stCxn id="241" idx="2"/>
            <a:endCxn id="259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Oval 262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6" name="Straight Arrow Connector 264"/>
          <p:cNvCxnSpPr>
            <a:stCxn id="253" idx="4"/>
            <a:endCxn id="259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0" name="Straight Arrow Connector 264"/>
          <p:cNvCxnSpPr>
            <a:stCxn id="226" idx="6"/>
            <a:endCxn id="25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1" name="Straight Arrow Connector 264"/>
          <p:cNvCxnSpPr>
            <a:stCxn id="233" idx="0"/>
            <a:endCxn id="20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3" name="Straight Arrow Connector 264"/>
          <p:cNvCxnSpPr>
            <a:endCxn id="259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9" name="TextBox 278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sp>
        <p:nvSpPr>
          <p:cNvPr id="103" name="Oval 102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Arrow Connector 264"/>
          <p:cNvCxnSpPr/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Arrow Connector 264"/>
          <p:cNvCxnSpPr/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264"/>
          <p:cNvCxnSpPr/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55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1982701" y="2608838"/>
            <a:ext cx="860751" cy="3987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6" name="Curved Connector 245"/>
          <p:cNvCxnSpPr>
            <a:stCxn id="4" idx="4"/>
            <a:endCxn id="37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8" name="Group 7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Arrow Connector 264"/>
          <p:cNvCxnSpPr>
            <a:stCxn id="174" idx="6"/>
            <a:endCxn id="170" idx="2"/>
          </p:cNvCxnSpPr>
          <p:nvPr/>
        </p:nvCxnSpPr>
        <p:spPr>
          <a:xfrm>
            <a:off x="1532963" y="2568455"/>
            <a:ext cx="449738" cy="2397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Curved Connector 377"/>
          <p:cNvCxnSpPr>
            <a:stCxn id="4" idx="6"/>
            <a:endCxn id="55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7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" name="Curved Connector 204"/>
          <p:cNvCxnSpPr>
            <a:stCxn id="204" idx="3"/>
            <a:endCxn id="113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Arrow Connector 264"/>
          <p:cNvCxnSpPr>
            <a:stCxn id="204" idx="6"/>
            <a:endCxn id="214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64"/>
          <p:cNvCxnSpPr>
            <a:stCxn id="212" idx="7"/>
            <a:endCxn id="214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35" name="Straight Arrow Connector 264"/>
          <p:cNvCxnSpPr>
            <a:stCxn id="90" idx="3"/>
            <a:endCxn id="195" idx="7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9" name="Straight Arrow Connector 264"/>
          <p:cNvCxnSpPr>
            <a:stCxn id="243" idx="2"/>
            <a:endCxn id="234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64"/>
          <p:cNvCxnSpPr>
            <a:stCxn id="243" idx="6"/>
            <a:endCxn id="242" idx="6"/>
          </p:cNvCxnSpPr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64"/>
          <p:cNvCxnSpPr>
            <a:stCxn id="242" idx="6"/>
            <a:endCxn id="92" idx="6"/>
          </p:cNvCxnSpPr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64"/>
          <p:cNvCxnSpPr>
            <a:stCxn id="92" idx="6"/>
            <a:endCxn id="91" idx="6"/>
          </p:cNvCxnSpPr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Oval 334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2" name="Straight Arrow Connector 264"/>
          <p:cNvCxnSpPr>
            <a:stCxn id="214" idx="4"/>
            <a:endCxn id="234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3" name="Straight Arrow Connector 264"/>
          <p:cNvCxnSpPr>
            <a:stCxn id="170" idx="4"/>
            <a:endCxn id="195" idx="1"/>
          </p:cNvCxnSpPr>
          <p:nvPr/>
        </p:nvCxnSpPr>
        <p:spPr>
          <a:xfrm rot="16200000" flipH="1">
            <a:off x="2142870" y="3277802"/>
            <a:ext cx="578704" cy="38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1251" y="308610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good starting place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77992" y="2560774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existing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4" name="Straight Arrow Connector 264"/>
          <p:cNvCxnSpPr>
            <a:stCxn id="37" idx="6"/>
            <a:endCxn id="21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5" name="Straight Arrow Connector 264"/>
          <p:cNvCxnSpPr>
            <a:stCxn id="90" idx="0"/>
            <a:endCxn id="55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2" name="TextBox 55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97" name="Straight Arrow Connector 264"/>
          <p:cNvCxnSpPr>
            <a:stCxn id="195" idx="0"/>
            <a:endCxn id="234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cxnSp>
        <p:nvCxnSpPr>
          <p:cNvPr id="602" name="Straight Arrow Connector 264"/>
          <p:cNvCxnSpPr>
            <a:stCxn id="170" idx="0"/>
            <a:endCxn id="234" idx="2"/>
          </p:cNvCxnSpPr>
          <p:nvPr/>
        </p:nvCxnSpPr>
        <p:spPr>
          <a:xfrm rot="5400000" flipH="1" flipV="1">
            <a:off x="2492313" y="2215254"/>
            <a:ext cx="314349" cy="4728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Oval 208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SERC Project RT-182 Digital Thread Enabled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This research was conducted to evaluate the impacts of DE on current DoD acquisition enterprise processes. The following questions guided the research: </a:t>
            </a:r>
          </a:p>
          <a:p>
            <a:pPr lvl="0"/>
            <a:r>
              <a:rPr lang="en-US" sz="2000" dirty="0"/>
              <a:t>What changes are likely to emerge from the transition to DE processes, methods, and tools?</a:t>
            </a:r>
          </a:p>
          <a:p>
            <a:pPr lvl="0"/>
            <a:r>
              <a:rPr lang="en-US" sz="2000" dirty="0"/>
              <a:t>What are the enablers and barriers to such innovation in the DoD acquisition enterprise?</a:t>
            </a:r>
          </a:p>
          <a:p>
            <a:pPr lvl="0"/>
            <a:r>
              <a:rPr lang="en-US" sz="2000" dirty="0"/>
              <a:t>What stakeholders will be affected and how will they likely embrace or oppose change?</a:t>
            </a:r>
          </a:p>
          <a:p>
            <a:pPr lvl="0"/>
            <a:r>
              <a:rPr lang="en-US" sz="2000" dirty="0"/>
              <a:t>How might stakeholders be incentivized to embrace innovation and how will this be measured?</a:t>
            </a:r>
          </a:p>
          <a:p>
            <a:pPr lvl="0"/>
            <a:r>
              <a:rPr lang="en-US" sz="2000" dirty="0"/>
              <a:t>What are the leading and long-term indicators of change?</a:t>
            </a:r>
          </a:p>
          <a:p>
            <a:pPr lvl="0"/>
            <a:r>
              <a:rPr lang="en-US" sz="2000" dirty="0"/>
              <a:t>How might the value of such changes be predicted and measured?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425097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579"/>
          <p:cNvGrpSpPr/>
          <p:nvPr/>
        </p:nvGrpSpPr>
        <p:grpSpPr>
          <a:xfrm>
            <a:off x="5367734" y="2020993"/>
            <a:ext cx="1133466" cy="1042067"/>
            <a:chOff x="4419487" y="4607315"/>
            <a:chExt cx="1133466" cy="1042067"/>
          </a:xfrm>
        </p:grpSpPr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419487" y="4607315"/>
              <a:ext cx="1133466" cy="104206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Models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>
              <a:off x="4590059" y="4899054"/>
              <a:ext cx="792322" cy="2886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 Owned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531888" y="5215253"/>
              <a:ext cx="901602" cy="2734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Owned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1982701" y="2608838"/>
            <a:ext cx="860751" cy="3987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6" name="Curved Connector 245"/>
          <p:cNvCxnSpPr>
            <a:stCxn id="4" idx="4"/>
            <a:endCxn id="37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8" name="Group 7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Arrow Connector 264"/>
          <p:cNvCxnSpPr>
            <a:stCxn id="174" idx="6"/>
            <a:endCxn id="170" idx="2"/>
          </p:cNvCxnSpPr>
          <p:nvPr/>
        </p:nvCxnSpPr>
        <p:spPr>
          <a:xfrm>
            <a:off x="1532963" y="2568455"/>
            <a:ext cx="449738" cy="2397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Curved Connector 377"/>
          <p:cNvCxnSpPr>
            <a:stCxn id="4" idx="6"/>
            <a:endCxn id="55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8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" name="Curved Connector 204"/>
          <p:cNvCxnSpPr>
            <a:stCxn id="204" idx="3"/>
            <a:endCxn id="113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Arrow Connector 264"/>
          <p:cNvCxnSpPr>
            <a:stCxn id="204" idx="6"/>
            <a:endCxn id="214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64"/>
          <p:cNvCxnSpPr>
            <a:stCxn id="212" idx="7"/>
            <a:endCxn id="214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35" name="Straight Arrow Connector 264"/>
          <p:cNvCxnSpPr>
            <a:stCxn id="90" idx="3"/>
            <a:endCxn id="195" idx="7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9" name="Straight Arrow Connector 264"/>
          <p:cNvCxnSpPr>
            <a:stCxn id="243" idx="2"/>
            <a:endCxn id="234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64"/>
          <p:cNvCxnSpPr>
            <a:stCxn id="243" idx="6"/>
            <a:endCxn id="242" idx="6"/>
          </p:cNvCxnSpPr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64"/>
          <p:cNvCxnSpPr>
            <a:stCxn id="242" idx="6"/>
            <a:endCxn id="92" idx="6"/>
          </p:cNvCxnSpPr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64"/>
          <p:cNvCxnSpPr>
            <a:stCxn id="92" idx="6"/>
            <a:endCxn id="91" idx="6"/>
          </p:cNvCxnSpPr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276" name="Oval 275"/>
          <p:cNvSpPr>
            <a:spLocks noChangeAspect="1"/>
          </p:cNvSpPr>
          <p:nvPr/>
        </p:nvSpPr>
        <p:spPr>
          <a:xfrm>
            <a:off x="5620015" y="962927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Data Procurement</a:t>
            </a:r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5736917" y="3584079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7" name="Straight Arrow Connector 264"/>
          <p:cNvCxnSpPr>
            <a:stCxn id="277" idx="4"/>
          </p:cNvCxnSpPr>
          <p:nvPr/>
        </p:nvCxnSpPr>
        <p:spPr>
          <a:xfrm rot="5400000">
            <a:off x="5559247" y="4033401"/>
            <a:ext cx="611506" cy="3573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5641965" y="4068261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Extracted from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5" name="Oval 334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5059261" y="1654122"/>
            <a:ext cx="6413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2" name="Straight Arrow Connector 264"/>
          <p:cNvCxnSpPr>
            <a:stCxn id="214" idx="4"/>
            <a:endCxn id="234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3" name="Straight Arrow Connector 264"/>
          <p:cNvCxnSpPr>
            <a:stCxn id="170" idx="4"/>
            <a:endCxn id="195" idx="1"/>
          </p:cNvCxnSpPr>
          <p:nvPr/>
        </p:nvCxnSpPr>
        <p:spPr>
          <a:xfrm rot="16200000" flipH="1">
            <a:off x="2142870" y="3277802"/>
            <a:ext cx="578704" cy="38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1251" y="308610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good starting place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77992" y="2560774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existing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4" name="Straight Arrow Connector 264"/>
          <p:cNvCxnSpPr>
            <a:stCxn id="37" idx="6"/>
            <a:endCxn id="21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Arrow Connector 264"/>
          <p:cNvCxnSpPr>
            <a:stCxn id="581" idx="0"/>
            <a:endCxn id="560" idx="6"/>
          </p:cNvCxnSpPr>
          <p:nvPr/>
        </p:nvCxnSpPr>
        <p:spPr>
          <a:xfrm rot="16200000" flipV="1">
            <a:off x="4982358" y="1068883"/>
            <a:ext cx="761122" cy="1143097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264"/>
          <p:cNvCxnSpPr>
            <a:stCxn id="581" idx="0"/>
            <a:endCxn id="276" idx="4"/>
          </p:cNvCxnSpPr>
          <p:nvPr/>
        </p:nvCxnSpPr>
        <p:spPr>
          <a:xfrm rot="5400000" flipH="1" flipV="1">
            <a:off x="5688767" y="1530867"/>
            <a:ext cx="735826" cy="24442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178556" y="1355778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produce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5" name="Straight Arrow Connector 264"/>
          <p:cNvCxnSpPr>
            <a:stCxn id="90" idx="0"/>
            <a:endCxn id="55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2" name="TextBox 55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6" name="Straight Arrow Connector 264"/>
          <p:cNvCxnSpPr>
            <a:stCxn id="276" idx="2"/>
            <a:endCxn id="561" idx="6"/>
          </p:cNvCxnSpPr>
          <p:nvPr/>
        </p:nvCxnSpPr>
        <p:spPr>
          <a:xfrm rot="10800000">
            <a:off x="4836611" y="1052229"/>
            <a:ext cx="783404" cy="7181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5083078" y="1018162"/>
            <a:ext cx="41093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Deciding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94" name="Straight Arrow Connector 264"/>
          <p:cNvCxnSpPr>
            <a:stCxn id="202" idx="6"/>
            <a:endCxn id="581" idx="4"/>
          </p:cNvCxnSpPr>
          <p:nvPr/>
        </p:nvCxnSpPr>
        <p:spPr>
          <a:xfrm flipV="1">
            <a:off x="5212945" y="3063060"/>
            <a:ext cx="721522" cy="505643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Arrow Connector 264"/>
          <p:cNvCxnSpPr>
            <a:stCxn id="195" idx="0"/>
            <a:endCxn id="234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cxnSp>
        <p:nvCxnSpPr>
          <p:cNvPr id="602" name="Straight Arrow Connector 264"/>
          <p:cNvCxnSpPr>
            <a:stCxn id="170" idx="0"/>
            <a:endCxn id="234" idx="2"/>
          </p:cNvCxnSpPr>
          <p:nvPr/>
        </p:nvCxnSpPr>
        <p:spPr>
          <a:xfrm rot="5400000" flipH="1" flipV="1">
            <a:off x="2492313" y="2215254"/>
            <a:ext cx="314349" cy="4728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5554166" y="3251770"/>
            <a:ext cx="4088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Straight Arrow Connector 264"/>
          <p:cNvCxnSpPr>
            <a:endCxn id="277" idx="0"/>
          </p:cNvCxnSpPr>
          <p:nvPr/>
        </p:nvCxnSpPr>
        <p:spPr>
          <a:xfrm rot="5400000">
            <a:off x="5816267" y="3284106"/>
            <a:ext cx="527377" cy="725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1" name="TextBox 630"/>
          <p:cNvSpPr txBox="1"/>
          <p:nvPr/>
        </p:nvSpPr>
        <p:spPr>
          <a:xfrm>
            <a:off x="5969182" y="329309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5989168" y="1423390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9" name="Straight Arrow Connector 264"/>
          <p:cNvCxnSpPr>
            <a:stCxn id="339" idx="1"/>
          </p:cNvCxnSpPr>
          <p:nvPr/>
        </p:nvCxnSpPr>
        <p:spPr>
          <a:xfrm rot="16200000" flipV="1">
            <a:off x="4770942" y="1319076"/>
            <a:ext cx="271152" cy="493321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2" name="Straight Arrow Connector 264"/>
          <p:cNvCxnSpPr>
            <a:stCxn id="581" idx="1"/>
            <a:endCxn id="339" idx="4"/>
          </p:cNvCxnSpPr>
          <p:nvPr/>
        </p:nvCxnSpPr>
        <p:spPr>
          <a:xfrm rot="16200000" flipV="1">
            <a:off x="5358200" y="1998074"/>
            <a:ext cx="197238" cy="15381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Oval 208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579"/>
          <p:cNvGrpSpPr/>
          <p:nvPr/>
        </p:nvGrpSpPr>
        <p:grpSpPr>
          <a:xfrm>
            <a:off x="5367734" y="2020993"/>
            <a:ext cx="1133466" cy="1042067"/>
            <a:chOff x="4419487" y="4607315"/>
            <a:chExt cx="1133466" cy="1042067"/>
          </a:xfrm>
        </p:grpSpPr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419487" y="4607315"/>
              <a:ext cx="1133466" cy="104206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Models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>
              <a:off x="4590059" y="4899054"/>
              <a:ext cx="792322" cy="2886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 Owned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531888" y="5215253"/>
              <a:ext cx="901602" cy="2734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Owned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1982701" y="2608838"/>
            <a:ext cx="860751" cy="3987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6" name="Curved Connector 245"/>
          <p:cNvCxnSpPr>
            <a:stCxn id="4" idx="4"/>
            <a:endCxn id="37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8" name="Group 7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Arrow Connector 264"/>
          <p:cNvCxnSpPr>
            <a:stCxn id="174" idx="6"/>
            <a:endCxn id="170" idx="2"/>
          </p:cNvCxnSpPr>
          <p:nvPr/>
        </p:nvCxnSpPr>
        <p:spPr>
          <a:xfrm>
            <a:off x="1532963" y="2568455"/>
            <a:ext cx="449738" cy="2397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Curved Connector 377"/>
          <p:cNvCxnSpPr>
            <a:stCxn id="4" idx="6"/>
            <a:endCxn id="55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9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" name="Curved Connector 204"/>
          <p:cNvCxnSpPr>
            <a:stCxn id="204" idx="3"/>
            <a:endCxn id="113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Arrow Connector 264"/>
          <p:cNvCxnSpPr>
            <a:stCxn id="204" idx="6"/>
            <a:endCxn id="214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64"/>
          <p:cNvCxnSpPr>
            <a:stCxn id="212" idx="7"/>
            <a:endCxn id="214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35" name="Straight Arrow Connector 264"/>
          <p:cNvCxnSpPr>
            <a:stCxn id="90" idx="3"/>
            <a:endCxn id="195" idx="7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9" name="Straight Arrow Connector 264"/>
          <p:cNvCxnSpPr>
            <a:stCxn id="243" idx="2"/>
            <a:endCxn id="234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64"/>
          <p:cNvCxnSpPr>
            <a:stCxn id="243" idx="6"/>
            <a:endCxn id="242" idx="6"/>
          </p:cNvCxnSpPr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64"/>
          <p:cNvCxnSpPr>
            <a:stCxn id="242" idx="6"/>
            <a:endCxn id="92" idx="6"/>
          </p:cNvCxnSpPr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64"/>
          <p:cNvCxnSpPr>
            <a:stCxn id="92" idx="6"/>
            <a:endCxn id="91" idx="6"/>
          </p:cNvCxnSpPr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274" name="Oval 273"/>
          <p:cNvSpPr>
            <a:spLocks noChangeAspect="1"/>
          </p:cNvSpPr>
          <p:nvPr/>
        </p:nvSpPr>
        <p:spPr>
          <a:xfrm>
            <a:off x="7807871" y="4129338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620015" y="962927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Data Procurement</a:t>
            </a:r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5736917" y="3584079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cxnSp>
        <p:nvCxnSpPr>
          <p:cNvPr id="278" name="Straight Arrow Connector 264"/>
          <p:cNvCxnSpPr>
            <a:stCxn id="277" idx="6"/>
            <a:endCxn id="274" idx="2"/>
          </p:cNvCxnSpPr>
          <p:nvPr/>
        </p:nvCxnSpPr>
        <p:spPr>
          <a:xfrm>
            <a:off x="6350425" y="3745199"/>
            <a:ext cx="1457446" cy="545259"/>
          </a:xfrm>
          <a:prstGeom prst="curvedConnector3">
            <a:avLst>
              <a:gd name="adj1" fmla="val 137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6408710" y="3972774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7" name="Straight Arrow Connector 264"/>
          <p:cNvCxnSpPr>
            <a:stCxn id="277" idx="4"/>
          </p:cNvCxnSpPr>
          <p:nvPr/>
        </p:nvCxnSpPr>
        <p:spPr>
          <a:xfrm rot="5400000">
            <a:off x="5559247" y="4033401"/>
            <a:ext cx="611506" cy="3573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5641965" y="4068261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Extracted from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8039025" y="2784200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Warfighter</a:t>
            </a:r>
          </a:p>
        </p:txBody>
      </p:sp>
      <p:sp>
        <p:nvSpPr>
          <p:cNvPr id="324" name="Oval 323"/>
          <p:cNvSpPr>
            <a:spLocks noChangeAspect="1"/>
          </p:cNvSpPr>
          <p:nvPr/>
        </p:nvSpPr>
        <p:spPr>
          <a:xfrm>
            <a:off x="8128035" y="4935124"/>
            <a:ext cx="73713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Oval 333"/>
          <p:cNvSpPr>
            <a:spLocks/>
          </p:cNvSpPr>
          <p:nvPr/>
        </p:nvSpPr>
        <p:spPr>
          <a:xfrm>
            <a:off x="7490674" y="3207440"/>
            <a:ext cx="592205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Oval 334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932808" y="2808433"/>
            <a:ext cx="964909" cy="3176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Translation</a:t>
            </a:r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5059261" y="1654122"/>
            <a:ext cx="6413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2" name="Straight Arrow Connector 264"/>
          <p:cNvCxnSpPr>
            <a:stCxn id="214" idx="4"/>
            <a:endCxn id="234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3" name="Straight Arrow Connector 264"/>
          <p:cNvCxnSpPr>
            <a:stCxn id="170" idx="4"/>
            <a:endCxn id="195" idx="1"/>
          </p:cNvCxnSpPr>
          <p:nvPr/>
        </p:nvCxnSpPr>
        <p:spPr>
          <a:xfrm rot="16200000" flipH="1">
            <a:off x="2142870" y="3277802"/>
            <a:ext cx="578704" cy="38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1251" y="308610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good starting place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77992" y="2560774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existing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4" name="Straight Arrow Connector 264"/>
          <p:cNvCxnSpPr>
            <a:stCxn id="37" idx="6"/>
            <a:endCxn id="21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Arrow Connector 264"/>
          <p:cNvCxnSpPr>
            <a:stCxn id="581" idx="0"/>
            <a:endCxn id="560" idx="6"/>
          </p:cNvCxnSpPr>
          <p:nvPr/>
        </p:nvCxnSpPr>
        <p:spPr>
          <a:xfrm rot="16200000" flipV="1">
            <a:off x="4982358" y="1068883"/>
            <a:ext cx="761122" cy="1143097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264"/>
          <p:cNvCxnSpPr>
            <a:stCxn id="581" idx="0"/>
            <a:endCxn id="276" idx="4"/>
          </p:cNvCxnSpPr>
          <p:nvPr/>
        </p:nvCxnSpPr>
        <p:spPr>
          <a:xfrm rot="5400000" flipH="1" flipV="1">
            <a:off x="5688767" y="1530867"/>
            <a:ext cx="735826" cy="24442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178556" y="1355778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produce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5" name="Straight Arrow Connector 264"/>
          <p:cNvCxnSpPr>
            <a:stCxn id="90" idx="0"/>
            <a:endCxn id="55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2" name="TextBox 55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6" name="Straight Arrow Connector 264"/>
          <p:cNvCxnSpPr>
            <a:stCxn id="276" idx="2"/>
            <a:endCxn id="561" idx="6"/>
          </p:cNvCxnSpPr>
          <p:nvPr/>
        </p:nvCxnSpPr>
        <p:spPr>
          <a:xfrm rot="10800000">
            <a:off x="4836611" y="1052229"/>
            <a:ext cx="783404" cy="7181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5083078" y="1018162"/>
            <a:ext cx="41093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Deciding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94" name="Straight Arrow Connector 264"/>
          <p:cNvCxnSpPr>
            <a:stCxn id="202" idx="6"/>
            <a:endCxn id="581" idx="4"/>
          </p:cNvCxnSpPr>
          <p:nvPr/>
        </p:nvCxnSpPr>
        <p:spPr>
          <a:xfrm flipV="1">
            <a:off x="5212945" y="3063060"/>
            <a:ext cx="721522" cy="505643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Arrow Connector 264"/>
          <p:cNvCxnSpPr>
            <a:stCxn id="195" idx="0"/>
            <a:endCxn id="234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cxnSp>
        <p:nvCxnSpPr>
          <p:cNvPr id="602" name="Straight Arrow Connector 264"/>
          <p:cNvCxnSpPr>
            <a:stCxn id="170" idx="0"/>
            <a:endCxn id="234" idx="2"/>
          </p:cNvCxnSpPr>
          <p:nvPr/>
        </p:nvCxnSpPr>
        <p:spPr>
          <a:xfrm rot="5400000" flipH="1" flipV="1">
            <a:off x="2492313" y="2215254"/>
            <a:ext cx="314349" cy="4728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5554166" y="3251770"/>
            <a:ext cx="4088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Straight Arrow Connector 264"/>
          <p:cNvCxnSpPr>
            <a:endCxn id="277" idx="0"/>
          </p:cNvCxnSpPr>
          <p:nvPr/>
        </p:nvCxnSpPr>
        <p:spPr>
          <a:xfrm rot="5400000">
            <a:off x="5816267" y="3284106"/>
            <a:ext cx="527377" cy="725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1" name="TextBox 630"/>
          <p:cNvSpPr txBox="1"/>
          <p:nvPr/>
        </p:nvSpPr>
        <p:spPr>
          <a:xfrm>
            <a:off x="5969182" y="329309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0" name="Oval 669"/>
          <p:cNvSpPr/>
          <p:nvPr/>
        </p:nvSpPr>
        <p:spPr>
          <a:xfrm>
            <a:off x="6752462" y="3444806"/>
            <a:ext cx="845152" cy="480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Systems Engineers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78" name="Curved Connector 777"/>
          <p:cNvCxnSpPr>
            <a:stCxn id="324" idx="0"/>
            <a:endCxn id="320" idx="4"/>
          </p:cNvCxnSpPr>
          <p:nvPr/>
        </p:nvCxnSpPr>
        <p:spPr>
          <a:xfrm rot="16200000" flipV="1">
            <a:off x="7600869" y="4039388"/>
            <a:ext cx="1715445" cy="7602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TextBox 780"/>
          <p:cNvSpPr txBox="1"/>
          <p:nvPr/>
        </p:nvSpPr>
        <p:spPr>
          <a:xfrm>
            <a:off x="8285191" y="3548196"/>
            <a:ext cx="3826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5989168" y="1423390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99" name="Straight Arrow Connector 264"/>
          <p:cNvCxnSpPr>
            <a:stCxn id="581" idx="5"/>
            <a:endCxn id="670" idx="1"/>
          </p:cNvCxnSpPr>
          <p:nvPr/>
        </p:nvCxnSpPr>
        <p:spPr>
          <a:xfrm rot="16200000" flipH="1">
            <a:off x="6303365" y="2942296"/>
            <a:ext cx="604711" cy="541024"/>
          </a:xfrm>
          <a:prstGeom prst="curvedConnector3">
            <a:avLst>
              <a:gd name="adj1" fmla="val 3441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3" name="TextBox 802"/>
          <p:cNvSpPr txBox="1"/>
          <p:nvPr/>
        </p:nvSpPr>
        <p:spPr>
          <a:xfrm>
            <a:off x="6377289" y="3030140"/>
            <a:ext cx="44781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Built &amp; used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10" name="Straight Arrow Connector 264"/>
          <p:cNvCxnSpPr>
            <a:stCxn id="338" idx="2"/>
          </p:cNvCxnSpPr>
          <p:nvPr/>
        </p:nvCxnSpPr>
        <p:spPr>
          <a:xfrm rot="10800000">
            <a:off x="6490988" y="2668980"/>
            <a:ext cx="441820" cy="298257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0" name="TextBox 819"/>
          <p:cNvSpPr txBox="1"/>
          <p:nvPr/>
        </p:nvSpPr>
        <p:spPr>
          <a:xfrm>
            <a:off x="6553312" y="2701451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1" name="Straight Arrow Connector 264"/>
          <p:cNvCxnSpPr>
            <a:stCxn id="670" idx="0"/>
            <a:endCxn id="338" idx="3"/>
          </p:cNvCxnSpPr>
          <p:nvPr/>
        </p:nvCxnSpPr>
        <p:spPr>
          <a:xfrm rot="16200000" flipV="1">
            <a:off x="6941938" y="3211706"/>
            <a:ext cx="365279" cy="10092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5" name="TextBox 824"/>
          <p:cNvSpPr txBox="1"/>
          <p:nvPr/>
        </p:nvSpPr>
        <p:spPr>
          <a:xfrm>
            <a:off x="6984815" y="3188863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9" name="Straight Arrow Connector 264"/>
          <p:cNvCxnSpPr>
            <a:stCxn id="339" idx="1"/>
          </p:cNvCxnSpPr>
          <p:nvPr/>
        </p:nvCxnSpPr>
        <p:spPr>
          <a:xfrm rot="16200000" flipV="1">
            <a:off x="4770942" y="1319076"/>
            <a:ext cx="271152" cy="493321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2" name="Straight Arrow Connector 264"/>
          <p:cNvCxnSpPr>
            <a:stCxn id="581" idx="1"/>
            <a:endCxn id="339" idx="4"/>
          </p:cNvCxnSpPr>
          <p:nvPr/>
        </p:nvCxnSpPr>
        <p:spPr>
          <a:xfrm rot="16200000" flipV="1">
            <a:off x="5358200" y="1998074"/>
            <a:ext cx="197238" cy="15381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2" name="Straight Arrow Connector 264"/>
          <p:cNvCxnSpPr>
            <a:stCxn id="274" idx="0"/>
            <a:endCxn id="670" idx="6"/>
          </p:cNvCxnSpPr>
          <p:nvPr/>
        </p:nvCxnSpPr>
        <p:spPr>
          <a:xfrm rot="16200000" flipV="1">
            <a:off x="7633963" y="3648675"/>
            <a:ext cx="444314" cy="51701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5" name="Straight Arrow Connector 264"/>
          <p:cNvCxnSpPr>
            <a:stCxn id="274" idx="0"/>
            <a:endCxn id="320" idx="3"/>
          </p:cNvCxnSpPr>
          <p:nvPr/>
        </p:nvCxnSpPr>
        <p:spPr>
          <a:xfrm rot="5400000" flipH="1" flipV="1">
            <a:off x="7645986" y="3624545"/>
            <a:ext cx="973433" cy="361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8" name="TextBox 847"/>
          <p:cNvSpPr txBox="1"/>
          <p:nvPr/>
        </p:nvSpPr>
        <p:spPr>
          <a:xfrm>
            <a:off x="7880847" y="3860496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54" name="Curved Connector 853"/>
          <p:cNvCxnSpPr>
            <a:stCxn id="337" idx="6"/>
            <a:endCxn id="324" idx="2"/>
          </p:cNvCxnSpPr>
          <p:nvPr/>
        </p:nvCxnSpPr>
        <p:spPr>
          <a:xfrm flipV="1">
            <a:off x="7429115" y="5083463"/>
            <a:ext cx="698920" cy="2031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7" name="TextBox 776"/>
          <p:cNvSpPr txBox="1"/>
          <p:nvPr/>
        </p:nvSpPr>
        <p:spPr>
          <a:xfrm>
            <a:off x="7519365" y="5155877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78" name="Straight Arrow Connector 264"/>
          <p:cNvCxnSpPr>
            <a:stCxn id="130" idx="6"/>
            <a:endCxn id="559" idx="7"/>
          </p:cNvCxnSpPr>
          <p:nvPr/>
        </p:nvCxnSpPr>
        <p:spPr>
          <a:xfrm flipH="1" flipV="1">
            <a:off x="4820882" y="573335"/>
            <a:ext cx="4006405" cy="5640711"/>
          </a:xfrm>
          <a:prstGeom prst="curvedConnector4">
            <a:avLst>
              <a:gd name="adj1" fmla="val -5706"/>
              <a:gd name="adj2" fmla="val 1020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4" name="TextBox 883"/>
          <p:cNvSpPr txBox="1"/>
          <p:nvPr/>
        </p:nvSpPr>
        <p:spPr>
          <a:xfrm>
            <a:off x="6559231" y="425134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6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579"/>
          <p:cNvGrpSpPr/>
          <p:nvPr/>
        </p:nvGrpSpPr>
        <p:grpSpPr>
          <a:xfrm>
            <a:off x="5367734" y="2020993"/>
            <a:ext cx="1133466" cy="1042067"/>
            <a:chOff x="4419487" y="4607315"/>
            <a:chExt cx="1133466" cy="1042067"/>
          </a:xfrm>
        </p:grpSpPr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419487" y="4607315"/>
              <a:ext cx="1133466" cy="104206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Models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>
              <a:off x="4590059" y="4899054"/>
              <a:ext cx="792322" cy="2886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 Owned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531888" y="5215253"/>
              <a:ext cx="901602" cy="2734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Owned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1982701" y="2608838"/>
            <a:ext cx="860751" cy="3987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6" name="Curved Connector 245"/>
          <p:cNvCxnSpPr>
            <a:stCxn id="4" idx="4"/>
            <a:endCxn id="37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8" name="Group 7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Arrow Connector 264"/>
          <p:cNvCxnSpPr>
            <a:stCxn id="174" idx="6"/>
            <a:endCxn id="170" idx="2"/>
          </p:cNvCxnSpPr>
          <p:nvPr/>
        </p:nvCxnSpPr>
        <p:spPr>
          <a:xfrm>
            <a:off x="1532963" y="2568455"/>
            <a:ext cx="449738" cy="2397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Curved Connector 377"/>
          <p:cNvCxnSpPr>
            <a:stCxn id="4" idx="6"/>
            <a:endCxn id="55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10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" name="Curved Connector 204"/>
          <p:cNvCxnSpPr>
            <a:stCxn id="204" idx="3"/>
            <a:endCxn id="113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Arrow Connector 264"/>
          <p:cNvCxnSpPr>
            <a:stCxn id="204" idx="6"/>
            <a:endCxn id="214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64"/>
          <p:cNvCxnSpPr>
            <a:stCxn id="212" idx="7"/>
            <a:endCxn id="214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35" name="Straight Arrow Connector 264"/>
          <p:cNvCxnSpPr>
            <a:stCxn id="90" idx="3"/>
            <a:endCxn id="195" idx="7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9" name="Straight Arrow Connector 264"/>
          <p:cNvCxnSpPr>
            <a:stCxn id="243" idx="2"/>
            <a:endCxn id="234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64"/>
          <p:cNvCxnSpPr>
            <a:stCxn id="243" idx="6"/>
            <a:endCxn id="242" idx="6"/>
          </p:cNvCxnSpPr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64"/>
          <p:cNvCxnSpPr>
            <a:stCxn id="242" idx="6"/>
            <a:endCxn id="92" idx="6"/>
          </p:cNvCxnSpPr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64"/>
          <p:cNvCxnSpPr>
            <a:stCxn id="92" idx="6"/>
            <a:endCxn id="91" idx="6"/>
          </p:cNvCxnSpPr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274" name="Oval 273"/>
          <p:cNvSpPr>
            <a:spLocks noChangeAspect="1"/>
          </p:cNvSpPr>
          <p:nvPr/>
        </p:nvSpPr>
        <p:spPr>
          <a:xfrm>
            <a:off x="7807871" y="4129338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6798403" y="2309723"/>
            <a:ext cx="1089369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620015" y="962927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Data Procurement</a:t>
            </a:r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5736917" y="3584079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cxnSp>
        <p:nvCxnSpPr>
          <p:cNvPr id="278" name="Straight Arrow Connector 264"/>
          <p:cNvCxnSpPr>
            <a:stCxn id="277" idx="6"/>
            <a:endCxn id="274" idx="2"/>
          </p:cNvCxnSpPr>
          <p:nvPr/>
        </p:nvCxnSpPr>
        <p:spPr>
          <a:xfrm>
            <a:off x="6350425" y="3745199"/>
            <a:ext cx="1457446" cy="545259"/>
          </a:xfrm>
          <a:prstGeom prst="curvedConnector3">
            <a:avLst>
              <a:gd name="adj1" fmla="val 137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6408710" y="3972774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7" name="Straight Arrow Connector 264"/>
          <p:cNvCxnSpPr>
            <a:stCxn id="277" idx="4"/>
          </p:cNvCxnSpPr>
          <p:nvPr/>
        </p:nvCxnSpPr>
        <p:spPr>
          <a:xfrm rot="5400000">
            <a:off x="5559247" y="4033401"/>
            <a:ext cx="611506" cy="3573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5641965" y="4068261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Extracted from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8039025" y="2784200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Warfighter</a:t>
            </a:r>
          </a:p>
        </p:txBody>
      </p:sp>
      <p:sp>
        <p:nvSpPr>
          <p:cNvPr id="321" name="Oval 320"/>
          <p:cNvSpPr/>
          <p:nvPr/>
        </p:nvSpPr>
        <p:spPr>
          <a:xfrm>
            <a:off x="7786899" y="2141387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Realm of the Possible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Oval 321"/>
          <p:cNvSpPr>
            <a:spLocks noChangeAspect="1"/>
          </p:cNvSpPr>
          <p:nvPr/>
        </p:nvSpPr>
        <p:spPr>
          <a:xfrm>
            <a:off x="7516525" y="1483676"/>
            <a:ext cx="908586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324" name="Oval 323"/>
          <p:cNvSpPr>
            <a:spLocks noChangeAspect="1"/>
          </p:cNvSpPr>
          <p:nvPr/>
        </p:nvSpPr>
        <p:spPr>
          <a:xfrm>
            <a:off x="8128035" y="4935124"/>
            <a:ext cx="73713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</a:p>
        </p:txBody>
      </p:sp>
      <p:sp>
        <p:nvSpPr>
          <p:cNvPr id="326" name="Oval 325"/>
          <p:cNvSpPr>
            <a:spLocks noChangeAspect="1"/>
          </p:cNvSpPr>
          <p:nvPr/>
        </p:nvSpPr>
        <p:spPr>
          <a:xfrm>
            <a:off x="6563321" y="1827101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4" name="Oval 333"/>
          <p:cNvSpPr>
            <a:spLocks/>
          </p:cNvSpPr>
          <p:nvPr/>
        </p:nvSpPr>
        <p:spPr>
          <a:xfrm>
            <a:off x="7490674" y="3207440"/>
            <a:ext cx="592205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Oval 334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932808" y="2808433"/>
            <a:ext cx="964909" cy="3176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Translation</a:t>
            </a:r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5059261" y="1654122"/>
            <a:ext cx="6413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sp>
        <p:nvSpPr>
          <p:cNvPr id="340" name="Oval 339"/>
          <p:cNvSpPr>
            <a:spLocks noChangeAspect="1"/>
          </p:cNvSpPr>
          <p:nvPr/>
        </p:nvSpPr>
        <p:spPr>
          <a:xfrm>
            <a:off x="6720529" y="1180616"/>
            <a:ext cx="736755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Updates</a:t>
            </a:r>
          </a:p>
        </p:txBody>
      </p:sp>
      <p:cxnSp>
        <p:nvCxnSpPr>
          <p:cNvPr id="341" name="Straight Arrow Connector 264"/>
          <p:cNvCxnSpPr>
            <a:stCxn id="340" idx="4"/>
            <a:endCxn id="326" idx="0"/>
          </p:cNvCxnSpPr>
          <p:nvPr/>
        </p:nvCxnSpPr>
        <p:spPr>
          <a:xfrm rot="5400000">
            <a:off x="6885287" y="1623481"/>
            <a:ext cx="349808" cy="574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Arrow Connector 264"/>
          <p:cNvCxnSpPr>
            <a:stCxn id="326" idx="6"/>
            <a:endCxn id="322" idx="4"/>
          </p:cNvCxnSpPr>
          <p:nvPr/>
        </p:nvCxnSpPr>
        <p:spPr>
          <a:xfrm flipV="1">
            <a:off x="7499628" y="1780353"/>
            <a:ext cx="471190" cy="19508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Arrow Connector 264"/>
          <p:cNvCxnSpPr>
            <a:stCxn id="340" idx="6"/>
            <a:endCxn id="322" idx="0"/>
          </p:cNvCxnSpPr>
          <p:nvPr/>
        </p:nvCxnSpPr>
        <p:spPr>
          <a:xfrm>
            <a:off x="7457284" y="1328955"/>
            <a:ext cx="513534" cy="15472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Straight Arrow Connector 264"/>
          <p:cNvCxnSpPr>
            <a:stCxn id="322" idx="6"/>
            <a:endCxn id="321" idx="0"/>
          </p:cNvCxnSpPr>
          <p:nvPr/>
        </p:nvCxnSpPr>
        <p:spPr>
          <a:xfrm flipH="1">
            <a:off x="8269354" y="1632015"/>
            <a:ext cx="155757" cy="509372"/>
          </a:xfrm>
          <a:prstGeom prst="curvedConnector4">
            <a:avLst>
              <a:gd name="adj1" fmla="val -25722"/>
              <a:gd name="adj2" fmla="val 6456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Arrow Connector 264"/>
          <p:cNvCxnSpPr>
            <a:stCxn id="321" idx="4"/>
            <a:endCxn id="320" idx="0"/>
          </p:cNvCxnSpPr>
          <p:nvPr/>
        </p:nvCxnSpPr>
        <p:spPr>
          <a:xfrm rot="16200000" flipH="1">
            <a:off x="8161540" y="2525163"/>
            <a:ext cx="366850" cy="15122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0" name="TextBox 389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2" name="Straight Arrow Connector 264"/>
          <p:cNvCxnSpPr>
            <a:stCxn id="214" idx="4"/>
            <a:endCxn id="234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3" name="Straight Arrow Connector 264"/>
          <p:cNvCxnSpPr>
            <a:stCxn id="170" idx="4"/>
            <a:endCxn id="195" idx="1"/>
          </p:cNvCxnSpPr>
          <p:nvPr/>
        </p:nvCxnSpPr>
        <p:spPr>
          <a:xfrm rot="16200000" flipH="1">
            <a:off x="2142870" y="3277802"/>
            <a:ext cx="578704" cy="38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1251" y="308610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good starting place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77992" y="2560774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existing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4" name="Straight Arrow Connector 264"/>
          <p:cNvCxnSpPr>
            <a:stCxn id="37" idx="6"/>
            <a:endCxn id="21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Arrow Connector 264"/>
          <p:cNvCxnSpPr>
            <a:stCxn id="581" idx="0"/>
            <a:endCxn id="560" idx="6"/>
          </p:cNvCxnSpPr>
          <p:nvPr/>
        </p:nvCxnSpPr>
        <p:spPr>
          <a:xfrm rot="16200000" flipV="1">
            <a:off x="4982358" y="1068883"/>
            <a:ext cx="761122" cy="1143097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264"/>
          <p:cNvCxnSpPr>
            <a:stCxn id="581" idx="0"/>
            <a:endCxn id="276" idx="4"/>
          </p:cNvCxnSpPr>
          <p:nvPr/>
        </p:nvCxnSpPr>
        <p:spPr>
          <a:xfrm rot="5400000" flipH="1" flipV="1">
            <a:off x="5688767" y="1530867"/>
            <a:ext cx="735826" cy="24442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178556" y="1355778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produce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5" name="Straight Arrow Connector 264"/>
          <p:cNvCxnSpPr>
            <a:stCxn id="90" idx="0"/>
            <a:endCxn id="55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2" name="TextBox 55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6" name="Straight Arrow Connector 264"/>
          <p:cNvCxnSpPr>
            <a:stCxn id="276" idx="2"/>
            <a:endCxn id="561" idx="6"/>
          </p:cNvCxnSpPr>
          <p:nvPr/>
        </p:nvCxnSpPr>
        <p:spPr>
          <a:xfrm rot="10800000">
            <a:off x="4836611" y="1052229"/>
            <a:ext cx="783404" cy="7181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5083078" y="1018162"/>
            <a:ext cx="41093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Deciding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94" name="Straight Arrow Connector 264"/>
          <p:cNvCxnSpPr>
            <a:stCxn id="202" idx="6"/>
            <a:endCxn id="581" idx="4"/>
          </p:cNvCxnSpPr>
          <p:nvPr/>
        </p:nvCxnSpPr>
        <p:spPr>
          <a:xfrm flipV="1">
            <a:off x="5212945" y="3063060"/>
            <a:ext cx="721522" cy="505643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Arrow Connector 264"/>
          <p:cNvCxnSpPr>
            <a:stCxn id="195" idx="0"/>
            <a:endCxn id="234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cxnSp>
        <p:nvCxnSpPr>
          <p:cNvPr id="602" name="Straight Arrow Connector 264"/>
          <p:cNvCxnSpPr>
            <a:stCxn id="170" idx="0"/>
            <a:endCxn id="234" idx="2"/>
          </p:cNvCxnSpPr>
          <p:nvPr/>
        </p:nvCxnSpPr>
        <p:spPr>
          <a:xfrm rot="5400000" flipH="1" flipV="1">
            <a:off x="2492313" y="2215254"/>
            <a:ext cx="314349" cy="4728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5554166" y="3251770"/>
            <a:ext cx="4088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Straight Arrow Connector 264"/>
          <p:cNvCxnSpPr>
            <a:endCxn id="277" idx="0"/>
          </p:cNvCxnSpPr>
          <p:nvPr/>
        </p:nvCxnSpPr>
        <p:spPr>
          <a:xfrm rot="5400000">
            <a:off x="5816267" y="3284106"/>
            <a:ext cx="527377" cy="725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1" name="TextBox 630"/>
          <p:cNvSpPr txBox="1"/>
          <p:nvPr/>
        </p:nvSpPr>
        <p:spPr>
          <a:xfrm>
            <a:off x="5969182" y="329309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0" name="Oval 669"/>
          <p:cNvSpPr/>
          <p:nvPr/>
        </p:nvSpPr>
        <p:spPr>
          <a:xfrm>
            <a:off x="6752462" y="3444806"/>
            <a:ext cx="845152" cy="480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Systems Engineers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00" name="Curved Connector 699"/>
          <p:cNvCxnSpPr>
            <a:endCxn id="340" idx="0"/>
          </p:cNvCxnSpPr>
          <p:nvPr/>
        </p:nvCxnSpPr>
        <p:spPr>
          <a:xfrm>
            <a:off x="4965446" y="756798"/>
            <a:ext cx="2123461" cy="4238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4" name="TextBox 703"/>
          <p:cNvSpPr txBox="1"/>
          <p:nvPr/>
        </p:nvSpPr>
        <p:spPr>
          <a:xfrm>
            <a:off x="5494016" y="707418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78" name="Curved Connector 777"/>
          <p:cNvCxnSpPr>
            <a:stCxn id="324" idx="0"/>
            <a:endCxn id="320" idx="4"/>
          </p:cNvCxnSpPr>
          <p:nvPr/>
        </p:nvCxnSpPr>
        <p:spPr>
          <a:xfrm rot="16200000" flipV="1">
            <a:off x="7600869" y="4039388"/>
            <a:ext cx="1715445" cy="7602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TextBox 780"/>
          <p:cNvSpPr txBox="1"/>
          <p:nvPr/>
        </p:nvSpPr>
        <p:spPr>
          <a:xfrm>
            <a:off x="8285191" y="3548196"/>
            <a:ext cx="3826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4" name="TextBox 783"/>
          <p:cNvSpPr txBox="1"/>
          <p:nvPr/>
        </p:nvSpPr>
        <p:spPr>
          <a:xfrm>
            <a:off x="8018598" y="2510388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5989168" y="1423390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89" name="Straight Arrow Connector 264"/>
          <p:cNvCxnSpPr>
            <a:stCxn id="326" idx="1"/>
          </p:cNvCxnSpPr>
          <p:nvPr/>
        </p:nvCxnSpPr>
        <p:spPr>
          <a:xfrm rot="16200000" flipV="1">
            <a:off x="6237602" y="1407709"/>
            <a:ext cx="597048" cy="328629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6320202" y="1509098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99" name="Straight Arrow Connector 264"/>
          <p:cNvCxnSpPr>
            <a:stCxn id="581" idx="5"/>
            <a:endCxn id="670" idx="1"/>
          </p:cNvCxnSpPr>
          <p:nvPr/>
        </p:nvCxnSpPr>
        <p:spPr>
          <a:xfrm rot="16200000" flipH="1">
            <a:off x="6303365" y="2942296"/>
            <a:ext cx="604711" cy="541024"/>
          </a:xfrm>
          <a:prstGeom prst="curvedConnector3">
            <a:avLst>
              <a:gd name="adj1" fmla="val 3441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3" name="TextBox 802"/>
          <p:cNvSpPr txBox="1"/>
          <p:nvPr/>
        </p:nvSpPr>
        <p:spPr>
          <a:xfrm>
            <a:off x="6377289" y="3030140"/>
            <a:ext cx="44781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Built &amp; used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07" name="Straight Arrow Connector 264"/>
          <p:cNvCxnSpPr>
            <a:stCxn id="275" idx="2"/>
            <a:endCxn id="581" idx="6"/>
          </p:cNvCxnSpPr>
          <p:nvPr/>
        </p:nvCxnSpPr>
        <p:spPr>
          <a:xfrm rot="10800000" flipV="1">
            <a:off x="6501201" y="2470843"/>
            <a:ext cx="297203" cy="7118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Arrow Connector 264"/>
          <p:cNvCxnSpPr>
            <a:stCxn id="338" idx="2"/>
          </p:cNvCxnSpPr>
          <p:nvPr/>
        </p:nvCxnSpPr>
        <p:spPr>
          <a:xfrm rot="10800000">
            <a:off x="6490988" y="2668980"/>
            <a:ext cx="441820" cy="298257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4" name="Straight Arrow Connector 264"/>
          <p:cNvCxnSpPr>
            <a:stCxn id="326" idx="5"/>
            <a:endCxn id="275" idx="0"/>
          </p:cNvCxnSpPr>
          <p:nvPr/>
        </p:nvCxnSpPr>
        <p:spPr>
          <a:xfrm rot="5400000">
            <a:off x="7238103" y="2185317"/>
            <a:ext cx="229392" cy="1942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9" name="TextBox 818"/>
          <p:cNvSpPr txBox="1"/>
          <p:nvPr/>
        </p:nvSpPr>
        <p:spPr>
          <a:xfrm>
            <a:off x="6476155" y="224661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" name="TextBox 819"/>
          <p:cNvSpPr txBox="1"/>
          <p:nvPr/>
        </p:nvSpPr>
        <p:spPr>
          <a:xfrm>
            <a:off x="6553312" y="2701451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1" name="Straight Arrow Connector 264"/>
          <p:cNvCxnSpPr>
            <a:stCxn id="670" idx="0"/>
            <a:endCxn id="338" idx="3"/>
          </p:cNvCxnSpPr>
          <p:nvPr/>
        </p:nvCxnSpPr>
        <p:spPr>
          <a:xfrm rot="16200000" flipV="1">
            <a:off x="6941938" y="3211706"/>
            <a:ext cx="365279" cy="10092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5" name="TextBox 824"/>
          <p:cNvSpPr txBox="1"/>
          <p:nvPr/>
        </p:nvSpPr>
        <p:spPr>
          <a:xfrm>
            <a:off x="6984815" y="3188863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9" name="Straight Arrow Connector 264"/>
          <p:cNvCxnSpPr>
            <a:stCxn id="339" idx="1"/>
          </p:cNvCxnSpPr>
          <p:nvPr/>
        </p:nvCxnSpPr>
        <p:spPr>
          <a:xfrm rot="16200000" flipV="1">
            <a:off x="4770942" y="1319076"/>
            <a:ext cx="271152" cy="493321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2" name="Straight Arrow Connector 264"/>
          <p:cNvCxnSpPr>
            <a:stCxn id="581" idx="1"/>
            <a:endCxn id="339" idx="4"/>
          </p:cNvCxnSpPr>
          <p:nvPr/>
        </p:nvCxnSpPr>
        <p:spPr>
          <a:xfrm rot="16200000" flipV="1">
            <a:off x="5358200" y="1998074"/>
            <a:ext cx="197238" cy="15381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2" name="Straight Arrow Connector 264"/>
          <p:cNvCxnSpPr>
            <a:stCxn id="274" idx="0"/>
            <a:endCxn id="670" idx="6"/>
          </p:cNvCxnSpPr>
          <p:nvPr/>
        </p:nvCxnSpPr>
        <p:spPr>
          <a:xfrm rot="16200000" flipV="1">
            <a:off x="7633963" y="3648675"/>
            <a:ext cx="444314" cy="51701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5" name="Straight Arrow Connector 264"/>
          <p:cNvCxnSpPr>
            <a:stCxn id="274" idx="0"/>
            <a:endCxn id="320" idx="3"/>
          </p:cNvCxnSpPr>
          <p:nvPr/>
        </p:nvCxnSpPr>
        <p:spPr>
          <a:xfrm rot="5400000" flipH="1" flipV="1">
            <a:off x="7645986" y="3624545"/>
            <a:ext cx="973433" cy="361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8" name="TextBox 847"/>
          <p:cNvSpPr txBox="1"/>
          <p:nvPr/>
        </p:nvSpPr>
        <p:spPr>
          <a:xfrm>
            <a:off x="7880847" y="3860496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54" name="Curved Connector 853"/>
          <p:cNvCxnSpPr>
            <a:stCxn id="337" idx="6"/>
            <a:endCxn id="324" idx="2"/>
          </p:cNvCxnSpPr>
          <p:nvPr/>
        </p:nvCxnSpPr>
        <p:spPr>
          <a:xfrm flipV="1">
            <a:off x="7429115" y="5083463"/>
            <a:ext cx="698920" cy="2031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7" name="TextBox 776"/>
          <p:cNvSpPr txBox="1"/>
          <p:nvPr/>
        </p:nvSpPr>
        <p:spPr>
          <a:xfrm>
            <a:off x="7519365" y="5155877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78" name="Straight Arrow Connector 264"/>
          <p:cNvCxnSpPr>
            <a:stCxn id="130" idx="6"/>
            <a:endCxn id="559" idx="7"/>
          </p:cNvCxnSpPr>
          <p:nvPr/>
        </p:nvCxnSpPr>
        <p:spPr>
          <a:xfrm flipH="1" flipV="1">
            <a:off x="4820882" y="573335"/>
            <a:ext cx="4006405" cy="5640711"/>
          </a:xfrm>
          <a:prstGeom prst="curvedConnector4">
            <a:avLst>
              <a:gd name="adj1" fmla="val -5706"/>
              <a:gd name="adj2" fmla="val 1020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4" name="TextBox 883"/>
          <p:cNvSpPr txBox="1"/>
          <p:nvPr/>
        </p:nvSpPr>
        <p:spPr>
          <a:xfrm>
            <a:off x="6559231" y="425134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7" name="TextBox 896"/>
          <p:cNvSpPr txBox="1"/>
          <p:nvPr/>
        </p:nvSpPr>
        <p:spPr>
          <a:xfrm>
            <a:off x="7049015" y="2158859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8" name="TextBox 897"/>
          <p:cNvSpPr txBox="1"/>
          <p:nvPr/>
        </p:nvSpPr>
        <p:spPr>
          <a:xfrm>
            <a:off x="7617671" y="1877694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spurs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9" name="TextBox 898"/>
          <p:cNvSpPr txBox="1"/>
          <p:nvPr/>
        </p:nvSpPr>
        <p:spPr>
          <a:xfrm>
            <a:off x="7586072" y="1305269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0" name="TextBox 899"/>
          <p:cNvSpPr txBox="1"/>
          <p:nvPr/>
        </p:nvSpPr>
        <p:spPr>
          <a:xfrm>
            <a:off x="8184186" y="1818222"/>
            <a:ext cx="44128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579"/>
          <p:cNvGrpSpPr/>
          <p:nvPr/>
        </p:nvGrpSpPr>
        <p:grpSpPr>
          <a:xfrm>
            <a:off x="5367734" y="2020993"/>
            <a:ext cx="1133466" cy="1042067"/>
            <a:chOff x="4419487" y="4607315"/>
            <a:chExt cx="1133466" cy="1042067"/>
          </a:xfrm>
        </p:grpSpPr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419487" y="4607315"/>
              <a:ext cx="1133466" cy="104206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Models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>
              <a:off x="4590059" y="4899054"/>
              <a:ext cx="792322" cy="2886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 Owned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531888" y="5215253"/>
              <a:ext cx="901602" cy="2734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Owned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1982701" y="2608838"/>
            <a:ext cx="860751" cy="3987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6" name="Curved Connector 245"/>
          <p:cNvCxnSpPr>
            <a:stCxn id="4" idx="4"/>
            <a:endCxn id="37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8" name="Group 7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Arrow Connector 264"/>
          <p:cNvCxnSpPr>
            <a:stCxn id="174" idx="6"/>
            <a:endCxn id="170" idx="2"/>
          </p:cNvCxnSpPr>
          <p:nvPr/>
        </p:nvCxnSpPr>
        <p:spPr>
          <a:xfrm>
            <a:off x="1532963" y="2568455"/>
            <a:ext cx="449738" cy="2397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Curved Connector 377"/>
          <p:cNvCxnSpPr>
            <a:stCxn id="4" idx="6"/>
            <a:endCxn id="55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Authoritative Source of Truth 11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" name="Curved Connector 204"/>
          <p:cNvCxnSpPr>
            <a:stCxn id="204" idx="3"/>
            <a:endCxn id="113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Arrow Connector 264"/>
          <p:cNvCxnSpPr>
            <a:stCxn id="204" idx="6"/>
            <a:endCxn id="214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64"/>
          <p:cNvCxnSpPr>
            <a:stCxn id="212" idx="7"/>
            <a:endCxn id="214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35" name="Straight Arrow Connector 264"/>
          <p:cNvCxnSpPr>
            <a:stCxn id="90" idx="3"/>
            <a:endCxn id="195" idx="7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9" name="Straight Arrow Connector 264"/>
          <p:cNvCxnSpPr>
            <a:stCxn id="243" idx="2"/>
            <a:endCxn id="234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64"/>
          <p:cNvCxnSpPr>
            <a:stCxn id="243" idx="6"/>
            <a:endCxn id="242" idx="6"/>
          </p:cNvCxnSpPr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64"/>
          <p:cNvCxnSpPr>
            <a:stCxn id="242" idx="6"/>
            <a:endCxn id="92" idx="6"/>
          </p:cNvCxnSpPr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64"/>
          <p:cNvCxnSpPr>
            <a:stCxn id="92" idx="6"/>
            <a:endCxn id="91" idx="6"/>
          </p:cNvCxnSpPr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274" name="Oval 273"/>
          <p:cNvSpPr>
            <a:spLocks noChangeAspect="1"/>
          </p:cNvSpPr>
          <p:nvPr/>
        </p:nvSpPr>
        <p:spPr>
          <a:xfrm>
            <a:off x="7807871" y="4129338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6798403" y="2309723"/>
            <a:ext cx="1089369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620015" y="962927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Data Procurement</a:t>
            </a:r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5736917" y="3584079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cxnSp>
        <p:nvCxnSpPr>
          <p:cNvPr id="278" name="Straight Arrow Connector 264"/>
          <p:cNvCxnSpPr>
            <a:stCxn id="277" idx="6"/>
            <a:endCxn id="274" idx="2"/>
          </p:cNvCxnSpPr>
          <p:nvPr/>
        </p:nvCxnSpPr>
        <p:spPr>
          <a:xfrm>
            <a:off x="6350425" y="3745199"/>
            <a:ext cx="1457446" cy="545259"/>
          </a:xfrm>
          <a:prstGeom prst="curvedConnector3">
            <a:avLst>
              <a:gd name="adj1" fmla="val 137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6408710" y="3972774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7" name="Straight Arrow Connector 264"/>
          <p:cNvCxnSpPr>
            <a:stCxn id="277" idx="4"/>
          </p:cNvCxnSpPr>
          <p:nvPr/>
        </p:nvCxnSpPr>
        <p:spPr>
          <a:xfrm rot="5400000">
            <a:off x="5559247" y="4033401"/>
            <a:ext cx="611506" cy="3573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5641965" y="4068261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Extracted from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7013643" y="4517826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Evolution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6141892" y="4314144"/>
            <a:ext cx="720929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Control</a:t>
            </a: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8039025" y="2784200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Warfighter</a:t>
            </a:r>
          </a:p>
        </p:txBody>
      </p:sp>
      <p:sp>
        <p:nvSpPr>
          <p:cNvPr id="321" name="Oval 320"/>
          <p:cNvSpPr/>
          <p:nvPr/>
        </p:nvSpPr>
        <p:spPr>
          <a:xfrm>
            <a:off x="7786899" y="2141387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Realm of the Possible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Oval 321"/>
          <p:cNvSpPr>
            <a:spLocks noChangeAspect="1"/>
          </p:cNvSpPr>
          <p:nvPr/>
        </p:nvSpPr>
        <p:spPr>
          <a:xfrm>
            <a:off x="7516525" y="1483676"/>
            <a:ext cx="908586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324" name="Oval 323"/>
          <p:cNvSpPr>
            <a:spLocks noChangeAspect="1"/>
          </p:cNvSpPr>
          <p:nvPr/>
        </p:nvSpPr>
        <p:spPr>
          <a:xfrm>
            <a:off x="8128035" y="4935124"/>
            <a:ext cx="73713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</a:p>
        </p:txBody>
      </p:sp>
      <p:sp>
        <p:nvSpPr>
          <p:cNvPr id="326" name="Oval 325"/>
          <p:cNvSpPr>
            <a:spLocks noChangeAspect="1"/>
          </p:cNvSpPr>
          <p:nvPr/>
        </p:nvSpPr>
        <p:spPr>
          <a:xfrm>
            <a:off x="6563321" y="1827101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3" name="Oval 332"/>
          <p:cNvSpPr>
            <a:spLocks/>
          </p:cNvSpPr>
          <p:nvPr/>
        </p:nvSpPr>
        <p:spPr>
          <a:xfrm>
            <a:off x="6324942" y="4684337"/>
            <a:ext cx="726993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Oval 333"/>
          <p:cNvSpPr>
            <a:spLocks/>
          </p:cNvSpPr>
          <p:nvPr/>
        </p:nvSpPr>
        <p:spPr>
          <a:xfrm>
            <a:off x="7490674" y="3207440"/>
            <a:ext cx="592205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Oval 334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932808" y="2808433"/>
            <a:ext cx="964909" cy="3176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Translation</a:t>
            </a:r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5059261" y="1654122"/>
            <a:ext cx="6413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sp>
        <p:nvSpPr>
          <p:cNvPr id="340" name="Oval 339"/>
          <p:cNvSpPr>
            <a:spLocks noChangeAspect="1"/>
          </p:cNvSpPr>
          <p:nvPr/>
        </p:nvSpPr>
        <p:spPr>
          <a:xfrm>
            <a:off x="6720529" y="1180616"/>
            <a:ext cx="736755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Updates</a:t>
            </a:r>
          </a:p>
        </p:txBody>
      </p:sp>
      <p:cxnSp>
        <p:nvCxnSpPr>
          <p:cNvPr id="341" name="Straight Arrow Connector 264"/>
          <p:cNvCxnSpPr>
            <a:stCxn id="340" idx="4"/>
            <a:endCxn id="326" idx="0"/>
          </p:cNvCxnSpPr>
          <p:nvPr/>
        </p:nvCxnSpPr>
        <p:spPr>
          <a:xfrm rot="5400000">
            <a:off x="6885287" y="1623481"/>
            <a:ext cx="349808" cy="574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Arrow Connector 264"/>
          <p:cNvCxnSpPr>
            <a:stCxn id="326" idx="6"/>
            <a:endCxn id="322" idx="4"/>
          </p:cNvCxnSpPr>
          <p:nvPr/>
        </p:nvCxnSpPr>
        <p:spPr>
          <a:xfrm flipV="1">
            <a:off x="7499628" y="1780353"/>
            <a:ext cx="471190" cy="19508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Arrow Connector 264"/>
          <p:cNvCxnSpPr>
            <a:stCxn id="340" idx="6"/>
            <a:endCxn id="322" idx="0"/>
          </p:cNvCxnSpPr>
          <p:nvPr/>
        </p:nvCxnSpPr>
        <p:spPr>
          <a:xfrm>
            <a:off x="7457284" y="1328955"/>
            <a:ext cx="513534" cy="15472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Straight Arrow Connector 264"/>
          <p:cNvCxnSpPr>
            <a:stCxn id="322" idx="6"/>
            <a:endCxn id="321" idx="0"/>
          </p:cNvCxnSpPr>
          <p:nvPr/>
        </p:nvCxnSpPr>
        <p:spPr>
          <a:xfrm flipH="1">
            <a:off x="8269354" y="1632015"/>
            <a:ext cx="155757" cy="509372"/>
          </a:xfrm>
          <a:prstGeom prst="curvedConnector4">
            <a:avLst>
              <a:gd name="adj1" fmla="val -25722"/>
              <a:gd name="adj2" fmla="val 6456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Arrow Connector 264"/>
          <p:cNvCxnSpPr>
            <a:stCxn id="321" idx="4"/>
            <a:endCxn id="320" idx="0"/>
          </p:cNvCxnSpPr>
          <p:nvPr/>
        </p:nvCxnSpPr>
        <p:spPr>
          <a:xfrm rot="16200000" flipH="1">
            <a:off x="8161540" y="2525163"/>
            <a:ext cx="366850" cy="15122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0" name="TextBox 389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2" name="Straight Arrow Connector 264"/>
          <p:cNvCxnSpPr>
            <a:stCxn id="214" idx="4"/>
            <a:endCxn id="234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43" name="Straight Arrow Connector 264"/>
          <p:cNvCxnSpPr>
            <a:stCxn id="170" idx="4"/>
            <a:endCxn id="195" idx="1"/>
          </p:cNvCxnSpPr>
          <p:nvPr/>
        </p:nvCxnSpPr>
        <p:spPr>
          <a:xfrm rot="16200000" flipH="1">
            <a:off x="2142870" y="3277802"/>
            <a:ext cx="578704" cy="38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1251" y="308610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good starting place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77992" y="2560774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existing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04" name="Straight Arrow Connector 264"/>
          <p:cNvCxnSpPr>
            <a:stCxn id="37" idx="6"/>
            <a:endCxn id="21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Arrow Connector 264"/>
          <p:cNvCxnSpPr>
            <a:stCxn id="581" idx="0"/>
            <a:endCxn id="560" idx="6"/>
          </p:cNvCxnSpPr>
          <p:nvPr/>
        </p:nvCxnSpPr>
        <p:spPr>
          <a:xfrm rot="16200000" flipV="1">
            <a:off x="4982358" y="1068883"/>
            <a:ext cx="761122" cy="1143097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264"/>
          <p:cNvCxnSpPr>
            <a:stCxn id="581" idx="0"/>
            <a:endCxn id="276" idx="4"/>
          </p:cNvCxnSpPr>
          <p:nvPr/>
        </p:nvCxnSpPr>
        <p:spPr>
          <a:xfrm rot="5400000" flipH="1" flipV="1">
            <a:off x="5688767" y="1530867"/>
            <a:ext cx="735826" cy="24442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178556" y="1355778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 produce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45" name="Straight Arrow Connector 264"/>
          <p:cNvCxnSpPr>
            <a:stCxn id="90" idx="0"/>
            <a:endCxn id="55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2" name="TextBox 55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76" name="Straight Arrow Connector 264"/>
          <p:cNvCxnSpPr>
            <a:stCxn id="276" idx="2"/>
            <a:endCxn id="561" idx="6"/>
          </p:cNvCxnSpPr>
          <p:nvPr/>
        </p:nvCxnSpPr>
        <p:spPr>
          <a:xfrm rot="10800000">
            <a:off x="4836611" y="1052229"/>
            <a:ext cx="783404" cy="7181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5083078" y="1018162"/>
            <a:ext cx="41093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Deciding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94" name="Straight Arrow Connector 264"/>
          <p:cNvCxnSpPr>
            <a:stCxn id="202" idx="6"/>
            <a:endCxn id="581" idx="4"/>
          </p:cNvCxnSpPr>
          <p:nvPr/>
        </p:nvCxnSpPr>
        <p:spPr>
          <a:xfrm flipV="1">
            <a:off x="5212945" y="3063060"/>
            <a:ext cx="721522" cy="505643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Arrow Connector 264"/>
          <p:cNvCxnSpPr>
            <a:stCxn id="195" idx="0"/>
            <a:endCxn id="234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develop</a:t>
            </a:r>
          </a:p>
        </p:txBody>
      </p:sp>
      <p:cxnSp>
        <p:nvCxnSpPr>
          <p:cNvPr id="602" name="Straight Arrow Connector 264"/>
          <p:cNvCxnSpPr>
            <a:stCxn id="170" idx="0"/>
            <a:endCxn id="234" idx="2"/>
          </p:cNvCxnSpPr>
          <p:nvPr/>
        </p:nvCxnSpPr>
        <p:spPr>
          <a:xfrm rot="5400000" flipH="1" flipV="1">
            <a:off x="2492313" y="2215254"/>
            <a:ext cx="314349" cy="4728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5554166" y="3251770"/>
            <a:ext cx="4088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Straight Arrow Connector 264"/>
          <p:cNvCxnSpPr>
            <a:endCxn id="277" idx="0"/>
          </p:cNvCxnSpPr>
          <p:nvPr/>
        </p:nvCxnSpPr>
        <p:spPr>
          <a:xfrm rot="5400000">
            <a:off x="5816267" y="3284106"/>
            <a:ext cx="527377" cy="725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1" name="TextBox 630"/>
          <p:cNvSpPr txBox="1"/>
          <p:nvPr/>
        </p:nvSpPr>
        <p:spPr>
          <a:xfrm>
            <a:off x="5969182" y="329309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0" name="Oval 669"/>
          <p:cNvSpPr/>
          <p:nvPr/>
        </p:nvSpPr>
        <p:spPr>
          <a:xfrm>
            <a:off x="6752462" y="3444806"/>
            <a:ext cx="845152" cy="480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Systems Engineers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00" name="Curved Connector 699"/>
          <p:cNvCxnSpPr>
            <a:endCxn id="340" idx="0"/>
          </p:cNvCxnSpPr>
          <p:nvPr/>
        </p:nvCxnSpPr>
        <p:spPr>
          <a:xfrm>
            <a:off x="4965446" y="756798"/>
            <a:ext cx="2123461" cy="4238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4" name="TextBox 703"/>
          <p:cNvSpPr txBox="1"/>
          <p:nvPr/>
        </p:nvSpPr>
        <p:spPr>
          <a:xfrm>
            <a:off x="5494016" y="707418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78" name="Curved Connector 777"/>
          <p:cNvCxnSpPr>
            <a:stCxn id="324" idx="0"/>
            <a:endCxn id="320" idx="4"/>
          </p:cNvCxnSpPr>
          <p:nvPr/>
        </p:nvCxnSpPr>
        <p:spPr>
          <a:xfrm rot="16200000" flipV="1">
            <a:off x="7600869" y="4039388"/>
            <a:ext cx="1715445" cy="7602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TextBox 780"/>
          <p:cNvSpPr txBox="1"/>
          <p:nvPr/>
        </p:nvSpPr>
        <p:spPr>
          <a:xfrm>
            <a:off x="8285191" y="3548196"/>
            <a:ext cx="3826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4" name="TextBox 783"/>
          <p:cNvSpPr txBox="1"/>
          <p:nvPr/>
        </p:nvSpPr>
        <p:spPr>
          <a:xfrm>
            <a:off x="8018598" y="2510388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5989168" y="1423390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89" name="Straight Arrow Connector 264"/>
          <p:cNvCxnSpPr>
            <a:stCxn id="326" idx="1"/>
          </p:cNvCxnSpPr>
          <p:nvPr/>
        </p:nvCxnSpPr>
        <p:spPr>
          <a:xfrm rot="16200000" flipV="1">
            <a:off x="6237602" y="1407709"/>
            <a:ext cx="597048" cy="328629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6320202" y="1509098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99" name="Straight Arrow Connector 264"/>
          <p:cNvCxnSpPr>
            <a:stCxn id="581" idx="5"/>
            <a:endCxn id="670" idx="1"/>
          </p:cNvCxnSpPr>
          <p:nvPr/>
        </p:nvCxnSpPr>
        <p:spPr>
          <a:xfrm rot="16200000" flipH="1">
            <a:off x="6303365" y="2942296"/>
            <a:ext cx="604711" cy="541024"/>
          </a:xfrm>
          <a:prstGeom prst="curvedConnector3">
            <a:avLst>
              <a:gd name="adj1" fmla="val 3441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3" name="TextBox 802"/>
          <p:cNvSpPr txBox="1"/>
          <p:nvPr/>
        </p:nvSpPr>
        <p:spPr>
          <a:xfrm>
            <a:off x="6377289" y="3030140"/>
            <a:ext cx="44781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Built &amp; used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07" name="Straight Arrow Connector 264"/>
          <p:cNvCxnSpPr>
            <a:stCxn id="275" idx="2"/>
            <a:endCxn id="581" idx="6"/>
          </p:cNvCxnSpPr>
          <p:nvPr/>
        </p:nvCxnSpPr>
        <p:spPr>
          <a:xfrm rot="10800000" flipV="1">
            <a:off x="6501201" y="2470843"/>
            <a:ext cx="297203" cy="7118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Arrow Connector 264"/>
          <p:cNvCxnSpPr>
            <a:stCxn id="338" idx="2"/>
          </p:cNvCxnSpPr>
          <p:nvPr/>
        </p:nvCxnSpPr>
        <p:spPr>
          <a:xfrm rot="10800000">
            <a:off x="6490988" y="2668980"/>
            <a:ext cx="441820" cy="298257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4" name="Straight Arrow Connector 264"/>
          <p:cNvCxnSpPr>
            <a:stCxn id="326" idx="5"/>
            <a:endCxn id="275" idx="0"/>
          </p:cNvCxnSpPr>
          <p:nvPr/>
        </p:nvCxnSpPr>
        <p:spPr>
          <a:xfrm rot="5400000">
            <a:off x="7238103" y="2185317"/>
            <a:ext cx="229392" cy="1942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9" name="TextBox 818"/>
          <p:cNvSpPr txBox="1"/>
          <p:nvPr/>
        </p:nvSpPr>
        <p:spPr>
          <a:xfrm>
            <a:off x="6476155" y="224661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0" name="TextBox 819"/>
          <p:cNvSpPr txBox="1"/>
          <p:nvPr/>
        </p:nvSpPr>
        <p:spPr>
          <a:xfrm>
            <a:off x="6553312" y="2701451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1" name="Straight Arrow Connector 264"/>
          <p:cNvCxnSpPr>
            <a:stCxn id="670" idx="0"/>
            <a:endCxn id="338" idx="3"/>
          </p:cNvCxnSpPr>
          <p:nvPr/>
        </p:nvCxnSpPr>
        <p:spPr>
          <a:xfrm rot="16200000" flipV="1">
            <a:off x="6941938" y="3211706"/>
            <a:ext cx="365279" cy="10092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5" name="TextBox 824"/>
          <p:cNvSpPr txBox="1"/>
          <p:nvPr/>
        </p:nvSpPr>
        <p:spPr>
          <a:xfrm>
            <a:off x="6984815" y="3188863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29" name="Straight Arrow Connector 264"/>
          <p:cNvCxnSpPr>
            <a:stCxn id="339" idx="1"/>
          </p:cNvCxnSpPr>
          <p:nvPr/>
        </p:nvCxnSpPr>
        <p:spPr>
          <a:xfrm rot="16200000" flipV="1">
            <a:off x="4770942" y="1319076"/>
            <a:ext cx="271152" cy="493321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2" name="Straight Arrow Connector 264"/>
          <p:cNvCxnSpPr>
            <a:stCxn id="581" idx="1"/>
            <a:endCxn id="339" idx="4"/>
          </p:cNvCxnSpPr>
          <p:nvPr/>
        </p:nvCxnSpPr>
        <p:spPr>
          <a:xfrm rot="16200000" flipV="1">
            <a:off x="5358200" y="1998074"/>
            <a:ext cx="197238" cy="15381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7" name="Curved Connector 836"/>
          <p:cNvCxnSpPr>
            <a:stCxn id="312" idx="2"/>
            <a:endCxn id="288" idx="7"/>
          </p:cNvCxnSpPr>
          <p:nvPr/>
        </p:nvCxnSpPr>
        <p:spPr>
          <a:xfrm rot="10800000" flipV="1">
            <a:off x="5929020" y="4475264"/>
            <a:ext cx="212873" cy="164278"/>
          </a:xfrm>
          <a:prstGeom prst="curvedConnector4">
            <a:avLst>
              <a:gd name="adj1" fmla="val 4065"/>
              <a:gd name="adj2" fmla="val -47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1" name="TextBox 840"/>
          <p:cNvSpPr txBox="1"/>
          <p:nvPr/>
        </p:nvSpPr>
        <p:spPr>
          <a:xfrm>
            <a:off x="5878244" y="4388659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42" name="Straight Arrow Connector 264"/>
          <p:cNvCxnSpPr>
            <a:stCxn id="274" idx="0"/>
            <a:endCxn id="670" idx="6"/>
          </p:cNvCxnSpPr>
          <p:nvPr/>
        </p:nvCxnSpPr>
        <p:spPr>
          <a:xfrm rot="16200000" flipV="1">
            <a:off x="7633963" y="3648675"/>
            <a:ext cx="444314" cy="51701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5" name="Straight Arrow Connector 264"/>
          <p:cNvCxnSpPr>
            <a:stCxn id="274" idx="0"/>
            <a:endCxn id="320" idx="3"/>
          </p:cNvCxnSpPr>
          <p:nvPr/>
        </p:nvCxnSpPr>
        <p:spPr>
          <a:xfrm rot="5400000" flipH="1" flipV="1">
            <a:off x="7645986" y="3624545"/>
            <a:ext cx="973433" cy="361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8" name="TextBox 847"/>
          <p:cNvSpPr txBox="1"/>
          <p:nvPr/>
        </p:nvSpPr>
        <p:spPr>
          <a:xfrm>
            <a:off x="7880847" y="3860496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49" name="Straight Arrow Connector 264"/>
          <p:cNvCxnSpPr>
            <a:stCxn id="670" idx="4"/>
            <a:endCxn id="305" idx="0"/>
          </p:cNvCxnSpPr>
          <p:nvPr/>
        </p:nvCxnSpPr>
        <p:spPr>
          <a:xfrm rot="16200000" flipH="1">
            <a:off x="7060735" y="4039544"/>
            <a:ext cx="592584" cy="363979"/>
          </a:xfrm>
          <a:prstGeom prst="curvedConnector3">
            <a:avLst>
              <a:gd name="adj1" fmla="val 2454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3" name="TextBox 852"/>
          <p:cNvSpPr txBox="1"/>
          <p:nvPr/>
        </p:nvSpPr>
        <p:spPr>
          <a:xfrm>
            <a:off x="7175036" y="4044240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54" name="Curved Connector 853"/>
          <p:cNvCxnSpPr>
            <a:stCxn id="337" idx="6"/>
            <a:endCxn id="324" idx="2"/>
          </p:cNvCxnSpPr>
          <p:nvPr/>
        </p:nvCxnSpPr>
        <p:spPr>
          <a:xfrm flipV="1">
            <a:off x="7429115" y="5083463"/>
            <a:ext cx="698920" cy="2031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7" name="TextBox 776"/>
          <p:cNvSpPr txBox="1"/>
          <p:nvPr/>
        </p:nvSpPr>
        <p:spPr>
          <a:xfrm>
            <a:off x="7519365" y="5155877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62" name="Straight Arrow Connector 264"/>
          <p:cNvCxnSpPr>
            <a:stCxn id="305" idx="2"/>
            <a:endCxn id="312" idx="6"/>
          </p:cNvCxnSpPr>
          <p:nvPr/>
        </p:nvCxnSpPr>
        <p:spPr>
          <a:xfrm rot="10800000">
            <a:off x="6862821" y="4475264"/>
            <a:ext cx="150822" cy="2036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Arrow Connector 264"/>
          <p:cNvCxnSpPr>
            <a:stCxn id="130" idx="6"/>
            <a:endCxn id="559" idx="7"/>
          </p:cNvCxnSpPr>
          <p:nvPr/>
        </p:nvCxnSpPr>
        <p:spPr>
          <a:xfrm flipH="1" flipV="1">
            <a:off x="4820882" y="573335"/>
            <a:ext cx="4006405" cy="5640711"/>
          </a:xfrm>
          <a:prstGeom prst="curvedConnector4">
            <a:avLst>
              <a:gd name="adj1" fmla="val -5706"/>
              <a:gd name="adj2" fmla="val 1020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4" name="TextBox 883"/>
          <p:cNvSpPr txBox="1"/>
          <p:nvPr/>
        </p:nvSpPr>
        <p:spPr>
          <a:xfrm>
            <a:off x="6559231" y="425134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Critical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7" name="TextBox 896"/>
          <p:cNvSpPr txBox="1"/>
          <p:nvPr/>
        </p:nvSpPr>
        <p:spPr>
          <a:xfrm>
            <a:off x="7049015" y="2158859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8" name="TextBox 897"/>
          <p:cNvSpPr txBox="1"/>
          <p:nvPr/>
        </p:nvSpPr>
        <p:spPr>
          <a:xfrm>
            <a:off x="7617671" y="1877694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spurs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9" name="TextBox 898"/>
          <p:cNvSpPr txBox="1"/>
          <p:nvPr/>
        </p:nvSpPr>
        <p:spPr>
          <a:xfrm>
            <a:off x="7586072" y="1305269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0" name="TextBox 899"/>
          <p:cNvSpPr txBox="1"/>
          <p:nvPr/>
        </p:nvSpPr>
        <p:spPr>
          <a:xfrm>
            <a:off x="8184186" y="1818222"/>
            <a:ext cx="44128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Managing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" name="Group 579"/>
          <p:cNvGrpSpPr/>
          <p:nvPr/>
        </p:nvGrpSpPr>
        <p:grpSpPr>
          <a:xfrm>
            <a:off x="5367734" y="2020993"/>
            <a:ext cx="1133466" cy="1042067"/>
            <a:chOff x="4419487" y="4607315"/>
            <a:chExt cx="1133466" cy="1042067"/>
          </a:xfrm>
        </p:grpSpPr>
        <p:sp>
          <p:nvSpPr>
            <p:cNvPr id="581" name="Oval 580"/>
            <p:cNvSpPr>
              <a:spLocks noChangeAspect="1"/>
            </p:cNvSpPr>
            <p:nvPr/>
          </p:nvSpPr>
          <p:spPr>
            <a:xfrm>
              <a:off x="4419487" y="4607315"/>
              <a:ext cx="1133466" cy="104206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Models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>
              <a:off x="4590059" y="4899054"/>
              <a:ext cx="792322" cy="2886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 Owned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>
              <a:off x="4531888" y="5215253"/>
              <a:ext cx="901602" cy="2734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Owned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8" name="Group 557"/>
          <p:cNvGrpSpPr/>
          <p:nvPr/>
        </p:nvGrpSpPr>
        <p:grpSpPr>
          <a:xfrm>
            <a:off x="3743209" y="414346"/>
            <a:ext cx="1262572" cy="1085645"/>
            <a:chOff x="5505090" y="-307310"/>
            <a:chExt cx="1419311" cy="925356"/>
          </a:xfrm>
        </p:grpSpPr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5505090" y="-307310"/>
              <a:ext cx="1419311" cy="92535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Staff</a:t>
              </a: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5761958" y="316423"/>
              <a:ext cx="921415" cy="19391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5661784" y="150526"/>
              <a:ext cx="1072446" cy="1717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5535621" y="-17447"/>
              <a:ext cx="1358250" cy="16213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332295" y="420544"/>
            <a:ext cx="1027042" cy="501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42045" y="2825354"/>
            <a:ext cx="1048463" cy="3995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Management</a:t>
            </a: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8015470" y="5896390"/>
            <a:ext cx="811817" cy="635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Escapes/ Defects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393762" y="4662265"/>
            <a:ext cx="1262572" cy="1043946"/>
            <a:chOff x="5505090" y="-307309"/>
            <a:chExt cx="1419311" cy="889814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505090" y="-307309"/>
              <a:ext cx="1419311" cy="88981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 Savvy Workforce</a:t>
              </a:r>
            </a:p>
          </p:txBody>
        </p:sp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5661240" y="317583"/>
              <a:ext cx="1107012" cy="15086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flexible</a:t>
              </a:r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>
              <a:off x="5564791" y="150255"/>
              <a:ext cx="1299909" cy="15516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distributed</a:t>
              </a:r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5679785" y="-74941"/>
              <a:ext cx="1004292" cy="21253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Engineering</a:t>
              </a:r>
            </a:p>
          </p:txBody>
        </p:sp>
      </p:grpSp>
      <p:sp>
        <p:nvSpPr>
          <p:cNvPr id="170" name="Oval 169"/>
          <p:cNvSpPr>
            <a:spLocks noChangeAspect="1"/>
          </p:cNvSpPr>
          <p:nvPr/>
        </p:nvSpPr>
        <p:spPr>
          <a:xfrm>
            <a:off x="1982701" y="2608838"/>
            <a:ext cx="860751" cy="39875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6" name="Curved Connector 245"/>
          <p:cNvCxnSpPr>
            <a:stCxn id="4" idx="4"/>
            <a:endCxn id="37" idx="0"/>
          </p:cNvCxnSpPr>
          <p:nvPr/>
        </p:nvCxnSpPr>
        <p:spPr>
          <a:xfrm rot="16200000" flipH="1">
            <a:off x="864470" y="903505"/>
            <a:ext cx="290498" cy="3278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628458" y="1212657"/>
            <a:ext cx="1090327" cy="1577259"/>
            <a:chOff x="1648657" y="3700172"/>
            <a:chExt cx="999137" cy="1989174"/>
          </a:xfrm>
        </p:grpSpPr>
        <p:grpSp>
          <p:nvGrpSpPr>
            <p:cNvPr id="8" name="Group 7"/>
            <p:cNvGrpSpPr/>
            <p:nvPr/>
          </p:nvGrpSpPr>
          <p:grpSpPr>
            <a:xfrm>
              <a:off x="1648657" y="3700172"/>
              <a:ext cx="999137" cy="1989174"/>
              <a:chOff x="4647834" y="4105088"/>
              <a:chExt cx="706264" cy="1062141"/>
            </a:xfrm>
          </p:grpSpPr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4647834" y="4105088"/>
                <a:ext cx="706264" cy="106214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1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 Characteristics</a:t>
                </a:r>
              </a:p>
            </p:txBody>
          </p:sp>
          <p:sp>
            <p:nvSpPr>
              <p:cNvPr id="113" name="Oval 112"/>
              <p:cNvSpPr>
                <a:spLocks noChangeAspect="1"/>
              </p:cNvSpPr>
              <p:nvPr/>
            </p:nvSpPr>
            <p:spPr>
              <a:xfrm>
                <a:off x="4660678" y="4541357"/>
                <a:ext cx="675827" cy="13488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Connectedness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Oval 114"/>
              <p:cNvSpPr>
                <a:spLocks noChangeAspect="1"/>
              </p:cNvSpPr>
              <p:nvPr/>
            </p:nvSpPr>
            <p:spPr>
              <a:xfrm>
                <a:off x="4812572" y="4683661"/>
                <a:ext cx="372039" cy="117953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4753912" y="4951734"/>
                <a:ext cx="479819" cy="132722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Reliability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1810945" y="5018517"/>
              <a:ext cx="667844" cy="2529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>
              <a:off x="1890262" y="4276638"/>
              <a:ext cx="526315" cy="21790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3993714" y="1823282"/>
            <a:ext cx="1251185" cy="1458707"/>
            <a:chOff x="1523521" y="1679370"/>
            <a:chExt cx="1110047" cy="1162765"/>
          </a:xfrm>
        </p:grpSpPr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523521" y="1679370"/>
              <a:ext cx="1110047" cy="116276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Weapon System Acquisition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1725661" y="2548838"/>
              <a:ext cx="680317" cy="16317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Sustainment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1738923" y="2379376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1738923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>
              <a:off x="1738923" y="2060945"/>
              <a:ext cx="653792" cy="13881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Concept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5" name="Straight Arrow Connector 264"/>
          <p:cNvCxnSpPr>
            <a:stCxn id="4" idx="3"/>
            <a:endCxn id="48" idx="1"/>
          </p:cNvCxnSpPr>
          <p:nvPr/>
        </p:nvCxnSpPr>
        <p:spPr>
          <a:xfrm rot="5400000">
            <a:off x="-578437" y="1822726"/>
            <a:ext cx="2035166" cy="87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5" name="Straight Arrow Connector 264"/>
          <p:cNvCxnSpPr>
            <a:stCxn id="174" idx="6"/>
            <a:endCxn id="170" idx="2"/>
          </p:cNvCxnSpPr>
          <p:nvPr/>
        </p:nvCxnSpPr>
        <p:spPr>
          <a:xfrm>
            <a:off x="1532963" y="2568455"/>
            <a:ext cx="449738" cy="23976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Curved Connector 300"/>
          <p:cNvCxnSpPr>
            <a:stCxn id="329" idx="6"/>
            <a:endCxn id="130" idx="2"/>
          </p:cNvCxnSpPr>
          <p:nvPr/>
        </p:nvCxnSpPr>
        <p:spPr>
          <a:xfrm>
            <a:off x="7343088" y="6044729"/>
            <a:ext cx="672382" cy="1693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8" name="Curved Connector 377"/>
          <p:cNvCxnSpPr>
            <a:stCxn id="4" idx="6"/>
            <a:endCxn id="559" idx="2"/>
          </p:cNvCxnSpPr>
          <p:nvPr/>
        </p:nvCxnSpPr>
        <p:spPr>
          <a:xfrm>
            <a:off x="1359337" y="671352"/>
            <a:ext cx="2383872" cy="285817"/>
          </a:xfrm>
          <a:prstGeom prst="curvedConnector3">
            <a:avLst>
              <a:gd name="adj1" fmla="val 78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46096" y="980390"/>
            <a:ext cx="74008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96436" y="52159"/>
            <a:ext cx="4628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76016" y="483438"/>
            <a:ext cx="94468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too great to be understood by individual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Authoritative Source of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</a:rPr>
              <a:t>Truth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101735" y="3388039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Policy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7" name="Straight Arrow Connector 264"/>
          <p:cNvCxnSpPr>
            <a:stCxn id="196" idx="4"/>
            <a:endCxn id="195" idx="2"/>
          </p:cNvCxnSpPr>
          <p:nvPr/>
        </p:nvCxnSpPr>
        <p:spPr>
          <a:xfrm rot="16200000" flipH="1">
            <a:off x="1721598" y="3526594"/>
            <a:ext cx="396797" cy="6716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9" name="Curved Connector 198"/>
          <p:cNvCxnSpPr>
            <a:stCxn id="357" idx="2"/>
            <a:endCxn id="4" idx="0"/>
          </p:cNvCxnSpPr>
          <p:nvPr/>
        </p:nvCxnSpPr>
        <p:spPr>
          <a:xfrm rot="16200000" flipH="1">
            <a:off x="506509" y="81236"/>
            <a:ext cx="260663" cy="4179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Oval 201"/>
          <p:cNvSpPr>
            <a:spLocks noChangeAspect="1"/>
          </p:cNvSpPr>
          <p:nvPr/>
        </p:nvSpPr>
        <p:spPr>
          <a:xfrm>
            <a:off x="4084821" y="3375760"/>
            <a:ext cx="1128124" cy="38588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Federated Data Set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>
            <a:spLocks noChangeAspect="1"/>
          </p:cNvSpPr>
          <p:nvPr/>
        </p:nvSpPr>
        <p:spPr>
          <a:xfrm>
            <a:off x="1841833" y="1038334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Weapon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5" name="Curved Connector 204"/>
          <p:cNvCxnSpPr>
            <a:stCxn id="204" idx="3"/>
            <a:endCxn id="113" idx="7"/>
          </p:cNvCxnSpPr>
          <p:nvPr/>
        </p:nvCxnSpPr>
        <p:spPr>
          <a:xfrm rot="5400000">
            <a:off x="1510625" y="1441182"/>
            <a:ext cx="476869" cy="42045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Oval 211"/>
          <p:cNvSpPr>
            <a:spLocks noChangeAspect="1"/>
          </p:cNvSpPr>
          <p:nvPr/>
        </p:nvSpPr>
        <p:spPr>
          <a:xfrm>
            <a:off x="2067878" y="1777241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Programs</a:t>
            </a:r>
          </a:p>
        </p:txBody>
      </p:sp>
      <p:sp>
        <p:nvSpPr>
          <p:cNvPr id="214" name="Oval 213"/>
          <p:cNvSpPr>
            <a:spLocks noChangeAspect="1"/>
          </p:cNvSpPr>
          <p:nvPr/>
        </p:nvSpPr>
        <p:spPr>
          <a:xfrm>
            <a:off x="2934785" y="1318571"/>
            <a:ext cx="802004" cy="43891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 Systems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5" name="Straight Arrow Connector 264"/>
          <p:cNvCxnSpPr>
            <a:stCxn id="204" idx="6"/>
            <a:endCxn id="214" idx="1"/>
          </p:cNvCxnSpPr>
          <p:nvPr/>
        </p:nvCxnSpPr>
        <p:spPr>
          <a:xfrm>
            <a:off x="2643837" y="1257793"/>
            <a:ext cx="408399" cy="125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Arrow Connector 264"/>
          <p:cNvCxnSpPr>
            <a:stCxn id="212" idx="7"/>
            <a:endCxn id="214" idx="2"/>
          </p:cNvCxnSpPr>
          <p:nvPr/>
        </p:nvCxnSpPr>
        <p:spPr>
          <a:xfrm rot="5400000" flipH="1" flipV="1">
            <a:off x="2675514" y="1581744"/>
            <a:ext cx="302985" cy="2155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2730202" y="97251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are dependent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599998" y="1631888"/>
            <a:ext cx="3009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>
            <a:spLocks noChangeAspect="1"/>
          </p:cNvSpPr>
          <p:nvPr/>
        </p:nvSpPr>
        <p:spPr>
          <a:xfrm>
            <a:off x="570226" y="4047728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Program/ Enterprises</a:t>
            </a:r>
          </a:p>
        </p:txBody>
      </p:sp>
      <p:cxnSp>
        <p:nvCxnSpPr>
          <p:cNvPr id="227" name="Straight Arrow Connector 264"/>
          <p:cNvCxnSpPr>
            <a:stCxn id="225" idx="6"/>
            <a:endCxn id="195" idx="2"/>
          </p:cNvCxnSpPr>
          <p:nvPr/>
        </p:nvCxnSpPr>
        <p:spPr>
          <a:xfrm flipV="1">
            <a:off x="1333329" y="4060799"/>
            <a:ext cx="922473" cy="20466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551499" y="3801322"/>
            <a:ext cx="50643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>
            <a:spLocks noChangeAspect="1"/>
          </p:cNvSpPr>
          <p:nvPr/>
        </p:nvSpPr>
        <p:spPr>
          <a:xfrm>
            <a:off x="2885897" y="2070869"/>
            <a:ext cx="941570" cy="447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Systems-of-Systems Analysis</a:t>
            </a:r>
          </a:p>
        </p:txBody>
      </p:sp>
      <p:cxnSp>
        <p:nvCxnSpPr>
          <p:cNvPr id="235" name="Straight Arrow Connector 264"/>
          <p:cNvCxnSpPr>
            <a:stCxn id="90" idx="3"/>
            <a:endCxn id="195" idx="7"/>
          </p:cNvCxnSpPr>
          <p:nvPr/>
        </p:nvCxnSpPr>
        <p:spPr>
          <a:xfrm rot="5400000">
            <a:off x="3527328" y="2936680"/>
            <a:ext cx="517933" cy="7813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628809" y="3138967"/>
            <a:ext cx="300906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 access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9" name="Straight Arrow Connector 264"/>
          <p:cNvCxnSpPr>
            <a:stCxn id="243" idx="2"/>
            <a:endCxn id="234" idx="4"/>
          </p:cNvCxnSpPr>
          <p:nvPr/>
        </p:nvCxnSpPr>
        <p:spPr>
          <a:xfrm rot="10800000" flipV="1">
            <a:off x="3356683" y="2389047"/>
            <a:ext cx="879821" cy="129061"/>
          </a:xfrm>
          <a:prstGeom prst="curvedConnector4">
            <a:avLst>
              <a:gd name="adj1" fmla="val 23245"/>
              <a:gd name="adj2" fmla="val 27712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Straight Arrow Connector 264"/>
          <p:cNvCxnSpPr>
            <a:stCxn id="243" idx="6"/>
            <a:endCxn id="242" idx="6"/>
          </p:cNvCxnSpPr>
          <p:nvPr/>
        </p:nvCxnSpPr>
        <p:spPr>
          <a:xfrm>
            <a:off x="4973422" y="2389048"/>
            <a:ext cx="12700" cy="199738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1" name="Straight Arrow Connector 264"/>
          <p:cNvCxnSpPr>
            <a:stCxn id="242" idx="6"/>
            <a:endCxn id="92" idx="6"/>
          </p:cNvCxnSpPr>
          <p:nvPr/>
        </p:nvCxnSpPr>
        <p:spPr>
          <a:xfrm>
            <a:off x="4973422" y="2588786"/>
            <a:ext cx="12700" cy="212592"/>
          </a:xfrm>
          <a:prstGeom prst="curvedConnector3">
            <a:avLst>
              <a:gd name="adj1" fmla="val 180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Straight Arrow Connector 264"/>
          <p:cNvCxnSpPr>
            <a:stCxn id="92" idx="6"/>
            <a:endCxn id="91" idx="6"/>
          </p:cNvCxnSpPr>
          <p:nvPr/>
        </p:nvCxnSpPr>
        <p:spPr>
          <a:xfrm>
            <a:off x="4973422" y="2801378"/>
            <a:ext cx="14950" cy="215021"/>
          </a:xfrm>
          <a:prstGeom prst="curvedConnector3">
            <a:avLst>
              <a:gd name="adj1" fmla="val 162909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1" name="Group 200"/>
          <p:cNvGrpSpPr/>
          <p:nvPr/>
        </p:nvGrpSpPr>
        <p:grpSpPr>
          <a:xfrm>
            <a:off x="2255802" y="3389755"/>
            <a:ext cx="1335404" cy="1342087"/>
            <a:chOff x="3773842" y="2493878"/>
            <a:chExt cx="1335404" cy="1342087"/>
          </a:xfrm>
        </p:grpSpPr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73842" y="2493878"/>
              <a:ext cx="1335404" cy="134208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3997988" y="3408367"/>
              <a:ext cx="91194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Repository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3909626" y="3234174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Libraries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3946067" y="2918506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Common Data Baselines </a:t>
              </a:r>
              <a:b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(like FMECA)</a:t>
              </a:r>
            </a:p>
          </p:txBody>
        </p:sp>
      </p:grpSp>
      <p:sp>
        <p:nvSpPr>
          <p:cNvPr id="274" name="Oval 273"/>
          <p:cNvSpPr>
            <a:spLocks noChangeAspect="1"/>
          </p:cNvSpPr>
          <p:nvPr/>
        </p:nvSpPr>
        <p:spPr>
          <a:xfrm>
            <a:off x="7807871" y="4129338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6798403" y="2309723"/>
            <a:ext cx="1089369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</a:t>
            </a:r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5620015" y="962927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 Data Procurement</a:t>
            </a:r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5736917" y="3584079"/>
            <a:ext cx="6135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Data</a:t>
            </a:r>
          </a:p>
        </p:txBody>
      </p:sp>
      <p:cxnSp>
        <p:nvCxnSpPr>
          <p:cNvPr id="278" name="Straight Arrow Connector 264"/>
          <p:cNvCxnSpPr>
            <a:stCxn id="277" idx="6"/>
            <a:endCxn id="274" idx="2"/>
          </p:cNvCxnSpPr>
          <p:nvPr/>
        </p:nvCxnSpPr>
        <p:spPr>
          <a:xfrm>
            <a:off x="6350425" y="3745199"/>
            <a:ext cx="1457446" cy="545259"/>
          </a:xfrm>
          <a:prstGeom prst="curvedConnector3">
            <a:avLst>
              <a:gd name="adj1" fmla="val 1377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1" name="TextBox 280"/>
          <p:cNvSpPr txBox="1"/>
          <p:nvPr/>
        </p:nvSpPr>
        <p:spPr>
          <a:xfrm>
            <a:off x="6408710" y="3972774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3384489" y="5303329"/>
            <a:ext cx="1117755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AI-enabled Big Data Tools</a:t>
            </a:r>
          </a:p>
        </p:txBody>
      </p:sp>
      <p:cxnSp>
        <p:nvCxnSpPr>
          <p:cNvPr id="283" name="Straight Arrow Connector 264"/>
          <p:cNvCxnSpPr>
            <a:stCxn id="192" idx="5"/>
            <a:endCxn id="306" idx="1"/>
          </p:cNvCxnSpPr>
          <p:nvPr/>
        </p:nvCxnSpPr>
        <p:spPr>
          <a:xfrm rot="16200000" flipH="1">
            <a:off x="3274794" y="4527602"/>
            <a:ext cx="233883" cy="2667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4789180" y="4470185"/>
            <a:ext cx="1335404" cy="1156444"/>
            <a:chOff x="4347196" y="4495043"/>
            <a:chExt cx="1335404" cy="1156444"/>
          </a:xfrm>
        </p:grpSpPr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97" name="Straight Arrow Connector 264"/>
          <p:cNvCxnSpPr>
            <a:stCxn id="277" idx="4"/>
          </p:cNvCxnSpPr>
          <p:nvPr/>
        </p:nvCxnSpPr>
        <p:spPr>
          <a:xfrm rot="5400000">
            <a:off x="5559247" y="4033401"/>
            <a:ext cx="611506" cy="3573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5641965" y="4068261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Extracted from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4305488" y="3929954"/>
            <a:ext cx="11624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&amp; Data Standards</a:t>
            </a:r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7013643" y="4517826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Evolution</a:t>
            </a: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3371253" y="4730749"/>
            <a:ext cx="1050747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Model Availability</a:t>
            </a:r>
          </a:p>
        </p:txBody>
      </p:sp>
      <p:cxnSp>
        <p:nvCxnSpPr>
          <p:cNvPr id="307" name="Straight Arrow Connector 264"/>
          <p:cNvCxnSpPr>
            <a:stCxn id="306" idx="6"/>
            <a:endCxn id="289" idx="2"/>
          </p:cNvCxnSpPr>
          <p:nvPr/>
        </p:nvCxnSpPr>
        <p:spPr>
          <a:xfrm>
            <a:off x="4422000" y="4891869"/>
            <a:ext cx="591326" cy="4743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" name="TextBox 307"/>
          <p:cNvSpPr txBox="1"/>
          <p:nvPr/>
        </p:nvSpPr>
        <p:spPr>
          <a:xfrm>
            <a:off x="4284568" y="5091807"/>
            <a:ext cx="459487" cy="2215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3827467" y="5763682"/>
            <a:ext cx="932408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and Complexity</a:t>
            </a:r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6141892" y="4314144"/>
            <a:ext cx="720929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Version Control</a:t>
            </a:r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4149500" y="6165967"/>
            <a:ext cx="957000" cy="2542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Endurance</a:t>
            </a: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8039025" y="2784200"/>
            <a:ext cx="763103" cy="435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Warfighter</a:t>
            </a:r>
          </a:p>
        </p:txBody>
      </p:sp>
      <p:sp>
        <p:nvSpPr>
          <p:cNvPr id="321" name="Oval 320"/>
          <p:cNvSpPr/>
          <p:nvPr/>
        </p:nvSpPr>
        <p:spPr>
          <a:xfrm>
            <a:off x="7786899" y="2141387"/>
            <a:ext cx="964909" cy="275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Realm of the Possible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Oval 321"/>
          <p:cNvSpPr>
            <a:spLocks noChangeAspect="1"/>
          </p:cNvSpPr>
          <p:nvPr/>
        </p:nvSpPr>
        <p:spPr>
          <a:xfrm>
            <a:off x="7516525" y="1483676"/>
            <a:ext cx="908586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324" name="Oval 323"/>
          <p:cNvSpPr>
            <a:spLocks noChangeAspect="1"/>
          </p:cNvSpPr>
          <p:nvPr/>
        </p:nvSpPr>
        <p:spPr>
          <a:xfrm>
            <a:off x="8128035" y="4935124"/>
            <a:ext cx="73713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</a:p>
        </p:txBody>
      </p:sp>
      <p:sp>
        <p:nvSpPr>
          <p:cNvPr id="326" name="Oval 325"/>
          <p:cNvSpPr>
            <a:spLocks noChangeAspect="1"/>
          </p:cNvSpPr>
          <p:nvPr/>
        </p:nvSpPr>
        <p:spPr>
          <a:xfrm>
            <a:off x="6563321" y="1827101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</p:txBody>
      </p:sp>
      <p:sp>
        <p:nvSpPr>
          <p:cNvPr id="329" name="Oval 328"/>
          <p:cNvSpPr>
            <a:spLocks noChangeAspect="1"/>
          </p:cNvSpPr>
          <p:nvPr/>
        </p:nvSpPr>
        <p:spPr>
          <a:xfrm>
            <a:off x="6406781" y="5896390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cxnSp>
        <p:nvCxnSpPr>
          <p:cNvPr id="330" name="Straight Arrow Connector 264"/>
          <p:cNvCxnSpPr>
            <a:stCxn id="130" idx="3"/>
            <a:endCxn id="4" idx="2"/>
          </p:cNvCxnSpPr>
          <p:nvPr/>
        </p:nvCxnSpPr>
        <p:spPr>
          <a:xfrm rot="5400000" flipH="1">
            <a:off x="1349672" y="-346024"/>
            <a:ext cx="5767310" cy="7802063"/>
          </a:xfrm>
          <a:prstGeom prst="curvedConnector4">
            <a:avLst>
              <a:gd name="adj1" fmla="val -1818"/>
              <a:gd name="adj2" fmla="val 10293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1" name="TextBox 330"/>
          <p:cNvSpPr txBox="1"/>
          <p:nvPr/>
        </p:nvSpPr>
        <p:spPr>
          <a:xfrm>
            <a:off x="6396259" y="639015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better managing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7408486" y="5770168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Oval 332"/>
          <p:cNvSpPr>
            <a:spLocks/>
          </p:cNvSpPr>
          <p:nvPr/>
        </p:nvSpPr>
        <p:spPr>
          <a:xfrm>
            <a:off x="6324942" y="4684337"/>
            <a:ext cx="726993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Oval 333"/>
          <p:cNvSpPr>
            <a:spLocks/>
          </p:cNvSpPr>
          <p:nvPr/>
        </p:nvSpPr>
        <p:spPr>
          <a:xfrm>
            <a:off x="7490674" y="3207440"/>
            <a:ext cx="592205" cy="26515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Oval 334"/>
          <p:cNvSpPr>
            <a:spLocks/>
          </p:cNvSpPr>
          <p:nvPr/>
        </p:nvSpPr>
        <p:spPr>
          <a:xfrm>
            <a:off x="3625206" y="1684981"/>
            <a:ext cx="685335" cy="295417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Oval 335"/>
          <p:cNvSpPr>
            <a:spLocks/>
          </p:cNvSpPr>
          <p:nvPr/>
        </p:nvSpPr>
        <p:spPr>
          <a:xfrm>
            <a:off x="1483335" y="4329092"/>
            <a:ext cx="742326" cy="255615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6324940" y="4999334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Oval 337"/>
          <p:cNvSpPr/>
          <p:nvPr/>
        </p:nvSpPr>
        <p:spPr>
          <a:xfrm>
            <a:off x="6932808" y="2808433"/>
            <a:ext cx="964909" cy="3176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Translation</a:t>
            </a:r>
          </a:p>
        </p:txBody>
      </p:sp>
      <p:sp>
        <p:nvSpPr>
          <p:cNvPr id="339" name="Oval 338"/>
          <p:cNvSpPr>
            <a:spLocks noChangeAspect="1"/>
          </p:cNvSpPr>
          <p:nvPr/>
        </p:nvSpPr>
        <p:spPr>
          <a:xfrm>
            <a:off x="5059261" y="1654122"/>
            <a:ext cx="6413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sp>
        <p:nvSpPr>
          <p:cNvPr id="340" name="Oval 339"/>
          <p:cNvSpPr>
            <a:spLocks noChangeAspect="1"/>
          </p:cNvSpPr>
          <p:nvPr/>
        </p:nvSpPr>
        <p:spPr>
          <a:xfrm>
            <a:off x="6720529" y="1180616"/>
            <a:ext cx="736755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Updates</a:t>
            </a:r>
          </a:p>
        </p:txBody>
      </p:sp>
      <p:cxnSp>
        <p:nvCxnSpPr>
          <p:cNvPr id="341" name="Straight Arrow Connector 264"/>
          <p:cNvCxnSpPr>
            <a:stCxn id="340" idx="4"/>
            <a:endCxn id="326" idx="0"/>
          </p:cNvCxnSpPr>
          <p:nvPr/>
        </p:nvCxnSpPr>
        <p:spPr>
          <a:xfrm rot="5400000">
            <a:off x="6885287" y="1623481"/>
            <a:ext cx="349808" cy="574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8" name="Straight Arrow Connector 264"/>
          <p:cNvCxnSpPr>
            <a:stCxn id="326" idx="6"/>
            <a:endCxn id="322" idx="4"/>
          </p:cNvCxnSpPr>
          <p:nvPr/>
        </p:nvCxnSpPr>
        <p:spPr>
          <a:xfrm flipV="1">
            <a:off x="7499628" y="1780353"/>
            <a:ext cx="471190" cy="19508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4" name="Straight Arrow Connector 264"/>
          <p:cNvCxnSpPr>
            <a:stCxn id="340" idx="6"/>
            <a:endCxn id="322" idx="0"/>
          </p:cNvCxnSpPr>
          <p:nvPr/>
        </p:nvCxnSpPr>
        <p:spPr>
          <a:xfrm>
            <a:off x="7457284" y="1328955"/>
            <a:ext cx="513534" cy="15472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8" name="Straight Arrow Connector 264"/>
          <p:cNvCxnSpPr>
            <a:stCxn id="322" idx="6"/>
            <a:endCxn id="321" idx="0"/>
          </p:cNvCxnSpPr>
          <p:nvPr/>
        </p:nvCxnSpPr>
        <p:spPr>
          <a:xfrm flipH="1">
            <a:off x="8269354" y="1632015"/>
            <a:ext cx="155757" cy="509372"/>
          </a:xfrm>
          <a:prstGeom prst="curvedConnector4">
            <a:avLst>
              <a:gd name="adj1" fmla="val -25722"/>
              <a:gd name="adj2" fmla="val 6456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0" name="Straight Arrow Connector 264"/>
          <p:cNvCxnSpPr>
            <a:stCxn id="321" idx="4"/>
            <a:endCxn id="320" idx="0"/>
          </p:cNvCxnSpPr>
          <p:nvPr/>
        </p:nvCxnSpPr>
        <p:spPr>
          <a:xfrm rot="16200000" flipH="1">
            <a:off x="8161540" y="2525163"/>
            <a:ext cx="366850" cy="15122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0" name="TextBox 389"/>
          <p:cNvSpPr txBox="1"/>
          <p:nvPr/>
        </p:nvSpPr>
        <p:spPr>
          <a:xfrm>
            <a:off x="1765359" y="1548403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feature of today’s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7" name="Straight Arrow Connector 264"/>
          <p:cNvCxnSpPr>
            <a:stCxn id="225" idx="0"/>
            <a:endCxn id="196" idx="2"/>
          </p:cNvCxnSpPr>
          <p:nvPr/>
        </p:nvCxnSpPr>
        <p:spPr>
          <a:xfrm rot="5400000" flipH="1" flipV="1">
            <a:off x="765903" y="3711897"/>
            <a:ext cx="521707" cy="14995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3" name="TextBox 422"/>
          <p:cNvSpPr txBox="1"/>
          <p:nvPr/>
        </p:nvSpPr>
        <p:spPr>
          <a:xfrm>
            <a:off x="869074" y="3755830"/>
            <a:ext cx="3465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503359" y="4063934"/>
            <a:ext cx="370953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Arrow Connector 264"/>
          <p:cNvCxnSpPr>
            <a:stCxn id="214" idx="4"/>
            <a:endCxn id="234" idx="0"/>
          </p:cNvCxnSpPr>
          <p:nvPr/>
        </p:nvCxnSpPr>
        <p:spPr>
          <a:xfrm rot="16200000" flipH="1">
            <a:off x="3189544" y="1903730"/>
            <a:ext cx="313381" cy="208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2" name="TextBox 351"/>
          <p:cNvSpPr txBox="1"/>
          <p:nvPr/>
        </p:nvSpPr>
        <p:spPr>
          <a:xfrm>
            <a:off x="3017636" y="1807605"/>
            <a:ext cx="5624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Needing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9" name="Curved Connector 438"/>
          <p:cNvCxnSpPr>
            <a:stCxn id="48" idx="3"/>
            <a:endCxn id="225" idx="1"/>
          </p:cNvCxnSpPr>
          <p:nvPr/>
        </p:nvCxnSpPr>
        <p:spPr>
          <a:xfrm rot="16200000" flipH="1">
            <a:off x="66223" y="3495745"/>
            <a:ext cx="945122" cy="286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2" name="TextBox 441"/>
          <p:cNvSpPr txBox="1"/>
          <p:nvPr/>
        </p:nvSpPr>
        <p:spPr>
          <a:xfrm>
            <a:off x="310445" y="3494336"/>
            <a:ext cx="506433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strategy from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3" name="Straight Arrow Connector 264"/>
          <p:cNvCxnSpPr>
            <a:stCxn id="170" idx="4"/>
            <a:endCxn id="195" idx="1"/>
          </p:cNvCxnSpPr>
          <p:nvPr/>
        </p:nvCxnSpPr>
        <p:spPr>
          <a:xfrm rot="16200000" flipH="1">
            <a:off x="2142870" y="3277802"/>
            <a:ext cx="578704" cy="382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273863" y="1095823"/>
            <a:ext cx="48021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Leads to inability to sustain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1251" y="3086105"/>
            <a:ext cx="488747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good starting place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1677992" y="2560774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existing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4" name="Straight Arrow Connector 264"/>
          <p:cNvCxnSpPr>
            <a:stCxn id="37" idx="6"/>
            <a:endCxn id="212" idx="2"/>
          </p:cNvCxnSpPr>
          <p:nvPr/>
        </p:nvCxnSpPr>
        <p:spPr>
          <a:xfrm flipV="1">
            <a:off x="1718785" y="1994981"/>
            <a:ext cx="349093" cy="63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1" name="Straight Arrow Connector 264"/>
          <p:cNvCxnSpPr>
            <a:stCxn id="581" idx="0"/>
            <a:endCxn id="560" idx="6"/>
          </p:cNvCxnSpPr>
          <p:nvPr/>
        </p:nvCxnSpPr>
        <p:spPr>
          <a:xfrm rot="16200000" flipV="1">
            <a:off x="4982358" y="1068883"/>
            <a:ext cx="761122" cy="1143097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4" name="Straight Arrow Connector 264"/>
          <p:cNvCxnSpPr>
            <a:stCxn id="581" idx="0"/>
            <a:endCxn id="276" idx="4"/>
          </p:cNvCxnSpPr>
          <p:nvPr/>
        </p:nvCxnSpPr>
        <p:spPr>
          <a:xfrm rot="5400000" flipH="1" flipV="1">
            <a:off x="5688767" y="1530867"/>
            <a:ext cx="735826" cy="24442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7" name="TextBox 516"/>
          <p:cNvSpPr txBox="1"/>
          <p:nvPr/>
        </p:nvSpPr>
        <p:spPr>
          <a:xfrm>
            <a:off x="5178556" y="1355778"/>
            <a:ext cx="48874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produce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6" name="Straight Arrow Connector 264"/>
          <p:cNvCxnSpPr>
            <a:stCxn id="202" idx="2"/>
            <a:endCxn id="195" idx="6"/>
          </p:cNvCxnSpPr>
          <p:nvPr/>
        </p:nvCxnSpPr>
        <p:spPr>
          <a:xfrm rot="10800000" flipV="1">
            <a:off x="3591207" y="3568703"/>
            <a:ext cx="493615" cy="49209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3" name="Straight Arrow Connector 264"/>
          <p:cNvCxnSpPr/>
          <p:nvPr/>
        </p:nvCxnSpPr>
        <p:spPr>
          <a:xfrm>
            <a:off x="3493150" y="4457945"/>
            <a:ext cx="1403190" cy="2834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7" name="TextBox 536"/>
          <p:cNvSpPr txBox="1"/>
          <p:nvPr/>
        </p:nvSpPr>
        <p:spPr>
          <a:xfrm>
            <a:off x="3908468" y="4555474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8" name="TextBox 537"/>
          <p:cNvSpPr txBox="1"/>
          <p:nvPr/>
        </p:nvSpPr>
        <p:spPr>
          <a:xfrm>
            <a:off x="3735757" y="3748846"/>
            <a:ext cx="4088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5" name="Straight Arrow Connector 264"/>
          <p:cNvCxnSpPr>
            <a:stCxn id="90" idx="0"/>
            <a:endCxn id="559" idx="4"/>
          </p:cNvCxnSpPr>
          <p:nvPr/>
        </p:nvCxnSpPr>
        <p:spPr>
          <a:xfrm rot="16200000" flipV="1">
            <a:off x="4335256" y="1539231"/>
            <a:ext cx="323291" cy="24481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2" name="TextBox 551"/>
          <p:cNvSpPr txBox="1"/>
          <p:nvPr/>
        </p:nvSpPr>
        <p:spPr>
          <a:xfrm>
            <a:off x="4229840" y="157599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6" name="Straight Arrow Connector 264"/>
          <p:cNvCxnSpPr>
            <a:stCxn id="276" idx="2"/>
            <a:endCxn id="561" idx="6"/>
          </p:cNvCxnSpPr>
          <p:nvPr/>
        </p:nvCxnSpPr>
        <p:spPr>
          <a:xfrm rot="10800000">
            <a:off x="4836611" y="1052229"/>
            <a:ext cx="783404" cy="7181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9" name="TextBox 578"/>
          <p:cNvSpPr txBox="1"/>
          <p:nvPr/>
        </p:nvSpPr>
        <p:spPr>
          <a:xfrm>
            <a:off x="5083078" y="1018162"/>
            <a:ext cx="41093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Deciding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4" name="Straight Arrow Connector 264"/>
          <p:cNvCxnSpPr>
            <a:stCxn id="202" idx="6"/>
            <a:endCxn id="581" idx="4"/>
          </p:cNvCxnSpPr>
          <p:nvPr/>
        </p:nvCxnSpPr>
        <p:spPr>
          <a:xfrm flipV="1">
            <a:off x="5212945" y="3063060"/>
            <a:ext cx="721522" cy="505643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7" name="Straight Arrow Connector 264"/>
          <p:cNvCxnSpPr>
            <a:stCxn id="195" idx="0"/>
            <a:endCxn id="234" idx="4"/>
          </p:cNvCxnSpPr>
          <p:nvPr/>
        </p:nvCxnSpPr>
        <p:spPr>
          <a:xfrm rot="5400000" flipH="1" flipV="1">
            <a:off x="2704270" y="2737343"/>
            <a:ext cx="871646" cy="433178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0" name="TextBox 599"/>
          <p:cNvSpPr txBox="1"/>
          <p:nvPr/>
        </p:nvSpPr>
        <p:spPr>
          <a:xfrm>
            <a:off x="2990103" y="2857627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</a:t>
            </a:r>
          </a:p>
        </p:txBody>
      </p:sp>
      <p:sp>
        <p:nvSpPr>
          <p:cNvPr id="601" name="TextBox 600"/>
          <p:cNvSpPr txBox="1"/>
          <p:nvPr/>
        </p:nvSpPr>
        <p:spPr>
          <a:xfrm>
            <a:off x="3493150" y="2652343"/>
            <a:ext cx="38323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develop</a:t>
            </a:r>
          </a:p>
        </p:txBody>
      </p:sp>
      <p:cxnSp>
        <p:nvCxnSpPr>
          <p:cNvPr id="602" name="Straight Arrow Connector 264"/>
          <p:cNvCxnSpPr>
            <a:stCxn id="170" idx="0"/>
            <a:endCxn id="234" idx="2"/>
          </p:cNvCxnSpPr>
          <p:nvPr/>
        </p:nvCxnSpPr>
        <p:spPr>
          <a:xfrm rot="5400000" flipH="1" flipV="1">
            <a:off x="2492313" y="2215254"/>
            <a:ext cx="314349" cy="4728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8" name="TextBox 607"/>
          <p:cNvSpPr txBox="1"/>
          <p:nvPr/>
        </p:nvSpPr>
        <p:spPr>
          <a:xfrm>
            <a:off x="5554166" y="3251770"/>
            <a:ext cx="40880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9" name="Straight Arrow Connector 264"/>
          <p:cNvCxnSpPr>
            <a:endCxn id="300" idx="0"/>
          </p:cNvCxnSpPr>
          <p:nvPr/>
        </p:nvCxnSpPr>
        <p:spPr>
          <a:xfrm rot="5400000">
            <a:off x="4791596" y="3834858"/>
            <a:ext cx="190189" cy="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2" name="Straight Arrow Connector 264"/>
          <p:cNvCxnSpPr>
            <a:stCxn id="300" idx="4"/>
            <a:endCxn id="288" idx="1"/>
          </p:cNvCxnSpPr>
          <p:nvPr/>
        </p:nvCxnSpPr>
        <p:spPr>
          <a:xfrm rot="16200000" flipH="1">
            <a:off x="4742043" y="4396840"/>
            <a:ext cx="387348" cy="9805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" name="Straight Arrow Connector 264"/>
          <p:cNvCxnSpPr>
            <a:endCxn id="300" idx="3"/>
          </p:cNvCxnSpPr>
          <p:nvPr/>
        </p:nvCxnSpPr>
        <p:spPr>
          <a:xfrm flipV="1">
            <a:off x="3515871" y="4205003"/>
            <a:ext cx="959847" cy="151440"/>
          </a:xfrm>
          <a:prstGeom prst="curved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8" name="Straight Arrow Connector 264"/>
          <p:cNvCxnSpPr>
            <a:endCxn id="277" idx="0"/>
          </p:cNvCxnSpPr>
          <p:nvPr/>
        </p:nvCxnSpPr>
        <p:spPr>
          <a:xfrm rot="5400000">
            <a:off x="5816267" y="3284106"/>
            <a:ext cx="527377" cy="725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1" name="TextBox 630"/>
          <p:cNvSpPr txBox="1"/>
          <p:nvPr/>
        </p:nvSpPr>
        <p:spPr>
          <a:xfrm>
            <a:off x="5969182" y="329309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0" name="Straight Arrow Connector 264"/>
          <p:cNvCxnSpPr>
            <a:stCxn id="225" idx="4"/>
            <a:endCxn id="54" idx="2"/>
          </p:cNvCxnSpPr>
          <p:nvPr/>
        </p:nvCxnSpPr>
        <p:spPr>
          <a:xfrm rot="16200000" flipH="1">
            <a:off x="822255" y="4612730"/>
            <a:ext cx="701031" cy="44198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3" name="TextBox 652"/>
          <p:cNvSpPr txBox="1"/>
          <p:nvPr/>
        </p:nvSpPr>
        <p:spPr>
          <a:xfrm>
            <a:off x="803800" y="4804736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 an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0" name="Straight Arrow Connector 264"/>
          <p:cNvCxnSpPr>
            <a:stCxn id="318" idx="6"/>
            <a:endCxn id="195" idx="4"/>
          </p:cNvCxnSpPr>
          <p:nvPr/>
        </p:nvCxnSpPr>
        <p:spPr>
          <a:xfrm flipV="1">
            <a:off x="2442550" y="4731842"/>
            <a:ext cx="480954" cy="32771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7" name="Curved Connector 666"/>
          <p:cNvCxnSpPr>
            <a:stCxn id="295" idx="6"/>
            <a:endCxn id="337" idx="1"/>
          </p:cNvCxnSpPr>
          <p:nvPr/>
        </p:nvCxnSpPr>
        <p:spPr>
          <a:xfrm>
            <a:off x="6010769" y="4870505"/>
            <a:ext cx="475874" cy="21295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0" name="Oval 669"/>
          <p:cNvSpPr/>
          <p:nvPr/>
        </p:nvSpPr>
        <p:spPr>
          <a:xfrm>
            <a:off x="6752462" y="3444806"/>
            <a:ext cx="845152" cy="4804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Systems Engineers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8" name="Straight Arrow Connector 264"/>
          <p:cNvCxnSpPr>
            <a:stCxn id="282" idx="2"/>
          </p:cNvCxnSpPr>
          <p:nvPr/>
        </p:nvCxnSpPr>
        <p:spPr>
          <a:xfrm rot="10800000">
            <a:off x="3057985" y="4584707"/>
            <a:ext cx="326505" cy="87974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7" name="Straight Arrow Connector 264"/>
          <p:cNvCxnSpPr>
            <a:stCxn id="282" idx="6"/>
            <a:endCxn id="289" idx="2"/>
          </p:cNvCxnSpPr>
          <p:nvPr/>
        </p:nvCxnSpPr>
        <p:spPr>
          <a:xfrm flipV="1">
            <a:off x="4502244" y="5366247"/>
            <a:ext cx="511082" cy="982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3" name="Curved Connector 692"/>
          <p:cNvCxnSpPr>
            <a:stCxn id="337" idx="4"/>
            <a:endCxn id="329" idx="0"/>
          </p:cNvCxnSpPr>
          <p:nvPr/>
        </p:nvCxnSpPr>
        <p:spPr>
          <a:xfrm rot="5400000">
            <a:off x="6714689" y="5734050"/>
            <a:ext cx="322587" cy="20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7" name="TextBox 696"/>
          <p:cNvSpPr txBox="1"/>
          <p:nvPr/>
        </p:nvSpPr>
        <p:spPr>
          <a:xfrm>
            <a:off x="6751951" y="5655960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0" name="Curved Connector 699"/>
          <p:cNvCxnSpPr>
            <a:endCxn id="340" idx="0"/>
          </p:cNvCxnSpPr>
          <p:nvPr/>
        </p:nvCxnSpPr>
        <p:spPr>
          <a:xfrm>
            <a:off x="4965446" y="756798"/>
            <a:ext cx="2123461" cy="4238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4" name="TextBox 703"/>
          <p:cNvSpPr txBox="1"/>
          <p:nvPr/>
        </p:nvSpPr>
        <p:spPr>
          <a:xfrm>
            <a:off x="5494016" y="707418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7" name="Straight Arrow Connector 264"/>
          <p:cNvCxnSpPr>
            <a:stCxn id="54" idx="5"/>
            <a:endCxn id="311" idx="2"/>
          </p:cNvCxnSpPr>
          <p:nvPr/>
        </p:nvCxnSpPr>
        <p:spPr>
          <a:xfrm rot="16200000" flipH="1">
            <a:off x="2963715" y="5061049"/>
            <a:ext cx="371473" cy="135603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2942462" y="5162282"/>
            <a:ext cx="54147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manage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TextBox 709"/>
          <p:cNvSpPr txBox="1"/>
          <p:nvPr/>
        </p:nvSpPr>
        <p:spPr>
          <a:xfrm>
            <a:off x="2751362" y="5786137"/>
            <a:ext cx="70588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manage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2" name="Straight Arrow Connector 264"/>
          <p:cNvCxnSpPr>
            <a:stCxn id="311" idx="6"/>
            <a:endCxn id="288" idx="4"/>
          </p:cNvCxnSpPr>
          <p:nvPr/>
        </p:nvCxnSpPr>
        <p:spPr>
          <a:xfrm flipV="1">
            <a:off x="4759875" y="5626629"/>
            <a:ext cx="697007" cy="29817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5" name="TextBox 714"/>
          <p:cNvSpPr txBox="1"/>
          <p:nvPr/>
        </p:nvSpPr>
        <p:spPr>
          <a:xfrm>
            <a:off x="4935183" y="5824029"/>
            <a:ext cx="36956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9" name="Straight Arrow Connector 264"/>
          <p:cNvCxnSpPr>
            <a:stCxn id="225" idx="3"/>
            <a:endCxn id="314" idx="2"/>
          </p:cNvCxnSpPr>
          <p:nvPr/>
        </p:nvCxnSpPr>
        <p:spPr>
          <a:xfrm rot="16200000" flipH="1">
            <a:off x="1478921" y="3622492"/>
            <a:ext cx="1873638" cy="34675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6" name="TextBox 745"/>
          <p:cNvSpPr txBox="1"/>
          <p:nvPr/>
        </p:nvSpPr>
        <p:spPr>
          <a:xfrm>
            <a:off x="2922923" y="6139206"/>
            <a:ext cx="70588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ensure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7" name="Straight Arrow Connector 264"/>
          <p:cNvCxnSpPr>
            <a:stCxn id="314" idx="6"/>
            <a:endCxn id="288" idx="4"/>
          </p:cNvCxnSpPr>
          <p:nvPr/>
        </p:nvCxnSpPr>
        <p:spPr>
          <a:xfrm flipV="1">
            <a:off x="5106500" y="5626629"/>
            <a:ext cx="350382" cy="66644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8" name="TextBox 747"/>
          <p:cNvSpPr txBox="1"/>
          <p:nvPr/>
        </p:nvSpPr>
        <p:spPr>
          <a:xfrm>
            <a:off x="5182285" y="6056177"/>
            <a:ext cx="36956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8" name="Curved Connector 777"/>
          <p:cNvCxnSpPr>
            <a:stCxn id="324" idx="0"/>
            <a:endCxn id="320" idx="4"/>
          </p:cNvCxnSpPr>
          <p:nvPr/>
        </p:nvCxnSpPr>
        <p:spPr>
          <a:xfrm rot="16200000" flipV="1">
            <a:off x="7600869" y="4039388"/>
            <a:ext cx="1715445" cy="7602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1" name="TextBox 780"/>
          <p:cNvSpPr txBox="1"/>
          <p:nvPr/>
        </p:nvSpPr>
        <p:spPr>
          <a:xfrm>
            <a:off x="8285191" y="3548196"/>
            <a:ext cx="38260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4" name="TextBox 783"/>
          <p:cNvSpPr txBox="1"/>
          <p:nvPr/>
        </p:nvSpPr>
        <p:spPr>
          <a:xfrm>
            <a:off x="8018598" y="2510388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5989168" y="1423390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9" name="Straight Arrow Connector 264"/>
          <p:cNvCxnSpPr>
            <a:stCxn id="326" idx="1"/>
          </p:cNvCxnSpPr>
          <p:nvPr/>
        </p:nvCxnSpPr>
        <p:spPr>
          <a:xfrm rot="16200000" flipV="1">
            <a:off x="6237602" y="1407709"/>
            <a:ext cx="597048" cy="328629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6320202" y="1509098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9" name="Straight Arrow Connector 264"/>
          <p:cNvCxnSpPr>
            <a:stCxn id="581" idx="5"/>
            <a:endCxn id="670" idx="1"/>
          </p:cNvCxnSpPr>
          <p:nvPr/>
        </p:nvCxnSpPr>
        <p:spPr>
          <a:xfrm rot="16200000" flipH="1">
            <a:off x="6303365" y="2942296"/>
            <a:ext cx="604711" cy="541024"/>
          </a:xfrm>
          <a:prstGeom prst="curvedConnector3">
            <a:avLst>
              <a:gd name="adj1" fmla="val 3441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3" name="TextBox 802"/>
          <p:cNvSpPr txBox="1"/>
          <p:nvPr/>
        </p:nvSpPr>
        <p:spPr>
          <a:xfrm>
            <a:off x="6377289" y="3030140"/>
            <a:ext cx="44781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&amp; used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7" name="Straight Arrow Connector 264"/>
          <p:cNvCxnSpPr>
            <a:stCxn id="275" idx="2"/>
            <a:endCxn id="581" idx="6"/>
          </p:cNvCxnSpPr>
          <p:nvPr/>
        </p:nvCxnSpPr>
        <p:spPr>
          <a:xfrm rot="10800000" flipV="1">
            <a:off x="6501201" y="2470843"/>
            <a:ext cx="297203" cy="7118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0" name="Straight Arrow Connector 264"/>
          <p:cNvCxnSpPr>
            <a:stCxn id="338" idx="2"/>
          </p:cNvCxnSpPr>
          <p:nvPr/>
        </p:nvCxnSpPr>
        <p:spPr>
          <a:xfrm rot="10800000">
            <a:off x="6490988" y="2668980"/>
            <a:ext cx="441820" cy="298257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4" name="Straight Arrow Connector 264"/>
          <p:cNvCxnSpPr>
            <a:stCxn id="326" idx="5"/>
            <a:endCxn id="275" idx="0"/>
          </p:cNvCxnSpPr>
          <p:nvPr/>
        </p:nvCxnSpPr>
        <p:spPr>
          <a:xfrm rot="5400000">
            <a:off x="7238103" y="2185317"/>
            <a:ext cx="229392" cy="19421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9" name="TextBox 818"/>
          <p:cNvSpPr txBox="1"/>
          <p:nvPr/>
        </p:nvSpPr>
        <p:spPr>
          <a:xfrm>
            <a:off x="6476155" y="2246610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" name="TextBox 819"/>
          <p:cNvSpPr txBox="1"/>
          <p:nvPr/>
        </p:nvSpPr>
        <p:spPr>
          <a:xfrm>
            <a:off x="6553312" y="2701451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1" name="Straight Arrow Connector 264"/>
          <p:cNvCxnSpPr>
            <a:stCxn id="670" idx="0"/>
            <a:endCxn id="338" idx="3"/>
          </p:cNvCxnSpPr>
          <p:nvPr/>
        </p:nvCxnSpPr>
        <p:spPr>
          <a:xfrm rot="16200000" flipV="1">
            <a:off x="6941938" y="3211706"/>
            <a:ext cx="365279" cy="100922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5" name="TextBox 824"/>
          <p:cNvSpPr txBox="1"/>
          <p:nvPr/>
        </p:nvSpPr>
        <p:spPr>
          <a:xfrm>
            <a:off x="6984815" y="3188863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9" name="Straight Arrow Connector 264"/>
          <p:cNvCxnSpPr>
            <a:stCxn id="339" idx="1"/>
          </p:cNvCxnSpPr>
          <p:nvPr/>
        </p:nvCxnSpPr>
        <p:spPr>
          <a:xfrm rot="16200000" flipV="1">
            <a:off x="4770942" y="1319076"/>
            <a:ext cx="271152" cy="493321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2" name="Straight Arrow Connector 264"/>
          <p:cNvCxnSpPr>
            <a:stCxn id="581" idx="1"/>
            <a:endCxn id="339" idx="4"/>
          </p:cNvCxnSpPr>
          <p:nvPr/>
        </p:nvCxnSpPr>
        <p:spPr>
          <a:xfrm rot="16200000" flipV="1">
            <a:off x="5358200" y="1998074"/>
            <a:ext cx="197238" cy="153814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7" name="Curved Connector 836"/>
          <p:cNvCxnSpPr>
            <a:stCxn id="312" idx="2"/>
            <a:endCxn id="288" idx="7"/>
          </p:cNvCxnSpPr>
          <p:nvPr/>
        </p:nvCxnSpPr>
        <p:spPr>
          <a:xfrm rot="10800000" flipV="1">
            <a:off x="5929020" y="4475264"/>
            <a:ext cx="212873" cy="164278"/>
          </a:xfrm>
          <a:prstGeom prst="curvedConnector4">
            <a:avLst>
              <a:gd name="adj1" fmla="val 4065"/>
              <a:gd name="adj2" fmla="val -47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1" name="TextBox 840"/>
          <p:cNvSpPr txBox="1"/>
          <p:nvPr/>
        </p:nvSpPr>
        <p:spPr>
          <a:xfrm>
            <a:off x="5878244" y="4388659"/>
            <a:ext cx="23485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2" name="Straight Arrow Connector 264"/>
          <p:cNvCxnSpPr>
            <a:stCxn id="274" idx="0"/>
            <a:endCxn id="670" idx="6"/>
          </p:cNvCxnSpPr>
          <p:nvPr/>
        </p:nvCxnSpPr>
        <p:spPr>
          <a:xfrm rot="16200000" flipV="1">
            <a:off x="7633963" y="3648675"/>
            <a:ext cx="444314" cy="51701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5" name="Straight Arrow Connector 264"/>
          <p:cNvCxnSpPr>
            <a:stCxn id="274" idx="0"/>
            <a:endCxn id="320" idx="3"/>
          </p:cNvCxnSpPr>
          <p:nvPr/>
        </p:nvCxnSpPr>
        <p:spPr>
          <a:xfrm rot="5400000" flipH="1" flipV="1">
            <a:off x="7645986" y="3624545"/>
            <a:ext cx="973433" cy="3615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8" name="TextBox 847"/>
          <p:cNvSpPr txBox="1"/>
          <p:nvPr/>
        </p:nvSpPr>
        <p:spPr>
          <a:xfrm>
            <a:off x="7880847" y="3860496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9" name="Straight Arrow Connector 264"/>
          <p:cNvCxnSpPr>
            <a:stCxn id="670" idx="4"/>
            <a:endCxn id="305" idx="0"/>
          </p:cNvCxnSpPr>
          <p:nvPr/>
        </p:nvCxnSpPr>
        <p:spPr>
          <a:xfrm rot="16200000" flipH="1">
            <a:off x="7060735" y="4039544"/>
            <a:ext cx="592584" cy="363979"/>
          </a:xfrm>
          <a:prstGeom prst="curvedConnector3">
            <a:avLst>
              <a:gd name="adj1" fmla="val 2454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3" name="TextBox 852"/>
          <p:cNvSpPr txBox="1"/>
          <p:nvPr/>
        </p:nvSpPr>
        <p:spPr>
          <a:xfrm>
            <a:off x="7175036" y="4044240"/>
            <a:ext cx="362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4" name="Curved Connector 853"/>
          <p:cNvCxnSpPr>
            <a:stCxn id="337" idx="6"/>
            <a:endCxn id="324" idx="2"/>
          </p:cNvCxnSpPr>
          <p:nvPr/>
        </p:nvCxnSpPr>
        <p:spPr>
          <a:xfrm flipV="1">
            <a:off x="7429115" y="5083463"/>
            <a:ext cx="698920" cy="2031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7" name="TextBox 776"/>
          <p:cNvSpPr txBox="1"/>
          <p:nvPr/>
        </p:nvSpPr>
        <p:spPr>
          <a:xfrm>
            <a:off x="7519365" y="5155877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2" name="Straight Arrow Connector 264"/>
          <p:cNvCxnSpPr>
            <a:stCxn id="305" idx="2"/>
            <a:endCxn id="312" idx="6"/>
          </p:cNvCxnSpPr>
          <p:nvPr/>
        </p:nvCxnSpPr>
        <p:spPr>
          <a:xfrm rot="10800000">
            <a:off x="6862821" y="4475264"/>
            <a:ext cx="150822" cy="2036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8" name="Straight Arrow Connector 264"/>
          <p:cNvCxnSpPr>
            <a:stCxn id="130" idx="6"/>
            <a:endCxn id="559" idx="7"/>
          </p:cNvCxnSpPr>
          <p:nvPr/>
        </p:nvCxnSpPr>
        <p:spPr>
          <a:xfrm flipH="1" flipV="1">
            <a:off x="4820882" y="573335"/>
            <a:ext cx="4006405" cy="5640711"/>
          </a:xfrm>
          <a:prstGeom prst="curvedConnector4">
            <a:avLst>
              <a:gd name="adj1" fmla="val -5706"/>
              <a:gd name="adj2" fmla="val 10202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4" name="TextBox 883"/>
          <p:cNvSpPr txBox="1"/>
          <p:nvPr/>
        </p:nvSpPr>
        <p:spPr>
          <a:xfrm>
            <a:off x="6559231" y="425134"/>
            <a:ext cx="6537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7" name="TextBox 896"/>
          <p:cNvSpPr txBox="1"/>
          <p:nvPr/>
        </p:nvSpPr>
        <p:spPr>
          <a:xfrm>
            <a:off x="7049015" y="2158859"/>
            <a:ext cx="48874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8" name="TextBox 897"/>
          <p:cNvSpPr txBox="1"/>
          <p:nvPr/>
        </p:nvSpPr>
        <p:spPr>
          <a:xfrm>
            <a:off x="7617671" y="1877694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9" name="TextBox 898"/>
          <p:cNvSpPr txBox="1"/>
          <p:nvPr/>
        </p:nvSpPr>
        <p:spPr>
          <a:xfrm>
            <a:off x="7586072" y="1305269"/>
            <a:ext cx="25595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0" name="TextBox 899"/>
          <p:cNvSpPr txBox="1"/>
          <p:nvPr/>
        </p:nvSpPr>
        <p:spPr>
          <a:xfrm>
            <a:off x="8184186" y="1818222"/>
            <a:ext cx="44128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158219" y="5047899"/>
            <a:ext cx="902815" cy="310301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US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3447" y="30740"/>
            <a:ext cx="519544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Inform Enterprise 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and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Program Decision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Making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36390" y="2396193"/>
            <a:ext cx="1133466" cy="1730848"/>
            <a:chOff x="4419487" y="4581624"/>
            <a:chExt cx="1133466" cy="1246771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419487" y="4581624"/>
              <a:ext cx="1133466" cy="124677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Government Model Concerns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504773" y="4952295"/>
              <a:ext cx="962894" cy="17989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Appropriate abstractions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547994" y="5471334"/>
              <a:ext cx="876452" cy="1950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Enterprise Architecture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507320" y="5141345"/>
              <a:ext cx="957800" cy="14515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Define context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507324" y="5295651"/>
              <a:ext cx="957792" cy="16652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 fidelity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069216" y="2206946"/>
            <a:ext cx="1133466" cy="1794955"/>
            <a:chOff x="4419487" y="4535446"/>
            <a:chExt cx="1133466" cy="1292949"/>
          </a:xfrm>
        </p:grpSpPr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419487" y="4535446"/>
              <a:ext cx="1133466" cy="129294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Vendor Model Concerns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483001" y="4905042"/>
              <a:ext cx="1011377" cy="18171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Better understand IF’s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500835" y="5444081"/>
              <a:ext cx="964285" cy="16875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the Digital Twin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4456289" y="5099757"/>
              <a:ext cx="1059861" cy="17266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Inject context &amp; return design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507320" y="5294366"/>
              <a:ext cx="957800" cy="13883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Pull the digital thread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Oval 41"/>
          <p:cNvSpPr>
            <a:spLocks noChangeAspect="1"/>
          </p:cNvSpPr>
          <p:nvPr/>
        </p:nvSpPr>
        <p:spPr>
          <a:xfrm>
            <a:off x="2608140" y="1690900"/>
            <a:ext cx="1116082" cy="39113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Development &amp; Curation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>
            <a:spLocks/>
          </p:cNvSpPr>
          <p:nvPr/>
        </p:nvSpPr>
        <p:spPr>
          <a:xfrm>
            <a:off x="2469842" y="510127"/>
            <a:ext cx="1028563" cy="454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Development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3655812" y="5976950"/>
            <a:ext cx="976590" cy="560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Systems Engineering more Efficient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508182" y="4038866"/>
            <a:ext cx="752538" cy="4800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making</a:t>
            </a:r>
          </a:p>
        </p:txBody>
      </p:sp>
      <p:sp>
        <p:nvSpPr>
          <p:cNvPr id="49" name="Oval 48"/>
          <p:cNvSpPr>
            <a:spLocks/>
          </p:cNvSpPr>
          <p:nvPr/>
        </p:nvSpPr>
        <p:spPr>
          <a:xfrm>
            <a:off x="5683263" y="4384709"/>
            <a:ext cx="1157291" cy="4254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Model for Human Understanding</a:t>
            </a:r>
          </a:p>
        </p:txBody>
      </p:sp>
      <p:sp>
        <p:nvSpPr>
          <p:cNvPr id="51" name="Oval 50"/>
          <p:cNvSpPr>
            <a:spLocks/>
          </p:cNvSpPr>
          <p:nvPr/>
        </p:nvSpPr>
        <p:spPr>
          <a:xfrm>
            <a:off x="4851568" y="5314560"/>
            <a:ext cx="857688" cy="3701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02153" y="786138"/>
            <a:ext cx="1000406" cy="1335869"/>
            <a:chOff x="3006978" y="4296958"/>
            <a:chExt cx="1000406" cy="1335869"/>
          </a:xfrm>
        </p:grpSpPr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006978" y="4296958"/>
              <a:ext cx="1000406" cy="133586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Authoritative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Source of Truth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Oval 51"/>
            <p:cNvSpPr>
              <a:spLocks/>
            </p:cNvSpPr>
            <p:nvPr/>
          </p:nvSpPr>
          <p:spPr>
            <a:xfrm>
              <a:off x="3031013" y="4730648"/>
              <a:ext cx="914400" cy="25007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Data</a:t>
              </a:r>
            </a:p>
          </p:txBody>
        </p:sp>
        <p:sp>
          <p:nvSpPr>
            <p:cNvPr id="53" name="Oval 52"/>
            <p:cNvSpPr>
              <a:spLocks/>
            </p:cNvSpPr>
            <p:nvPr/>
          </p:nvSpPr>
          <p:spPr>
            <a:xfrm>
              <a:off x="3103722" y="4999461"/>
              <a:ext cx="768981" cy="22665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Oval 53"/>
            <p:cNvSpPr>
              <a:spLocks/>
            </p:cNvSpPr>
            <p:nvPr/>
          </p:nvSpPr>
          <p:spPr>
            <a:xfrm>
              <a:off x="3091522" y="5238206"/>
              <a:ext cx="806749" cy="21504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Simulation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Oval 55"/>
          <p:cNvSpPr>
            <a:spLocks/>
          </p:cNvSpPr>
          <p:nvPr/>
        </p:nvSpPr>
        <p:spPr>
          <a:xfrm>
            <a:off x="7892537" y="2514814"/>
            <a:ext cx="1065890" cy="40173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Stage Program Development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Curved Connector 56"/>
          <p:cNvCxnSpPr>
            <a:stCxn id="290" idx="0"/>
            <a:endCxn id="56" idx="4"/>
          </p:cNvCxnSpPr>
          <p:nvPr/>
        </p:nvCxnSpPr>
        <p:spPr>
          <a:xfrm rot="5400000" flipH="1" flipV="1">
            <a:off x="8141123" y="3072438"/>
            <a:ext cx="440245" cy="12847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247120" y="3046922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 effort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184038" y="781927"/>
            <a:ext cx="914400" cy="40304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 knowledge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urved Connector 60"/>
          <p:cNvCxnSpPr>
            <a:stCxn id="60" idx="6"/>
          </p:cNvCxnSpPr>
          <p:nvPr/>
        </p:nvCxnSpPr>
        <p:spPr>
          <a:xfrm>
            <a:off x="1098438" y="983450"/>
            <a:ext cx="457200" cy="2140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205617" y="925427"/>
            <a:ext cx="3374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Feeds into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8" name="Curved Connector 67"/>
          <p:cNvCxnSpPr>
            <a:stCxn id="21" idx="2"/>
            <a:endCxn id="130" idx="0"/>
          </p:cNvCxnSpPr>
          <p:nvPr/>
        </p:nvCxnSpPr>
        <p:spPr>
          <a:xfrm rot="10800000" flipV="1">
            <a:off x="1030313" y="1454072"/>
            <a:ext cx="471840" cy="68615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948999" y="1614141"/>
            <a:ext cx="24488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>
          <a:xfrm>
            <a:off x="6965012" y="2765867"/>
            <a:ext cx="1010088" cy="40869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 Cost savings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Curved Connector 72"/>
          <p:cNvCxnSpPr>
            <a:stCxn id="290" idx="0"/>
            <a:endCxn id="72" idx="4"/>
          </p:cNvCxnSpPr>
          <p:nvPr/>
        </p:nvCxnSpPr>
        <p:spPr>
          <a:xfrm rot="16200000" flipV="1">
            <a:off x="7792416" y="2852205"/>
            <a:ext cx="182233" cy="8269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485438" y="3258609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Initially little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2716312" y="1135810"/>
            <a:ext cx="914400" cy="3903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Developers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407596" y="3784397"/>
            <a:ext cx="954621" cy="39030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Engineering</a:t>
            </a:r>
          </a:p>
        </p:txBody>
      </p:sp>
      <p:cxnSp>
        <p:nvCxnSpPr>
          <p:cNvPr id="80" name="Curved Connector 79"/>
          <p:cNvCxnSpPr>
            <a:stCxn id="48" idx="6"/>
            <a:endCxn id="79" idx="2"/>
          </p:cNvCxnSpPr>
          <p:nvPr/>
        </p:nvCxnSpPr>
        <p:spPr>
          <a:xfrm flipV="1">
            <a:off x="5260720" y="3979551"/>
            <a:ext cx="146876" cy="29932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50507" y="4092419"/>
            <a:ext cx="24488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Oval 83"/>
          <p:cNvSpPr>
            <a:spLocks/>
          </p:cNvSpPr>
          <p:nvPr/>
        </p:nvSpPr>
        <p:spPr>
          <a:xfrm>
            <a:off x="5678038" y="5089514"/>
            <a:ext cx="1162516" cy="3444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Media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5" name="Curved Connector 84"/>
          <p:cNvCxnSpPr>
            <a:stCxn id="49" idx="4"/>
            <a:endCxn id="84" idx="0"/>
          </p:cNvCxnSpPr>
          <p:nvPr/>
        </p:nvCxnSpPr>
        <p:spPr>
          <a:xfrm rot="5400000">
            <a:off x="6120928" y="4948532"/>
            <a:ext cx="279351" cy="26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968066" y="4873265"/>
            <a:ext cx="44486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output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060700" y="5066573"/>
            <a:ext cx="914400" cy="39030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Makers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Curved Connector 89"/>
          <p:cNvCxnSpPr>
            <a:stCxn id="84" idx="6"/>
            <a:endCxn id="89" idx="2"/>
          </p:cNvCxnSpPr>
          <p:nvPr/>
        </p:nvCxnSpPr>
        <p:spPr>
          <a:xfrm>
            <a:off x="6840554" y="5261727"/>
            <a:ext cx="220146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810560" y="5330505"/>
            <a:ext cx="24488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8204541" y="1161984"/>
            <a:ext cx="601627" cy="50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form Patterns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7" name="Curved Connector 96"/>
          <p:cNvCxnSpPr>
            <a:stCxn id="148" idx="6"/>
            <a:endCxn id="96" idx="2"/>
          </p:cNvCxnSpPr>
          <p:nvPr/>
        </p:nvCxnSpPr>
        <p:spPr>
          <a:xfrm>
            <a:off x="3222727" y="4699081"/>
            <a:ext cx="232083" cy="299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urved Connector 101"/>
          <p:cNvCxnSpPr>
            <a:stCxn id="96" idx="6"/>
            <a:endCxn id="101" idx="2"/>
          </p:cNvCxnSpPr>
          <p:nvPr/>
        </p:nvCxnSpPr>
        <p:spPr>
          <a:xfrm flipH="1">
            <a:off x="4029561" y="4729068"/>
            <a:ext cx="428575" cy="471828"/>
          </a:xfrm>
          <a:prstGeom prst="curvedConnector5">
            <a:avLst>
              <a:gd name="adj1" fmla="val -53340"/>
              <a:gd name="adj2" fmla="val 54348"/>
              <a:gd name="adj3" fmla="val 15334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Oval 105"/>
          <p:cNvSpPr>
            <a:spLocks/>
          </p:cNvSpPr>
          <p:nvPr/>
        </p:nvSpPr>
        <p:spPr>
          <a:xfrm>
            <a:off x="798849" y="3669439"/>
            <a:ext cx="1113850" cy="36005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Requirements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7" name="Curved Connector 106"/>
          <p:cNvCxnSpPr>
            <a:stCxn id="28" idx="2"/>
            <a:endCxn id="106" idx="0"/>
          </p:cNvCxnSpPr>
          <p:nvPr/>
        </p:nvCxnSpPr>
        <p:spPr>
          <a:xfrm rot="10800000" flipV="1">
            <a:off x="1355774" y="3261617"/>
            <a:ext cx="580616" cy="40782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315945" y="3383318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/>
          </p:cNvSpPr>
          <p:nvPr/>
        </p:nvSpPr>
        <p:spPr>
          <a:xfrm>
            <a:off x="997853" y="4328713"/>
            <a:ext cx="708651" cy="25030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Curved Connector 111"/>
          <p:cNvCxnSpPr>
            <a:stCxn id="106" idx="4"/>
            <a:endCxn id="111" idx="0"/>
          </p:cNvCxnSpPr>
          <p:nvPr/>
        </p:nvCxnSpPr>
        <p:spPr>
          <a:xfrm rot="5400000">
            <a:off x="1204367" y="4177306"/>
            <a:ext cx="299220" cy="359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798849" y="4121026"/>
            <a:ext cx="64052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produce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90803" y="4131753"/>
            <a:ext cx="48421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Immediate knowledge 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07476" y="2858478"/>
            <a:ext cx="912323" cy="582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Planning &amp; Force 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Curved Connector 127"/>
          <p:cNvCxnSpPr>
            <a:stCxn id="28" idx="1"/>
            <a:endCxn id="127" idx="0"/>
          </p:cNvCxnSpPr>
          <p:nvPr/>
        </p:nvCxnSpPr>
        <p:spPr>
          <a:xfrm rot="16200000" flipH="1" flipV="1">
            <a:off x="1428606" y="2184702"/>
            <a:ext cx="208808" cy="1138744"/>
          </a:xfrm>
          <a:prstGeom prst="curvedConnector3">
            <a:avLst>
              <a:gd name="adj1" fmla="val -4435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Oval 135"/>
          <p:cNvSpPr>
            <a:spLocks/>
          </p:cNvSpPr>
          <p:nvPr/>
        </p:nvSpPr>
        <p:spPr>
          <a:xfrm>
            <a:off x="1543069" y="5993715"/>
            <a:ext cx="1237457" cy="474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 Capabilities, not Requirements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Curved Connector 136"/>
          <p:cNvCxnSpPr>
            <a:endCxn id="136" idx="6"/>
          </p:cNvCxnSpPr>
          <p:nvPr/>
        </p:nvCxnSpPr>
        <p:spPr>
          <a:xfrm rot="10800000">
            <a:off x="2780527" y="6230867"/>
            <a:ext cx="1104357" cy="3776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2941438" y="640334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Oval 147"/>
          <p:cNvSpPr>
            <a:spLocks/>
          </p:cNvSpPr>
          <p:nvPr/>
        </p:nvSpPr>
        <p:spPr>
          <a:xfrm>
            <a:off x="2124211" y="4489479"/>
            <a:ext cx="1098516" cy="41920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Development Process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9" name="Curved Connector 148"/>
          <p:cNvCxnSpPr>
            <a:stCxn id="153" idx="7"/>
            <a:endCxn id="148" idx="4"/>
          </p:cNvCxnSpPr>
          <p:nvPr/>
        </p:nvCxnSpPr>
        <p:spPr>
          <a:xfrm rot="5400000" flipH="1" flipV="1">
            <a:off x="2386142" y="5001200"/>
            <a:ext cx="379845" cy="19481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0" name="TextBox 149"/>
          <p:cNvSpPr txBox="1"/>
          <p:nvPr/>
        </p:nvSpPr>
        <p:spPr>
          <a:xfrm>
            <a:off x="2254366" y="508016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Oval 152"/>
          <p:cNvSpPr>
            <a:spLocks/>
          </p:cNvSpPr>
          <p:nvPr/>
        </p:nvSpPr>
        <p:spPr>
          <a:xfrm>
            <a:off x="1746576" y="5234324"/>
            <a:ext cx="857688" cy="3701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Control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5" name="Curved Connector 154"/>
          <p:cNvCxnSpPr>
            <a:stCxn id="47" idx="2"/>
            <a:endCxn id="153" idx="6"/>
          </p:cNvCxnSpPr>
          <p:nvPr/>
        </p:nvCxnSpPr>
        <p:spPr>
          <a:xfrm rot="10800000">
            <a:off x="2604264" y="5419387"/>
            <a:ext cx="1051548" cy="8377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759066" y="5584332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time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Oval 158"/>
          <p:cNvSpPr>
            <a:spLocks/>
          </p:cNvSpPr>
          <p:nvPr/>
        </p:nvSpPr>
        <p:spPr>
          <a:xfrm>
            <a:off x="2627380" y="3879820"/>
            <a:ext cx="1302628" cy="47263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Cross-Program Functional Models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2" name="Curved Connector 161"/>
          <p:cNvCxnSpPr>
            <a:stCxn id="51" idx="0"/>
            <a:endCxn id="48" idx="5"/>
          </p:cNvCxnSpPr>
          <p:nvPr/>
        </p:nvCxnSpPr>
        <p:spPr>
          <a:xfrm rot="16200000" flipV="1">
            <a:off x="4782478" y="4816625"/>
            <a:ext cx="865970" cy="129899"/>
          </a:xfrm>
          <a:prstGeom prst="curvedConnector3">
            <a:avLst>
              <a:gd name="adj1" fmla="val 4999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Curved Connector 168"/>
          <p:cNvCxnSpPr>
            <a:stCxn id="174" idx="0"/>
            <a:endCxn id="51" idx="6"/>
          </p:cNvCxnSpPr>
          <p:nvPr/>
        </p:nvCxnSpPr>
        <p:spPr>
          <a:xfrm rot="16200000" flipV="1">
            <a:off x="5610601" y="5598278"/>
            <a:ext cx="414987" cy="21767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Oval 172"/>
          <p:cNvSpPr>
            <a:spLocks/>
          </p:cNvSpPr>
          <p:nvPr/>
        </p:nvSpPr>
        <p:spPr>
          <a:xfrm>
            <a:off x="7905667" y="5976950"/>
            <a:ext cx="914400" cy="39664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living Digital Twin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>
            <a:spLocks/>
          </p:cNvSpPr>
          <p:nvPr/>
        </p:nvSpPr>
        <p:spPr>
          <a:xfrm>
            <a:off x="5513702" y="5914609"/>
            <a:ext cx="826459" cy="4769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program history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5" name="Curved Connector 174"/>
          <p:cNvCxnSpPr>
            <a:stCxn id="174" idx="6"/>
            <a:endCxn id="173" idx="2"/>
          </p:cNvCxnSpPr>
          <p:nvPr/>
        </p:nvCxnSpPr>
        <p:spPr>
          <a:xfrm>
            <a:off x="6340161" y="6153072"/>
            <a:ext cx="1565506" cy="222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9" name="Oval 178"/>
          <p:cNvSpPr>
            <a:spLocks/>
          </p:cNvSpPr>
          <p:nvPr/>
        </p:nvSpPr>
        <p:spPr>
          <a:xfrm>
            <a:off x="7711006" y="546618"/>
            <a:ext cx="958066" cy="4357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 Operations at Scale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>
            <a:spLocks/>
          </p:cNvSpPr>
          <p:nvPr/>
        </p:nvSpPr>
        <p:spPr>
          <a:xfrm>
            <a:off x="6809549" y="1568440"/>
            <a:ext cx="1315092" cy="54592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Models representing same capabilities at different scales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>
            <a:spLocks/>
          </p:cNvSpPr>
          <p:nvPr/>
        </p:nvSpPr>
        <p:spPr>
          <a:xfrm>
            <a:off x="8190039" y="2010787"/>
            <a:ext cx="707388" cy="32905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Thread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2" name="Curved Connector 181"/>
          <p:cNvCxnSpPr>
            <a:stCxn id="180" idx="4"/>
            <a:endCxn id="181" idx="2"/>
          </p:cNvCxnSpPr>
          <p:nvPr/>
        </p:nvCxnSpPr>
        <p:spPr>
          <a:xfrm rot="16200000" flipH="1">
            <a:off x="7798093" y="1783369"/>
            <a:ext cx="60949" cy="72294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Curved Connector 187"/>
          <p:cNvCxnSpPr>
            <a:stCxn id="101" idx="4"/>
            <a:endCxn id="187" idx="0"/>
          </p:cNvCxnSpPr>
          <p:nvPr/>
        </p:nvCxnSpPr>
        <p:spPr>
          <a:xfrm rot="5400000">
            <a:off x="4231727" y="5325934"/>
            <a:ext cx="242913" cy="2671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>
            <a:spLocks/>
          </p:cNvSpPr>
          <p:nvPr/>
        </p:nvSpPr>
        <p:spPr>
          <a:xfrm>
            <a:off x="3454810" y="4550877"/>
            <a:ext cx="1003326" cy="35638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Robust </a:t>
            </a:r>
            <a:r>
              <a:rPr lang="en-US" sz="7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AoAs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188598" y="4509831"/>
            <a:ext cx="25903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503297" y="4767214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process to get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3610796" y="5257804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continuity through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Oval 191"/>
          <p:cNvSpPr>
            <a:spLocks/>
          </p:cNvSpPr>
          <p:nvPr/>
        </p:nvSpPr>
        <p:spPr>
          <a:xfrm>
            <a:off x="6738646" y="1038103"/>
            <a:ext cx="949134" cy="3464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Prototyping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>
            <a:spLocks/>
          </p:cNvSpPr>
          <p:nvPr/>
        </p:nvSpPr>
        <p:spPr>
          <a:xfrm>
            <a:off x="5687905" y="1436899"/>
            <a:ext cx="894651" cy="35411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4" name="Curved Connector 193"/>
          <p:cNvCxnSpPr>
            <a:stCxn id="193" idx="6"/>
            <a:endCxn id="192" idx="2"/>
          </p:cNvCxnSpPr>
          <p:nvPr/>
        </p:nvCxnSpPr>
        <p:spPr>
          <a:xfrm flipV="1">
            <a:off x="6582556" y="1211313"/>
            <a:ext cx="156090" cy="40264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5" name="TextBox 194"/>
          <p:cNvSpPr txBox="1"/>
          <p:nvPr/>
        </p:nvSpPr>
        <p:spPr>
          <a:xfrm>
            <a:off x="6590701" y="1395036"/>
            <a:ext cx="168726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Oval 198"/>
          <p:cNvSpPr>
            <a:spLocks/>
          </p:cNvSpPr>
          <p:nvPr/>
        </p:nvSpPr>
        <p:spPr>
          <a:xfrm>
            <a:off x="5852390" y="520192"/>
            <a:ext cx="1127680" cy="41279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specific models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>
            <a:spLocks/>
          </p:cNvSpPr>
          <p:nvPr/>
        </p:nvSpPr>
        <p:spPr>
          <a:xfrm>
            <a:off x="5407596" y="97971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Ontologies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1" name="Curved Connector 200"/>
          <p:cNvCxnSpPr>
            <a:stCxn id="200" idx="6"/>
            <a:endCxn id="199" idx="4"/>
          </p:cNvCxnSpPr>
          <p:nvPr/>
        </p:nvCxnSpPr>
        <p:spPr>
          <a:xfrm flipV="1">
            <a:off x="6321996" y="932983"/>
            <a:ext cx="94234" cy="1838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Oval 129"/>
          <p:cNvSpPr>
            <a:spLocks/>
          </p:cNvSpPr>
          <p:nvPr/>
        </p:nvSpPr>
        <p:spPr>
          <a:xfrm>
            <a:off x="537509" y="2140232"/>
            <a:ext cx="985608" cy="3382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Assessment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7" name="Curved Connector 146"/>
          <p:cNvCxnSpPr>
            <a:stCxn id="130" idx="2"/>
            <a:endCxn id="148" idx="3"/>
          </p:cNvCxnSpPr>
          <p:nvPr/>
        </p:nvCxnSpPr>
        <p:spPr>
          <a:xfrm rot="10800000" flipH="1" flipV="1">
            <a:off x="537509" y="2309363"/>
            <a:ext cx="1747576" cy="2537928"/>
          </a:xfrm>
          <a:prstGeom prst="curvedConnector4">
            <a:avLst>
              <a:gd name="adj1" fmla="val -4845"/>
              <a:gd name="adj2" fmla="val 10141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1218425" y="4838679"/>
            <a:ext cx="40697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Starts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5" name="Curved Connector 164"/>
          <p:cNvCxnSpPr>
            <a:stCxn id="130" idx="4"/>
            <a:endCxn id="127" idx="0"/>
          </p:cNvCxnSpPr>
          <p:nvPr/>
        </p:nvCxnSpPr>
        <p:spPr>
          <a:xfrm rot="5400000">
            <a:off x="806984" y="2635148"/>
            <a:ext cx="379985" cy="666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737817" y="2604420"/>
            <a:ext cx="33745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3" name="Curved Connector 182"/>
          <p:cNvCxnSpPr>
            <a:stCxn id="111" idx="6"/>
            <a:endCxn id="148" idx="2"/>
          </p:cNvCxnSpPr>
          <p:nvPr/>
        </p:nvCxnSpPr>
        <p:spPr>
          <a:xfrm>
            <a:off x="1706504" y="4453864"/>
            <a:ext cx="417707" cy="2452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Curved Connector 197"/>
          <p:cNvCxnSpPr>
            <a:stCxn id="28" idx="0"/>
            <a:endCxn id="42" idx="3"/>
          </p:cNvCxnSpPr>
          <p:nvPr/>
        </p:nvCxnSpPr>
        <p:spPr>
          <a:xfrm rot="5400000" flipH="1" flipV="1">
            <a:off x="2451636" y="2076244"/>
            <a:ext cx="371437" cy="268463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Curved Connector 203"/>
          <p:cNvCxnSpPr>
            <a:stCxn id="35" idx="1"/>
            <a:endCxn id="42" idx="4"/>
          </p:cNvCxnSpPr>
          <p:nvPr/>
        </p:nvCxnSpPr>
        <p:spPr>
          <a:xfrm rot="16200000" flipV="1">
            <a:off x="3006808" y="2241410"/>
            <a:ext cx="387774" cy="69027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Curved Connector 217"/>
          <p:cNvCxnSpPr>
            <a:stCxn id="21" idx="5"/>
            <a:endCxn id="42" idx="2"/>
          </p:cNvCxnSpPr>
          <p:nvPr/>
        </p:nvCxnSpPr>
        <p:spPr>
          <a:xfrm rot="5400000" flipH="1" flipV="1">
            <a:off x="2462143" y="1780378"/>
            <a:ext cx="39905" cy="252087"/>
          </a:xfrm>
          <a:prstGeom prst="curvedConnector4">
            <a:avLst>
              <a:gd name="adj1" fmla="val -42436"/>
              <a:gd name="adj2" fmla="val 79058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Curved Connector 222"/>
          <p:cNvCxnSpPr>
            <a:stCxn id="159" idx="5"/>
            <a:endCxn id="96" idx="0"/>
          </p:cNvCxnSpPr>
          <p:nvPr/>
        </p:nvCxnSpPr>
        <p:spPr>
          <a:xfrm rot="16200000" flipH="1">
            <a:off x="3714041" y="4308445"/>
            <a:ext cx="267634" cy="21723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Curved Connector 225"/>
          <p:cNvCxnSpPr>
            <a:stCxn id="159" idx="3"/>
            <a:endCxn id="106" idx="5"/>
          </p:cNvCxnSpPr>
          <p:nvPr/>
        </p:nvCxnSpPr>
        <p:spPr>
          <a:xfrm rot="5400000" flipH="1">
            <a:off x="2130622" y="3595721"/>
            <a:ext cx="306479" cy="1068566"/>
          </a:xfrm>
          <a:prstGeom prst="curvedConnector3">
            <a:avLst>
              <a:gd name="adj1" fmla="val -2534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7" name="TextBox 236"/>
          <p:cNvSpPr txBox="1"/>
          <p:nvPr/>
        </p:nvSpPr>
        <p:spPr>
          <a:xfrm>
            <a:off x="1924983" y="4202950"/>
            <a:ext cx="33745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Feed into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716155" y="4338589"/>
            <a:ext cx="33745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0" name="Curved Connector 239"/>
          <p:cNvCxnSpPr>
            <a:stCxn id="187" idx="6"/>
            <a:endCxn id="174" idx="2"/>
          </p:cNvCxnSpPr>
          <p:nvPr/>
        </p:nvCxnSpPr>
        <p:spPr>
          <a:xfrm>
            <a:off x="4676804" y="5718129"/>
            <a:ext cx="836898" cy="43494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val 100"/>
          <p:cNvSpPr>
            <a:spLocks/>
          </p:cNvSpPr>
          <p:nvPr/>
        </p:nvSpPr>
        <p:spPr>
          <a:xfrm>
            <a:off x="4029561" y="5063736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 A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>
            <a:spLocks/>
          </p:cNvSpPr>
          <p:nvPr/>
        </p:nvSpPr>
        <p:spPr>
          <a:xfrm>
            <a:off x="3762404" y="5580969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 B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4804742" y="5842366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capturing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4306874" y="1915930"/>
            <a:ext cx="1251185" cy="1880364"/>
            <a:chOff x="4289957" y="2779812"/>
            <a:chExt cx="1251185" cy="1880364"/>
          </a:xfrm>
        </p:grpSpPr>
        <p:sp>
          <p:nvSpPr>
            <p:cNvPr id="245" name="Oval 244"/>
            <p:cNvSpPr>
              <a:spLocks noChangeAspect="1"/>
            </p:cNvSpPr>
            <p:nvPr/>
          </p:nvSpPr>
          <p:spPr>
            <a:xfrm>
              <a:off x="4289957" y="2779812"/>
              <a:ext cx="1251185" cy="1880364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 Engineering Behaviors</a:t>
              </a:r>
            </a:p>
          </p:txBody>
        </p:sp>
        <p:sp>
          <p:nvSpPr>
            <p:cNvPr id="246" name="Oval 245"/>
            <p:cNvSpPr>
              <a:spLocks noChangeAspect="1"/>
            </p:cNvSpPr>
            <p:nvPr/>
          </p:nvSpPr>
          <p:spPr>
            <a:xfrm>
              <a:off x="4407298" y="3350025"/>
              <a:ext cx="1008620" cy="35309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Rethink Configuration </a:t>
              </a: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Management</a:t>
              </a:r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4353183" y="3716865"/>
              <a:ext cx="1125292" cy="2780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 Robust </a:t>
              </a: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Process</a:t>
              </a:r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4533000" y="4252619"/>
              <a:ext cx="788965" cy="21396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Avoid Box-Checking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4440279" y="4015512"/>
              <a:ext cx="933776" cy="22066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Eliminate Checklists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5534262" y="1973524"/>
            <a:ext cx="1120729" cy="1665713"/>
            <a:chOff x="4355041" y="2815140"/>
            <a:chExt cx="1120729" cy="1665713"/>
          </a:xfrm>
        </p:grpSpPr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4355041" y="2815140"/>
              <a:ext cx="1120729" cy="166571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 Behaviors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4442852" y="3965844"/>
              <a:ext cx="945394" cy="30497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Being a better Customer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4427764" y="3653665"/>
              <a:ext cx="975571" cy="27801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Creating better Proposals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4390606" y="3311881"/>
              <a:ext cx="1049887" cy="30762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Simulate before Spending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61" name="Curved Connector 260"/>
          <p:cNvCxnSpPr>
            <a:stCxn id="159" idx="6"/>
            <a:endCxn id="48" idx="2"/>
          </p:cNvCxnSpPr>
          <p:nvPr/>
        </p:nvCxnSpPr>
        <p:spPr>
          <a:xfrm>
            <a:off x="3930008" y="4116140"/>
            <a:ext cx="578174" cy="1627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4050965" y="4116870"/>
            <a:ext cx="31941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1" name="Curved Connector 270"/>
          <p:cNvCxnSpPr>
            <a:stCxn id="79" idx="4"/>
            <a:endCxn id="49" idx="0"/>
          </p:cNvCxnSpPr>
          <p:nvPr/>
        </p:nvCxnSpPr>
        <p:spPr>
          <a:xfrm rot="16200000" flipH="1">
            <a:off x="5968406" y="4091205"/>
            <a:ext cx="210005" cy="37700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4" name="TextBox 273"/>
          <p:cNvSpPr txBox="1"/>
          <p:nvPr/>
        </p:nvSpPr>
        <p:spPr>
          <a:xfrm>
            <a:off x="5566220" y="4222970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Produces a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3708792" y="512940"/>
            <a:ext cx="1604241" cy="1275745"/>
            <a:chOff x="1470582" y="1646935"/>
            <a:chExt cx="1423277" cy="1016922"/>
          </a:xfrm>
        </p:grpSpPr>
        <p:sp>
          <p:nvSpPr>
            <p:cNvPr id="284" name="Oval 283"/>
            <p:cNvSpPr>
              <a:spLocks noChangeAspect="1"/>
            </p:cNvSpPr>
            <p:nvPr/>
          </p:nvSpPr>
          <p:spPr>
            <a:xfrm>
              <a:off x="1470582" y="1646935"/>
              <a:ext cx="1423277" cy="101692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Management Concerns</a:t>
              </a:r>
            </a:p>
          </p:txBody>
        </p:sp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2012812" y="2426727"/>
              <a:ext cx="602889" cy="1446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Workflows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1531107" y="2220112"/>
              <a:ext cx="723829" cy="22536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Modeling SW Interoperability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2123001" y="2106971"/>
              <a:ext cx="723829" cy="176373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security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1531107" y="1996860"/>
              <a:ext cx="723829" cy="15368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sharing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7588888" y="3356797"/>
            <a:ext cx="1416239" cy="1572471"/>
            <a:chOff x="1470582" y="1589219"/>
            <a:chExt cx="1256482" cy="1253448"/>
          </a:xfrm>
        </p:grpSpPr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1470582" y="1589219"/>
              <a:ext cx="1256482" cy="1253448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Manager Concerns</a:t>
              </a:r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1777100" y="2630413"/>
              <a:ext cx="602889" cy="1446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savings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1716630" y="2408588"/>
              <a:ext cx="723829" cy="2048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escapes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1620945" y="2194806"/>
              <a:ext cx="948340" cy="20023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 changes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1558523" y="1971663"/>
              <a:ext cx="1137825" cy="20520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level trades &amp; analyses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7" name="Curved Connector 116"/>
          <p:cNvCxnSpPr>
            <a:stCxn id="49" idx="6"/>
            <a:endCxn id="293" idx="2"/>
          </p:cNvCxnSpPr>
          <p:nvPr/>
        </p:nvCxnSpPr>
        <p:spPr>
          <a:xfrm flipV="1">
            <a:off x="6840554" y="4242118"/>
            <a:ext cx="917815" cy="3553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49" idx="6"/>
            <a:endCxn id="292" idx="2"/>
          </p:cNvCxnSpPr>
          <p:nvPr/>
        </p:nvCxnSpPr>
        <p:spPr>
          <a:xfrm flipV="1">
            <a:off x="6840554" y="4513227"/>
            <a:ext cx="1025666" cy="8420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6" name="Curved Connector 305"/>
          <p:cNvCxnSpPr>
            <a:stCxn id="42" idx="6"/>
            <a:endCxn id="193" idx="2"/>
          </p:cNvCxnSpPr>
          <p:nvPr/>
        </p:nvCxnSpPr>
        <p:spPr>
          <a:xfrm flipV="1">
            <a:off x="3724222" y="1613958"/>
            <a:ext cx="1963683" cy="272511"/>
          </a:xfrm>
          <a:prstGeom prst="curvedConnector3">
            <a:avLst>
              <a:gd name="adj1" fmla="val 7630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TextBox 162"/>
          <p:cNvSpPr txBox="1"/>
          <p:nvPr/>
        </p:nvSpPr>
        <p:spPr>
          <a:xfrm>
            <a:off x="5613431" y="5663963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capturing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5000929" y="5045670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future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17886" y="4584093"/>
            <a:ext cx="559048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Eliminate/ Reduce/ Control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3" name="Curved Connector 342"/>
          <p:cNvCxnSpPr>
            <a:stCxn id="136" idx="1"/>
          </p:cNvCxnSpPr>
          <p:nvPr/>
        </p:nvCxnSpPr>
        <p:spPr>
          <a:xfrm rot="16200000" flipV="1">
            <a:off x="-1790" y="4337095"/>
            <a:ext cx="1970756" cy="148140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Curved Connector 384"/>
          <p:cNvCxnSpPr>
            <a:stCxn id="21" idx="6"/>
            <a:endCxn id="78" idx="2"/>
          </p:cNvCxnSpPr>
          <p:nvPr/>
        </p:nvCxnSpPr>
        <p:spPr>
          <a:xfrm flipV="1">
            <a:off x="2502559" y="1330964"/>
            <a:ext cx="213753" cy="12310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8" name="Curved Connector 387"/>
          <p:cNvCxnSpPr>
            <a:stCxn id="78" idx="4"/>
            <a:endCxn id="42" idx="0"/>
          </p:cNvCxnSpPr>
          <p:nvPr/>
        </p:nvCxnSpPr>
        <p:spPr>
          <a:xfrm rot="5400000">
            <a:off x="3087456" y="1604843"/>
            <a:ext cx="164783" cy="733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1" name="Curved Connector 390"/>
          <p:cNvCxnSpPr>
            <a:stCxn id="78" idx="6"/>
            <a:endCxn id="284" idx="2"/>
          </p:cNvCxnSpPr>
          <p:nvPr/>
        </p:nvCxnSpPr>
        <p:spPr>
          <a:xfrm flipV="1">
            <a:off x="3630712" y="1150813"/>
            <a:ext cx="78080" cy="18015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4" name="Curved Connector 393"/>
          <p:cNvCxnSpPr>
            <a:stCxn id="21" idx="7"/>
            <a:endCxn id="44" idx="2"/>
          </p:cNvCxnSpPr>
          <p:nvPr/>
        </p:nvCxnSpPr>
        <p:spPr>
          <a:xfrm rot="5400000" flipH="1" flipV="1">
            <a:off x="2290675" y="802605"/>
            <a:ext cx="244544" cy="11378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7" name="Curved Connector 396"/>
          <p:cNvCxnSpPr>
            <a:stCxn id="44" idx="6"/>
          </p:cNvCxnSpPr>
          <p:nvPr/>
        </p:nvCxnSpPr>
        <p:spPr>
          <a:xfrm>
            <a:off x="3498405" y="737227"/>
            <a:ext cx="278608" cy="1353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1" name="Curved Connector 400"/>
          <p:cNvCxnSpPr>
            <a:endCxn id="192" idx="2"/>
          </p:cNvCxnSpPr>
          <p:nvPr/>
        </p:nvCxnSpPr>
        <p:spPr>
          <a:xfrm rot="16200000" flipH="1">
            <a:off x="6534870" y="1007536"/>
            <a:ext cx="288621" cy="11893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6" name="Curved Connector 405"/>
          <p:cNvCxnSpPr>
            <a:stCxn id="199" idx="6"/>
            <a:endCxn id="179" idx="2"/>
          </p:cNvCxnSpPr>
          <p:nvPr/>
        </p:nvCxnSpPr>
        <p:spPr>
          <a:xfrm>
            <a:off x="6980070" y="726588"/>
            <a:ext cx="730936" cy="3791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Curved Connector 408"/>
          <p:cNvCxnSpPr>
            <a:stCxn id="192" idx="0"/>
            <a:endCxn id="179" idx="2"/>
          </p:cNvCxnSpPr>
          <p:nvPr/>
        </p:nvCxnSpPr>
        <p:spPr>
          <a:xfrm rot="5400000" flipH="1" flipV="1">
            <a:off x="7325311" y="652409"/>
            <a:ext cx="273597" cy="49779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Curved Connector 411"/>
          <p:cNvCxnSpPr>
            <a:stCxn id="193" idx="6"/>
            <a:endCxn id="180" idx="2"/>
          </p:cNvCxnSpPr>
          <p:nvPr/>
        </p:nvCxnSpPr>
        <p:spPr>
          <a:xfrm>
            <a:off x="6582556" y="1613958"/>
            <a:ext cx="226993" cy="22744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5" name="Curved Connector 414"/>
          <p:cNvCxnSpPr>
            <a:stCxn id="181" idx="5"/>
            <a:endCxn id="56" idx="0"/>
          </p:cNvCxnSpPr>
          <p:nvPr/>
        </p:nvCxnSpPr>
        <p:spPr>
          <a:xfrm rot="5400000">
            <a:off x="8498078" y="2219060"/>
            <a:ext cx="223158" cy="3683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Curved Connector 418"/>
          <p:cNvCxnSpPr>
            <a:stCxn id="89" idx="6"/>
            <a:endCxn id="290" idx="4"/>
          </p:cNvCxnSpPr>
          <p:nvPr/>
        </p:nvCxnSpPr>
        <p:spPr>
          <a:xfrm flipV="1">
            <a:off x="7975100" y="4929268"/>
            <a:ext cx="321908" cy="33245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6" name="Curved Connector 425"/>
          <p:cNvCxnSpPr>
            <a:endCxn id="130" idx="1"/>
          </p:cNvCxnSpPr>
          <p:nvPr/>
        </p:nvCxnSpPr>
        <p:spPr>
          <a:xfrm rot="5400000" flipH="1" flipV="1">
            <a:off x="-502120" y="2943074"/>
            <a:ext cx="1937272" cy="430663"/>
          </a:xfrm>
          <a:prstGeom prst="curvedConnector3">
            <a:avLst>
              <a:gd name="adj1" fmla="val 114357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" name="Curved Connector 429"/>
          <p:cNvCxnSpPr>
            <a:endCxn id="173" idx="4"/>
          </p:cNvCxnSpPr>
          <p:nvPr/>
        </p:nvCxnSpPr>
        <p:spPr>
          <a:xfrm flipV="1">
            <a:off x="3847858" y="6373598"/>
            <a:ext cx="4515009" cy="245141"/>
          </a:xfrm>
          <a:prstGeom prst="curvedConnector2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3" name="Curved Connector 432"/>
          <p:cNvCxnSpPr>
            <a:stCxn id="174" idx="3"/>
            <a:endCxn id="47" idx="6"/>
          </p:cNvCxnSpPr>
          <p:nvPr/>
        </p:nvCxnSpPr>
        <p:spPr>
          <a:xfrm rot="5400000" flipH="1">
            <a:off x="5101297" y="5788254"/>
            <a:ext cx="64542" cy="1002332"/>
          </a:xfrm>
          <a:prstGeom prst="curvedConnector4">
            <a:avLst>
              <a:gd name="adj1" fmla="val -82895"/>
              <a:gd name="adj2" fmla="val 5603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7" name="Curved Connector 436"/>
          <p:cNvCxnSpPr>
            <a:stCxn id="200" idx="4"/>
            <a:endCxn id="286" idx="6"/>
          </p:cNvCxnSpPr>
          <p:nvPr/>
        </p:nvCxnSpPr>
        <p:spPr>
          <a:xfrm rot="5400000">
            <a:off x="5169173" y="677737"/>
            <a:ext cx="119324" cy="127192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1" name="Curved Connector 440"/>
          <p:cNvCxnSpPr>
            <a:stCxn id="200" idx="4"/>
            <a:endCxn id="193" idx="0"/>
          </p:cNvCxnSpPr>
          <p:nvPr/>
        </p:nvCxnSpPr>
        <p:spPr>
          <a:xfrm rot="16200000" flipH="1">
            <a:off x="5908582" y="1210249"/>
            <a:ext cx="182863" cy="2704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Curved Connector 443"/>
          <p:cNvCxnSpPr>
            <a:stCxn id="48" idx="0"/>
            <a:endCxn id="245" idx="4"/>
          </p:cNvCxnSpPr>
          <p:nvPr/>
        </p:nvCxnSpPr>
        <p:spPr>
          <a:xfrm rot="5400000" flipH="1" flipV="1">
            <a:off x="4787173" y="3893572"/>
            <a:ext cx="242572" cy="48016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7" name="Curved Connector 446"/>
          <p:cNvCxnSpPr>
            <a:stCxn id="48" idx="0"/>
            <a:endCxn id="252" idx="4"/>
          </p:cNvCxnSpPr>
          <p:nvPr/>
        </p:nvCxnSpPr>
        <p:spPr>
          <a:xfrm rot="5400000" flipH="1" flipV="1">
            <a:off x="5289725" y="3233964"/>
            <a:ext cx="399629" cy="1210176"/>
          </a:xfrm>
          <a:prstGeom prst="curvedConnector3">
            <a:avLst>
              <a:gd name="adj1" fmla="val 76776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3" name="Curved Connector 452"/>
          <p:cNvCxnSpPr>
            <a:stCxn id="193" idx="6"/>
            <a:endCxn id="94" idx="2"/>
          </p:cNvCxnSpPr>
          <p:nvPr/>
        </p:nvCxnSpPr>
        <p:spPr>
          <a:xfrm flipV="1">
            <a:off x="6582556" y="1415938"/>
            <a:ext cx="1621985" cy="198020"/>
          </a:xfrm>
          <a:prstGeom prst="curvedConnector3">
            <a:avLst>
              <a:gd name="adj1" fmla="val 2001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4296527" y="3470142"/>
            <a:ext cx="4708600" cy="25177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9" name="Curved Connector 238"/>
          <p:cNvCxnSpPr>
            <a:stCxn id="73" idx="1"/>
            <a:endCxn id="61" idx="5"/>
          </p:cNvCxnSpPr>
          <p:nvPr/>
        </p:nvCxnSpPr>
        <p:spPr>
          <a:xfrm rot="16200000" flipV="1">
            <a:off x="2225789" y="4075866"/>
            <a:ext cx="297917" cy="4236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1" y="30740"/>
            <a:ext cx="5410200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Technical Innovations to Improve Engineering Practice</a:t>
            </a:r>
          </a:p>
        </p:txBody>
      </p:sp>
      <p:cxnSp>
        <p:nvCxnSpPr>
          <p:cNvPr id="13" name="Curved Connector 12"/>
          <p:cNvCxnSpPr>
            <a:stCxn id="12" idx="2"/>
            <a:endCxn id="117" idx="5"/>
          </p:cNvCxnSpPr>
          <p:nvPr/>
        </p:nvCxnSpPr>
        <p:spPr>
          <a:xfrm rot="10800000">
            <a:off x="5123890" y="3919337"/>
            <a:ext cx="549547" cy="42566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/>
          </p:cNvSpPr>
          <p:nvPr/>
        </p:nvSpPr>
        <p:spPr>
          <a:xfrm>
            <a:off x="282205" y="1304074"/>
            <a:ext cx="914400" cy="33390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weapons 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>
            <a:spLocks/>
          </p:cNvSpPr>
          <p:nvPr/>
        </p:nvSpPr>
        <p:spPr>
          <a:xfrm>
            <a:off x="1248924" y="838200"/>
            <a:ext cx="914400" cy="3339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technical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nnovation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urved Connector 48"/>
          <p:cNvCxnSpPr>
            <a:stCxn id="44" idx="4"/>
            <a:endCxn id="18" idx="6"/>
          </p:cNvCxnSpPr>
          <p:nvPr/>
        </p:nvCxnSpPr>
        <p:spPr>
          <a:xfrm rot="5400000">
            <a:off x="1301905" y="1066807"/>
            <a:ext cx="298921" cy="50951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>
            <a:spLocks/>
          </p:cNvSpPr>
          <p:nvPr/>
        </p:nvSpPr>
        <p:spPr>
          <a:xfrm>
            <a:off x="7729484" y="6192520"/>
            <a:ext cx="914400" cy="4932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Curved Connector 58"/>
          <p:cNvCxnSpPr>
            <a:stCxn id="44" idx="4"/>
          </p:cNvCxnSpPr>
          <p:nvPr/>
        </p:nvCxnSpPr>
        <p:spPr>
          <a:xfrm rot="16200000" flipH="1">
            <a:off x="1709782" y="1168447"/>
            <a:ext cx="589324" cy="59664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267200" y="1433888"/>
            <a:ext cx="1011623" cy="1156912"/>
            <a:chOff x="7391400" y="3193081"/>
            <a:chExt cx="1011623" cy="1156912"/>
          </a:xfrm>
        </p:grpSpPr>
        <p:sp>
          <p:nvSpPr>
            <p:cNvPr id="33" name="Oval 32"/>
            <p:cNvSpPr>
              <a:spLocks/>
            </p:cNvSpPr>
            <p:nvPr/>
          </p:nvSpPr>
          <p:spPr>
            <a:xfrm>
              <a:off x="7391400" y="3193081"/>
              <a:ext cx="1011623" cy="11569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Technologies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/>
            <p:cNvSpPr>
              <a:spLocks/>
            </p:cNvSpPr>
            <p:nvPr/>
          </p:nvSpPr>
          <p:spPr>
            <a:xfrm>
              <a:off x="7443348" y="3554112"/>
              <a:ext cx="914400" cy="21061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Machine Learning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34"/>
            <p:cNvSpPr>
              <a:spLocks/>
            </p:cNvSpPr>
            <p:nvPr/>
          </p:nvSpPr>
          <p:spPr>
            <a:xfrm>
              <a:off x="7505463" y="3804670"/>
              <a:ext cx="762000" cy="21061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Analytics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/>
            <p:cNvSpPr>
              <a:spLocks/>
            </p:cNvSpPr>
            <p:nvPr/>
          </p:nvSpPr>
          <p:spPr>
            <a:xfrm>
              <a:off x="7640742" y="4047378"/>
              <a:ext cx="491443" cy="21061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IoT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Oval 46"/>
          <p:cNvSpPr>
            <a:spLocks/>
          </p:cNvSpPr>
          <p:nvPr/>
        </p:nvSpPr>
        <p:spPr>
          <a:xfrm>
            <a:off x="3435806" y="5557163"/>
            <a:ext cx="914400" cy="3339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Ontology 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>
          <a:xfrm>
            <a:off x="3938802" y="4334841"/>
            <a:ext cx="914400" cy="333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Modeling 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60"/>
          <p:cNvSpPr>
            <a:spLocks/>
          </p:cNvSpPr>
          <p:nvPr/>
        </p:nvSpPr>
        <p:spPr>
          <a:xfrm>
            <a:off x="1382456" y="3853702"/>
            <a:ext cx="914400" cy="33390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Authoritative 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of Truth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73436" y="3893362"/>
            <a:ext cx="986326" cy="903269"/>
            <a:chOff x="6489565" y="2121871"/>
            <a:chExt cx="914400" cy="903269"/>
          </a:xfrm>
        </p:grpSpPr>
        <p:sp>
          <p:nvSpPr>
            <p:cNvPr id="12" name="Oval 11"/>
            <p:cNvSpPr>
              <a:spLocks/>
            </p:cNvSpPr>
            <p:nvPr/>
          </p:nvSpPr>
          <p:spPr>
            <a:xfrm>
              <a:off x="6489565" y="2121871"/>
              <a:ext cx="914400" cy="90326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Repositories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/>
            <p:cNvSpPr>
              <a:spLocks/>
            </p:cNvSpPr>
            <p:nvPr/>
          </p:nvSpPr>
          <p:spPr>
            <a:xfrm>
              <a:off x="6584271" y="2450764"/>
              <a:ext cx="724987" cy="208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 DB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Oval 62"/>
            <p:cNvSpPr>
              <a:spLocks/>
            </p:cNvSpPr>
            <p:nvPr/>
          </p:nvSpPr>
          <p:spPr>
            <a:xfrm>
              <a:off x="6584270" y="2675288"/>
              <a:ext cx="724987" cy="20817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Weather DB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8400" y="4267200"/>
            <a:ext cx="1011623" cy="1156912"/>
            <a:chOff x="6537287" y="3581400"/>
            <a:chExt cx="1011623" cy="1156912"/>
          </a:xfrm>
        </p:grpSpPr>
        <p:sp>
          <p:nvSpPr>
            <p:cNvPr id="73" name="Oval 72"/>
            <p:cNvSpPr>
              <a:spLocks/>
            </p:cNvSpPr>
            <p:nvPr/>
          </p:nvSpPr>
          <p:spPr>
            <a:xfrm>
              <a:off x="6537287" y="3581400"/>
              <a:ext cx="1011623" cy="115691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Modeling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languages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Oval 73"/>
            <p:cNvSpPr>
              <a:spLocks/>
            </p:cNvSpPr>
            <p:nvPr/>
          </p:nvSpPr>
          <p:spPr>
            <a:xfrm>
              <a:off x="6589235" y="4036333"/>
              <a:ext cx="914400" cy="25484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Formal/</a:t>
              </a:r>
              <a:b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Unambiguous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val 74"/>
            <p:cNvSpPr>
              <a:spLocks/>
            </p:cNvSpPr>
            <p:nvPr/>
          </p:nvSpPr>
          <p:spPr>
            <a:xfrm>
              <a:off x="6649648" y="4316467"/>
              <a:ext cx="762000" cy="17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Intuitive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75"/>
            <p:cNvSpPr>
              <a:spLocks/>
            </p:cNvSpPr>
            <p:nvPr/>
          </p:nvSpPr>
          <p:spPr>
            <a:xfrm>
              <a:off x="6803750" y="4514377"/>
              <a:ext cx="478662" cy="17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Layered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84262" y="4572000"/>
            <a:ext cx="1011623" cy="1112489"/>
            <a:chOff x="2960260" y="4309962"/>
            <a:chExt cx="1011623" cy="1112489"/>
          </a:xfrm>
        </p:grpSpPr>
        <p:sp>
          <p:nvSpPr>
            <p:cNvPr id="78" name="Oval 77"/>
            <p:cNvSpPr>
              <a:spLocks/>
            </p:cNvSpPr>
            <p:nvPr/>
          </p:nvSpPr>
          <p:spPr>
            <a:xfrm>
              <a:off x="2960260" y="4309962"/>
              <a:ext cx="1011623" cy="111248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Uncertainty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Characterization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>
              <a:spLocks/>
            </p:cNvSpPr>
            <p:nvPr/>
          </p:nvSpPr>
          <p:spPr>
            <a:xfrm>
              <a:off x="3088220" y="4928619"/>
              <a:ext cx="755703" cy="18440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Validation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9"/>
            <p:cNvSpPr>
              <a:spLocks/>
            </p:cNvSpPr>
            <p:nvPr/>
          </p:nvSpPr>
          <p:spPr>
            <a:xfrm>
              <a:off x="3085071" y="4721145"/>
              <a:ext cx="762000" cy="16763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Quantification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>
              <a:spLocks/>
            </p:cNvSpPr>
            <p:nvPr/>
          </p:nvSpPr>
          <p:spPr>
            <a:xfrm>
              <a:off x="3163953" y="5150813"/>
              <a:ext cx="629752" cy="16763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Calibration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4731855" y="5040240"/>
            <a:ext cx="1011623" cy="936500"/>
            <a:chOff x="7070687" y="661146"/>
            <a:chExt cx="1011623" cy="936500"/>
          </a:xfrm>
        </p:grpSpPr>
        <p:sp>
          <p:nvSpPr>
            <p:cNvPr id="39" name="Oval 38"/>
            <p:cNvSpPr>
              <a:spLocks/>
            </p:cNvSpPr>
            <p:nvPr/>
          </p:nvSpPr>
          <p:spPr>
            <a:xfrm>
              <a:off x="7070687" y="661146"/>
              <a:ext cx="1011623" cy="9365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 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Repositories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/>
            </p:cNvSpPr>
            <p:nvPr/>
          </p:nvSpPr>
          <p:spPr>
            <a:xfrm>
              <a:off x="7238350" y="1300308"/>
              <a:ext cx="687003" cy="1823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0"/>
            <p:cNvSpPr>
              <a:spLocks/>
            </p:cNvSpPr>
            <p:nvPr/>
          </p:nvSpPr>
          <p:spPr>
            <a:xfrm>
              <a:off x="7184962" y="1086049"/>
              <a:ext cx="762000" cy="18233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Unstructured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41777" y="1050371"/>
            <a:ext cx="1011623" cy="1131811"/>
            <a:chOff x="4462912" y="4257768"/>
            <a:chExt cx="1011623" cy="1131811"/>
          </a:xfrm>
        </p:grpSpPr>
        <p:sp>
          <p:nvSpPr>
            <p:cNvPr id="88" name="Oval 87"/>
            <p:cNvSpPr>
              <a:spLocks/>
            </p:cNvSpPr>
            <p:nvPr/>
          </p:nvSpPr>
          <p:spPr>
            <a:xfrm>
              <a:off x="4462912" y="4257768"/>
              <a:ext cx="1011623" cy="113181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HPC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>
              <a:spLocks/>
            </p:cNvSpPr>
            <p:nvPr/>
          </p:nvSpPr>
          <p:spPr>
            <a:xfrm>
              <a:off x="4594209" y="4739629"/>
              <a:ext cx="755703" cy="24543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b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Efficient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>
              <a:spLocks/>
            </p:cNvSpPr>
            <p:nvPr/>
          </p:nvSpPr>
          <p:spPr>
            <a:xfrm>
              <a:off x="4611612" y="5043947"/>
              <a:ext cx="692727" cy="16763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Scalable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10200" y="944911"/>
            <a:ext cx="1011623" cy="1112489"/>
            <a:chOff x="6744071" y="3483702"/>
            <a:chExt cx="1011623" cy="1112489"/>
          </a:xfrm>
        </p:grpSpPr>
        <p:sp>
          <p:nvSpPr>
            <p:cNvPr id="96" name="Oval 95"/>
            <p:cNvSpPr>
              <a:spLocks/>
            </p:cNvSpPr>
            <p:nvPr/>
          </p:nvSpPr>
          <p:spPr>
            <a:xfrm>
              <a:off x="6744071" y="3483702"/>
              <a:ext cx="1011623" cy="111248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Simulation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Algorithms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96"/>
            <p:cNvSpPr>
              <a:spLocks/>
            </p:cNvSpPr>
            <p:nvPr/>
          </p:nvSpPr>
          <p:spPr>
            <a:xfrm>
              <a:off x="6796019" y="3976759"/>
              <a:ext cx="914400" cy="18440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Human-in-the-loop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/>
            </p:cNvSpPr>
            <p:nvPr/>
          </p:nvSpPr>
          <p:spPr>
            <a:xfrm>
              <a:off x="6858134" y="4198657"/>
              <a:ext cx="762000" cy="16763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Multidisciplinary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Oval 101"/>
            <p:cNvSpPr>
              <a:spLocks/>
            </p:cNvSpPr>
            <p:nvPr/>
          </p:nvSpPr>
          <p:spPr>
            <a:xfrm>
              <a:off x="6955409" y="4389475"/>
              <a:ext cx="572502" cy="16763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Real-Time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Oval 103"/>
          <p:cNvSpPr>
            <a:spLocks/>
          </p:cNvSpPr>
          <p:nvPr/>
        </p:nvSpPr>
        <p:spPr>
          <a:xfrm>
            <a:off x="4052501" y="4932399"/>
            <a:ext cx="687003" cy="2280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>
            <a:spLocks/>
          </p:cNvSpPr>
          <p:nvPr/>
        </p:nvSpPr>
        <p:spPr>
          <a:xfrm>
            <a:off x="6260573" y="6298226"/>
            <a:ext cx="687003" cy="2759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>
            <a:spLocks/>
          </p:cNvSpPr>
          <p:nvPr/>
        </p:nvSpPr>
        <p:spPr>
          <a:xfrm>
            <a:off x="2701254" y="5937931"/>
            <a:ext cx="687003" cy="29933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/>
          </p:cNvSpPr>
          <p:nvPr/>
        </p:nvSpPr>
        <p:spPr>
          <a:xfrm>
            <a:off x="3549505" y="6353445"/>
            <a:ext cx="687003" cy="2759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/>
          </p:cNvSpPr>
          <p:nvPr/>
        </p:nvSpPr>
        <p:spPr>
          <a:xfrm>
            <a:off x="4769989" y="6288683"/>
            <a:ext cx="687003" cy="2759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Practice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659758" y="4510070"/>
            <a:ext cx="914400" cy="1204930"/>
            <a:chOff x="5355234" y="5293583"/>
            <a:chExt cx="914400" cy="1204930"/>
          </a:xfrm>
        </p:grpSpPr>
        <p:sp>
          <p:nvSpPr>
            <p:cNvPr id="46" name="Oval 45"/>
            <p:cNvSpPr>
              <a:spLocks/>
            </p:cNvSpPr>
            <p:nvPr/>
          </p:nvSpPr>
          <p:spPr>
            <a:xfrm>
              <a:off x="5355234" y="5293583"/>
              <a:ext cx="914400" cy="120493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Visualization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Capabilities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Oval 109"/>
            <p:cNvSpPr>
              <a:spLocks/>
            </p:cNvSpPr>
            <p:nvPr/>
          </p:nvSpPr>
          <p:spPr>
            <a:xfrm>
              <a:off x="5569114" y="6231730"/>
              <a:ext cx="516155" cy="199491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VR/AR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Oval 110"/>
            <p:cNvSpPr>
              <a:spLocks/>
            </p:cNvSpPr>
            <p:nvPr/>
          </p:nvSpPr>
          <p:spPr>
            <a:xfrm>
              <a:off x="5515834" y="6018364"/>
              <a:ext cx="624548" cy="17363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en-US" sz="7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Viz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Oval 113"/>
            <p:cNvSpPr>
              <a:spLocks/>
            </p:cNvSpPr>
            <p:nvPr/>
          </p:nvSpPr>
          <p:spPr>
            <a:xfrm>
              <a:off x="5465338" y="5776542"/>
              <a:ext cx="624548" cy="17363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Tradespace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9" name="Oval 118"/>
          <p:cNvSpPr>
            <a:spLocks/>
          </p:cNvSpPr>
          <p:nvPr/>
        </p:nvSpPr>
        <p:spPr>
          <a:xfrm>
            <a:off x="3571635" y="956821"/>
            <a:ext cx="993097" cy="392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b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Reasoning/Inference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119"/>
          <p:cNvSpPr>
            <a:spLocks/>
          </p:cNvSpPr>
          <p:nvPr/>
        </p:nvSpPr>
        <p:spPr>
          <a:xfrm>
            <a:off x="3047680" y="3523624"/>
            <a:ext cx="746128" cy="353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</a:t>
            </a:r>
            <a:b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b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</p:txBody>
      </p:sp>
      <p:sp>
        <p:nvSpPr>
          <p:cNvPr id="121" name="Oval 120"/>
          <p:cNvSpPr>
            <a:spLocks/>
          </p:cNvSpPr>
          <p:nvPr/>
        </p:nvSpPr>
        <p:spPr>
          <a:xfrm>
            <a:off x="3510288" y="2784758"/>
            <a:ext cx="902815" cy="461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System</a:t>
            </a:r>
            <a:b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Creation/Definition</a:t>
            </a:r>
            <a:b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9105" y="1528283"/>
            <a:ext cx="428295" cy="1096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Oval 127"/>
          <p:cNvSpPr>
            <a:spLocks/>
          </p:cNvSpPr>
          <p:nvPr/>
        </p:nvSpPr>
        <p:spPr>
          <a:xfrm>
            <a:off x="1306985" y="3125133"/>
            <a:ext cx="902815" cy="3800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</a:t>
            </a:r>
            <a:b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9" name="Curved Connector 128"/>
          <p:cNvCxnSpPr>
            <a:stCxn id="18" idx="0"/>
            <a:endCxn id="133" idx="2"/>
          </p:cNvCxnSpPr>
          <p:nvPr/>
        </p:nvCxnSpPr>
        <p:spPr>
          <a:xfrm rot="5400000" flipH="1" flipV="1">
            <a:off x="534319" y="475772"/>
            <a:ext cx="1033389" cy="62321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16116" y="709413"/>
            <a:ext cx="69642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advantage over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Oval 132"/>
          <p:cNvSpPr>
            <a:spLocks/>
          </p:cNvSpPr>
          <p:nvPr/>
        </p:nvSpPr>
        <p:spPr>
          <a:xfrm>
            <a:off x="1362622" y="132707"/>
            <a:ext cx="687003" cy="27595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Adversary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6" name="Curved Connector 135"/>
          <p:cNvCxnSpPr>
            <a:stCxn id="133" idx="4"/>
            <a:endCxn id="44" idx="0"/>
          </p:cNvCxnSpPr>
          <p:nvPr/>
        </p:nvCxnSpPr>
        <p:spPr>
          <a:xfrm rot="5400000">
            <a:off x="1491355" y="623431"/>
            <a:ext cx="429538" cy="127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1533272" y="512186"/>
            <a:ext cx="38183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drives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7" name="Curved Connector 146"/>
          <p:cNvCxnSpPr>
            <a:stCxn id="57" idx="2"/>
            <a:endCxn id="18" idx="4"/>
          </p:cNvCxnSpPr>
          <p:nvPr/>
        </p:nvCxnSpPr>
        <p:spPr>
          <a:xfrm rot="10800000">
            <a:off x="739406" y="1637980"/>
            <a:ext cx="1470395" cy="68329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041152" y="2133600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447800" y="5046945"/>
            <a:ext cx="847982" cy="1430055"/>
            <a:chOff x="1645836" y="5002267"/>
            <a:chExt cx="847982" cy="1430055"/>
          </a:xfrm>
        </p:grpSpPr>
        <p:sp>
          <p:nvSpPr>
            <p:cNvPr id="267" name="Oval 266"/>
            <p:cNvSpPr>
              <a:spLocks/>
            </p:cNvSpPr>
            <p:nvPr/>
          </p:nvSpPr>
          <p:spPr>
            <a:xfrm>
              <a:off x="1645836" y="5002267"/>
              <a:ext cx="847982" cy="143005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Acquisition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>
              <a:spLocks/>
            </p:cNvSpPr>
            <p:nvPr/>
          </p:nvSpPr>
          <p:spPr>
            <a:xfrm>
              <a:off x="1731210" y="6004533"/>
              <a:ext cx="687003" cy="27595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 Chain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Oval 107"/>
            <p:cNvSpPr>
              <a:spLocks/>
            </p:cNvSpPr>
            <p:nvPr/>
          </p:nvSpPr>
          <p:spPr>
            <a:xfrm>
              <a:off x="1745632" y="5486400"/>
              <a:ext cx="687003" cy="27595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Oval 153"/>
            <p:cNvSpPr>
              <a:spLocks/>
            </p:cNvSpPr>
            <p:nvPr/>
          </p:nvSpPr>
          <p:spPr>
            <a:xfrm>
              <a:off x="1731530" y="5739033"/>
              <a:ext cx="687003" cy="27595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Contractors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val 154"/>
          <p:cNvSpPr>
            <a:spLocks/>
          </p:cNvSpPr>
          <p:nvPr/>
        </p:nvSpPr>
        <p:spPr>
          <a:xfrm>
            <a:off x="152400" y="2590800"/>
            <a:ext cx="914400" cy="3339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1" name="Curved Connector 160"/>
          <p:cNvCxnSpPr>
            <a:stCxn id="18" idx="3"/>
            <a:endCxn id="155" idx="1"/>
          </p:cNvCxnSpPr>
          <p:nvPr/>
        </p:nvCxnSpPr>
        <p:spPr>
          <a:xfrm rot="5400000">
            <a:off x="-174095" y="2049488"/>
            <a:ext cx="1050618" cy="1298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134473" y="2057842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7" name="Curved Connector 166"/>
          <p:cNvCxnSpPr>
            <a:stCxn id="155" idx="6"/>
            <a:endCxn id="128" idx="1"/>
          </p:cNvCxnSpPr>
          <p:nvPr/>
        </p:nvCxnSpPr>
        <p:spPr>
          <a:xfrm>
            <a:off x="1066800" y="2757753"/>
            <a:ext cx="372399" cy="42304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1176013" y="2895600"/>
            <a:ext cx="328937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2" name="Curved Connector 171"/>
          <p:cNvCxnSpPr>
            <a:endCxn id="128" idx="0"/>
          </p:cNvCxnSpPr>
          <p:nvPr/>
        </p:nvCxnSpPr>
        <p:spPr>
          <a:xfrm rot="10800000" flipV="1">
            <a:off x="1758394" y="2757753"/>
            <a:ext cx="497887" cy="36738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717056" y="2782318"/>
            <a:ext cx="3801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through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Oval 176"/>
          <p:cNvSpPr>
            <a:spLocks/>
          </p:cNvSpPr>
          <p:nvPr/>
        </p:nvSpPr>
        <p:spPr>
          <a:xfrm>
            <a:off x="199131" y="4088028"/>
            <a:ext cx="914400" cy="33390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Federated</a:t>
            </a:r>
            <a:b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Repository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8" name="Curved Connector 177"/>
          <p:cNvCxnSpPr>
            <a:stCxn id="61" idx="1"/>
            <a:endCxn id="177" idx="7"/>
          </p:cNvCxnSpPr>
          <p:nvPr/>
        </p:nvCxnSpPr>
        <p:spPr>
          <a:xfrm rot="16200000" flipH="1" flipV="1">
            <a:off x="1130831" y="3751390"/>
            <a:ext cx="234326" cy="536747"/>
          </a:xfrm>
          <a:prstGeom prst="curvedConnector3">
            <a:avLst>
              <a:gd name="adj1" fmla="val -2477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591656" y="3803021"/>
            <a:ext cx="66236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implemented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6" name="Curved Connector 185"/>
          <p:cNvCxnSpPr>
            <a:stCxn id="128" idx="4"/>
            <a:endCxn id="61" idx="0"/>
          </p:cNvCxnSpPr>
          <p:nvPr/>
        </p:nvCxnSpPr>
        <p:spPr>
          <a:xfrm rot="16200000" flipH="1">
            <a:off x="1624774" y="3638819"/>
            <a:ext cx="348501" cy="8126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1524000" y="360926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3" name="Curved Connector 192"/>
          <p:cNvCxnSpPr>
            <a:stCxn id="47" idx="0"/>
            <a:endCxn id="73" idx="6"/>
          </p:cNvCxnSpPr>
          <p:nvPr/>
        </p:nvCxnSpPr>
        <p:spPr>
          <a:xfrm rot="16200000" flipV="1">
            <a:off x="3315762" y="4979918"/>
            <a:ext cx="711507" cy="44298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106" idx="6"/>
            <a:endCxn id="47" idx="3"/>
          </p:cNvCxnSpPr>
          <p:nvPr/>
        </p:nvCxnSpPr>
        <p:spPr>
          <a:xfrm flipV="1">
            <a:off x="3388257" y="5842170"/>
            <a:ext cx="181460" cy="24542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3449136" y="5969026"/>
            <a:ext cx="28688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6" name="Curved Connector 205"/>
          <p:cNvCxnSpPr>
            <a:stCxn id="109" idx="0"/>
            <a:endCxn id="47" idx="4"/>
          </p:cNvCxnSpPr>
          <p:nvPr/>
        </p:nvCxnSpPr>
        <p:spPr>
          <a:xfrm rot="16200000" flipV="1">
            <a:off x="3661819" y="6122256"/>
            <a:ext cx="462376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3660580" y="6063436"/>
            <a:ext cx="50822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express knowledge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3" name="Curved Connector 212"/>
          <p:cNvCxnSpPr>
            <a:endCxn id="50" idx="2"/>
          </p:cNvCxnSpPr>
          <p:nvPr/>
        </p:nvCxnSpPr>
        <p:spPr>
          <a:xfrm flipV="1">
            <a:off x="3449136" y="4501794"/>
            <a:ext cx="489666" cy="22033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Curved Connector 218"/>
          <p:cNvCxnSpPr>
            <a:stCxn id="50" idx="0"/>
            <a:endCxn id="117" idx="4"/>
          </p:cNvCxnSpPr>
          <p:nvPr/>
        </p:nvCxnSpPr>
        <p:spPr>
          <a:xfrm rot="5400000" flipH="1" flipV="1">
            <a:off x="4449475" y="3983716"/>
            <a:ext cx="297653" cy="40459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4231180" y="4108514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generate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2" name="Curved Connector 221"/>
          <p:cNvCxnSpPr>
            <a:stCxn id="104" idx="0"/>
            <a:endCxn id="50" idx="4"/>
          </p:cNvCxnSpPr>
          <p:nvPr/>
        </p:nvCxnSpPr>
        <p:spPr>
          <a:xfrm rot="16200000" flipV="1">
            <a:off x="4264177" y="4800572"/>
            <a:ext cx="26365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TextBox 224"/>
          <p:cNvSpPr txBox="1"/>
          <p:nvPr/>
        </p:nvSpPr>
        <p:spPr>
          <a:xfrm>
            <a:off x="4253132" y="4785045"/>
            <a:ext cx="28688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343400" y="3232449"/>
            <a:ext cx="914400" cy="804739"/>
            <a:chOff x="3337418" y="3423071"/>
            <a:chExt cx="914400" cy="804739"/>
          </a:xfrm>
        </p:grpSpPr>
        <p:sp>
          <p:nvSpPr>
            <p:cNvPr id="117" name="Oval 116"/>
            <p:cNvSpPr>
              <a:spLocks/>
            </p:cNvSpPr>
            <p:nvPr/>
          </p:nvSpPr>
          <p:spPr>
            <a:xfrm>
              <a:off x="3337418" y="3423071"/>
              <a:ext cx="914400" cy="80473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Comprehensive  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Oval 225"/>
            <p:cNvSpPr>
              <a:spLocks/>
            </p:cNvSpPr>
            <p:nvPr/>
          </p:nvSpPr>
          <p:spPr>
            <a:xfrm>
              <a:off x="3441555" y="3940741"/>
              <a:ext cx="692727" cy="17405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Twin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31" name="Curved Connector 230"/>
          <p:cNvCxnSpPr>
            <a:stCxn id="57" idx="6"/>
            <a:endCxn id="121" idx="1"/>
          </p:cNvCxnSpPr>
          <p:nvPr/>
        </p:nvCxnSpPr>
        <p:spPr>
          <a:xfrm>
            <a:off x="3484952" y="2321276"/>
            <a:ext cx="157550" cy="53113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0" name="TextBox 229"/>
          <p:cNvSpPr txBox="1"/>
          <p:nvPr/>
        </p:nvSpPr>
        <p:spPr>
          <a:xfrm>
            <a:off x="3596376" y="2440897"/>
            <a:ext cx="42372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through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4" name="Curved Connector 233"/>
          <p:cNvCxnSpPr>
            <a:stCxn id="117" idx="3"/>
            <a:endCxn id="61" idx="6"/>
          </p:cNvCxnSpPr>
          <p:nvPr/>
        </p:nvCxnSpPr>
        <p:spPr>
          <a:xfrm rot="5400000">
            <a:off x="3336425" y="2879769"/>
            <a:ext cx="101318" cy="2180455"/>
          </a:xfrm>
          <a:prstGeom prst="curvedConnector4">
            <a:avLst>
              <a:gd name="adj1" fmla="val 225626"/>
              <a:gd name="adj2" fmla="val 5307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8" name="TextBox 237"/>
          <p:cNvSpPr txBox="1"/>
          <p:nvPr/>
        </p:nvSpPr>
        <p:spPr>
          <a:xfrm>
            <a:off x="3068514" y="4006514"/>
            <a:ext cx="61495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incorporated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1" name="Curved Connector 240"/>
          <p:cNvCxnSpPr>
            <a:stCxn id="109" idx="5"/>
            <a:endCxn id="112" idx="3"/>
          </p:cNvCxnSpPr>
          <p:nvPr/>
        </p:nvCxnSpPr>
        <p:spPr>
          <a:xfrm rot="5400000" flipH="1" flipV="1">
            <a:off x="4470867" y="6189256"/>
            <a:ext cx="64762" cy="734699"/>
          </a:xfrm>
          <a:prstGeom prst="curvedConnector3">
            <a:avLst>
              <a:gd name="adj1" fmla="val -18006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4419439" y="6658387"/>
            <a:ext cx="286880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7" name="Curved Connector 246"/>
          <p:cNvCxnSpPr>
            <a:stCxn id="112" idx="0"/>
            <a:endCxn id="39" idx="4"/>
          </p:cNvCxnSpPr>
          <p:nvPr/>
        </p:nvCxnSpPr>
        <p:spPr>
          <a:xfrm rot="5400000" flipH="1" flipV="1">
            <a:off x="5019608" y="6070624"/>
            <a:ext cx="311943" cy="1241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0" name="TextBox 249"/>
          <p:cNvSpPr txBox="1"/>
          <p:nvPr/>
        </p:nvSpPr>
        <p:spPr>
          <a:xfrm>
            <a:off x="4925304" y="6084798"/>
            <a:ext cx="42002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1" name="Curved Connector 250"/>
          <p:cNvCxnSpPr>
            <a:stCxn id="39" idx="0"/>
            <a:endCxn id="50" idx="6"/>
          </p:cNvCxnSpPr>
          <p:nvPr/>
        </p:nvCxnSpPr>
        <p:spPr>
          <a:xfrm rot="16200000" flipV="1">
            <a:off x="4776212" y="4578784"/>
            <a:ext cx="538446" cy="3844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>
            <a:off x="4953000" y="4661356"/>
            <a:ext cx="42002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 as input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5091770" y="4069262"/>
            <a:ext cx="42002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 as input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4" name="Curved Connector 273"/>
          <p:cNvCxnSpPr>
            <a:stCxn id="267" idx="0"/>
            <a:endCxn id="61" idx="4"/>
          </p:cNvCxnSpPr>
          <p:nvPr/>
        </p:nvCxnSpPr>
        <p:spPr>
          <a:xfrm rot="16200000" flipV="1">
            <a:off x="1426056" y="4601209"/>
            <a:ext cx="859337" cy="32135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/>
          <p:cNvSpPr>
            <a:spLocks/>
          </p:cNvSpPr>
          <p:nvPr/>
        </p:nvSpPr>
        <p:spPr>
          <a:xfrm>
            <a:off x="1367903" y="4501793"/>
            <a:ext cx="914400" cy="3339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Collaboration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8" name="Curved Connector 277"/>
          <p:cNvCxnSpPr>
            <a:stCxn id="57" idx="7"/>
            <a:endCxn id="119" idx="2"/>
          </p:cNvCxnSpPr>
          <p:nvPr/>
        </p:nvCxnSpPr>
        <p:spPr>
          <a:xfrm rot="5400000" flipH="1" flipV="1">
            <a:off x="3213523" y="1237761"/>
            <a:ext cx="442799" cy="27342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TextBox 281"/>
          <p:cNvSpPr txBox="1"/>
          <p:nvPr/>
        </p:nvSpPr>
        <p:spPr>
          <a:xfrm>
            <a:off x="3165224" y="1158563"/>
            <a:ext cx="38950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through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3" name="Curved Connector 282"/>
          <p:cNvCxnSpPr>
            <a:stCxn id="33" idx="4"/>
            <a:endCxn id="117" idx="0"/>
          </p:cNvCxnSpPr>
          <p:nvPr/>
        </p:nvCxnSpPr>
        <p:spPr>
          <a:xfrm rot="16200000" flipH="1">
            <a:off x="4465982" y="2897830"/>
            <a:ext cx="641649" cy="275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4706319" y="2740216"/>
            <a:ext cx="397781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Generate data 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3" name="Curved Connector 292"/>
          <p:cNvCxnSpPr>
            <a:stCxn id="105" idx="6"/>
            <a:endCxn id="52" idx="2"/>
          </p:cNvCxnSpPr>
          <p:nvPr/>
        </p:nvCxnSpPr>
        <p:spPr>
          <a:xfrm>
            <a:off x="6947576" y="6436204"/>
            <a:ext cx="781908" cy="29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Curved Connector 296"/>
          <p:cNvCxnSpPr>
            <a:stCxn id="117" idx="7"/>
            <a:endCxn id="96" idx="4"/>
          </p:cNvCxnSpPr>
          <p:nvPr/>
        </p:nvCxnSpPr>
        <p:spPr>
          <a:xfrm rot="5400000" flipH="1" flipV="1">
            <a:off x="4873500" y="2307789"/>
            <a:ext cx="1292900" cy="792123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3" name="Curved Connector 302"/>
          <p:cNvCxnSpPr>
            <a:stCxn id="88" idx="2"/>
            <a:endCxn id="96" idx="6"/>
          </p:cNvCxnSpPr>
          <p:nvPr/>
        </p:nvCxnSpPr>
        <p:spPr>
          <a:xfrm rot="10800000">
            <a:off x="6421823" y="1501157"/>
            <a:ext cx="719954" cy="1151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Curved Connector 307"/>
          <p:cNvCxnSpPr>
            <a:stCxn id="96" idx="5"/>
            <a:endCxn id="329" idx="0"/>
          </p:cNvCxnSpPr>
          <p:nvPr/>
        </p:nvCxnSpPr>
        <p:spPr>
          <a:xfrm rot="16200000" flipH="1">
            <a:off x="6204518" y="1963636"/>
            <a:ext cx="332371" cy="19405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9" name="TextBox 308"/>
          <p:cNvSpPr txBox="1"/>
          <p:nvPr/>
        </p:nvSpPr>
        <p:spPr>
          <a:xfrm>
            <a:off x="6603175" y="1483433"/>
            <a:ext cx="42002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0" name="Curved Connector 309"/>
          <p:cNvCxnSpPr>
            <a:stCxn id="88" idx="3"/>
            <a:endCxn id="329" idx="7"/>
          </p:cNvCxnSpPr>
          <p:nvPr/>
        </p:nvCxnSpPr>
        <p:spPr>
          <a:xfrm rot="5400000">
            <a:off x="6843416" y="1964038"/>
            <a:ext cx="394117" cy="4989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3" name="TextBox 312"/>
          <p:cNvSpPr txBox="1"/>
          <p:nvPr/>
        </p:nvSpPr>
        <p:spPr>
          <a:xfrm>
            <a:off x="6670178" y="2144627"/>
            <a:ext cx="42002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4" name="Curved Connector 313"/>
          <p:cNvCxnSpPr>
            <a:stCxn id="88" idx="5"/>
            <a:endCxn id="325" idx="7"/>
          </p:cNvCxnSpPr>
          <p:nvPr/>
        </p:nvCxnSpPr>
        <p:spPr>
          <a:xfrm rot="16200000" flipH="1">
            <a:off x="7735658" y="2286024"/>
            <a:ext cx="607973" cy="687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" name="TextBox 316"/>
          <p:cNvSpPr txBox="1"/>
          <p:nvPr/>
        </p:nvSpPr>
        <p:spPr>
          <a:xfrm>
            <a:off x="7757183" y="2203929"/>
            <a:ext cx="42002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8" name="Curved Connector 317"/>
          <p:cNvCxnSpPr>
            <a:endCxn id="325" idx="3"/>
          </p:cNvCxnSpPr>
          <p:nvPr/>
        </p:nvCxnSpPr>
        <p:spPr>
          <a:xfrm flipV="1">
            <a:off x="5252034" y="3411054"/>
            <a:ext cx="2106679" cy="17034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3" name="TextBox 322"/>
          <p:cNvSpPr txBox="1"/>
          <p:nvPr/>
        </p:nvSpPr>
        <p:spPr>
          <a:xfrm>
            <a:off x="6308392" y="2006115"/>
            <a:ext cx="42002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7210564" y="2461485"/>
            <a:ext cx="1011623" cy="1112489"/>
            <a:chOff x="7391400" y="3193081"/>
            <a:chExt cx="1011623" cy="1156912"/>
          </a:xfrm>
        </p:grpSpPr>
        <p:sp>
          <p:nvSpPr>
            <p:cNvPr id="325" name="Oval 324"/>
            <p:cNvSpPr>
              <a:spLocks/>
            </p:cNvSpPr>
            <p:nvPr/>
          </p:nvSpPr>
          <p:spPr>
            <a:xfrm>
              <a:off x="7391400" y="3193081"/>
              <a:ext cx="1011623" cy="115691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 </a:t>
              </a:r>
              <a:b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Capabilities</a:t>
              </a: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Oval 325"/>
            <p:cNvSpPr>
              <a:spLocks/>
            </p:cNvSpPr>
            <p:nvPr/>
          </p:nvSpPr>
          <p:spPr>
            <a:xfrm>
              <a:off x="7443348" y="3674090"/>
              <a:ext cx="914400" cy="25523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Tradespace</a:t>
              </a: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Exploration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Oval 326"/>
            <p:cNvSpPr>
              <a:spLocks/>
            </p:cNvSpPr>
            <p:nvPr/>
          </p:nvSpPr>
          <p:spPr>
            <a:xfrm>
              <a:off x="7505463" y="3990560"/>
              <a:ext cx="762000" cy="17432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Optimization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6" name="Curved Connector 335"/>
          <p:cNvCxnSpPr>
            <a:endCxn id="329" idx="3"/>
          </p:cNvCxnSpPr>
          <p:nvPr/>
        </p:nvCxnSpPr>
        <p:spPr>
          <a:xfrm flipV="1">
            <a:off x="5252034" y="3297523"/>
            <a:ext cx="892409" cy="215804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1" name="Curved Connector 340"/>
          <p:cNvCxnSpPr>
            <a:stCxn id="88" idx="6"/>
            <a:endCxn id="78" idx="7"/>
          </p:cNvCxnSpPr>
          <p:nvPr/>
        </p:nvCxnSpPr>
        <p:spPr>
          <a:xfrm>
            <a:off x="8153400" y="1616277"/>
            <a:ext cx="394336" cy="311864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0" name="TextBox 339"/>
          <p:cNvSpPr txBox="1"/>
          <p:nvPr/>
        </p:nvSpPr>
        <p:spPr>
          <a:xfrm>
            <a:off x="8214823" y="3473678"/>
            <a:ext cx="420022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4" name="Curved Connector 343"/>
          <p:cNvCxnSpPr>
            <a:stCxn id="46" idx="4"/>
            <a:endCxn id="105" idx="0"/>
          </p:cNvCxnSpPr>
          <p:nvPr/>
        </p:nvCxnSpPr>
        <p:spPr>
          <a:xfrm rot="5400000">
            <a:off x="6568904" y="5750172"/>
            <a:ext cx="583226" cy="51288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7" name="TextBox 346"/>
          <p:cNvSpPr txBox="1"/>
          <p:nvPr/>
        </p:nvSpPr>
        <p:spPr>
          <a:xfrm>
            <a:off x="6603175" y="5855978"/>
            <a:ext cx="42002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provides  insight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6" name="Freeform 355"/>
          <p:cNvSpPr/>
          <p:nvPr/>
        </p:nvSpPr>
        <p:spPr>
          <a:xfrm>
            <a:off x="3010534" y="457318"/>
            <a:ext cx="5991483" cy="5872361"/>
          </a:xfrm>
          <a:custGeom>
            <a:avLst/>
            <a:gdLst>
              <a:gd name="connsiteX0" fmla="*/ 5689600 w 6256435"/>
              <a:gd name="connsiteY0" fmla="*/ 6012304 h 6012304"/>
              <a:gd name="connsiteX1" fmla="*/ 5933440 w 6256435"/>
              <a:gd name="connsiteY1" fmla="*/ 607184 h 6012304"/>
              <a:gd name="connsiteX2" fmla="*/ 1828800 w 6256435"/>
              <a:gd name="connsiteY2" fmla="*/ 170304 h 6012304"/>
              <a:gd name="connsiteX3" fmla="*/ 0 w 6256435"/>
              <a:gd name="connsiteY3" fmla="*/ 983104 h 6012304"/>
              <a:gd name="connsiteX4" fmla="*/ 0 w 6256435"/>
              <a:gd name="connsiteY4" fmla="*/ 983104 h 6012304"/>
              <a:gd name="connsiteX0" fmla="*/ 5689600 w 6330087"/>
              <a:gd name="connsiteY0" fmla="*/ 5861285 h 5861285"/>
              <a:gd name="connsiteX1" fmla="*/ 6035040 w 6330087"/>
              <a:gd name="connsiteY1" fmla="*/ 1837925 h 5861285"/>
              <a:gd name="connsiteX2" fmla="*/ 1828800 w 6330087"/>
              <a:gd name="connsiteY2" fmla="*/ 19285 h 5861285"/>
              <a:gd name="connsiteX3" fmla="*/ 0 w 6330087"/>
              <a:gd name="connsiteY3" fmla="*/ 832085 h 5861285"/>
              <a:gd name="connsiteX4" fmla="*/ 0 w 6330087"/>
              <a:gd name="connsiteY4" fmla="*/ 832085 h 5861285"/>
              <a:gd name="connsiteX0" fmla="*/ 5689600 w 6072804"/>
              <a:gd name="connsiteY0" fmla="*/ 5861285 h 5861285"/>
              <a:gd name="connsiteX1" fmla="*/ 6035040 w 6072804"/>
              <a:gd name="connsiteY1" fmla="*/ 1837925 h 5861285"/>
              <a:gd name="connsiteX2" fmla="*/ 1828800 w 6072804"/>
              <a:gd name="connsiteY2" fmla="*/ 19285 h 5861285"/>
              <a:gd name="connsiteX3" fmla="*/ 0 w 6072804"/>
              <a:gd name="connsiteY3" fmla="*/ 832085 h 5861285"/>
              <a:gd name="connsiteX4" fmla="*/ 0 w 6072804"/>
              <a:gd name="connsiteY4" fmla="*/ 832085 h 5861285"/>
              <a:gd name="connsiteX0" fmla="*/ 5689600 w 6081955"/>
              <a:gd name="connsiteY0" fmla="*/ 5861285 h 5861285"/>
              <a:gd name="connsiteX1" fmla="*/ 6035040 w 6081955"/>
              <a:gd name="connsiteY1" fmla="*/ 1837925 h 5861285"/>
              <a:gd name="connsiteX2" fmla="*/ 1828800 w 6081955"/>
              <a:gd name="connsiteY2" fmla="*/ 19285 h 5861285"/>
              <a:gd name="connsiteX3" fmla="*/ 0 w 6081955"/>
              <a:gd name="connsiteY3" fmla="*/ 832085 h 5861285"/>
              <a:gd name="connsiteX4" fmla="*/ 0 w 6081955"/>
              <a:gd name="connsiteY4" fmla="*/ 832085 h 5861285"/>
              <a:gd name="connsiteX0" fmla="*/ 5689600 w 6294755"/>
              <a:gd name="connsiteY0" fmla="*/ 5794232 h 5794232"/>
              <a:gd name="connsiteX1" fmla="*/ 6035040 w 6294755"/>
              <a:gd name="connsiteY1" fmla="*/ 1770872 h 5794232"/>
              <a:gd name="connsiteX2" fmla="*/ 2428240 w 6294755"/>
              <a:gd name="connsiteY2" fmla="*/ 23352 h 5794232"/>
              <a:gd name="connsiteX3" fmla="*/ 0 w 6294755"/>
              <a:gd name="connsiteY3" fmla="*/ 765032 h 5794232"/>
              <a:gd name="connsiteX4" fmla="*/ 0 w 6294755"/>
              <a:gd name="connsiteY4" fmla="*/ 765032 h 5794232"/>
              <a:gd name="connsiteX0" fmla="*/ 5689600 w 6294755"/>
              <a:gd name="connsiteY0" fmla="*/ 5771094 h 5771094"/>
              <a:gd name="connsiteX1" fmla="*/ 6035040 w 6294755"/>
              <a:gd name="connsiteY1" fmla="*/ 1747734 h 5771094"/>
              <a:gd name="connsiteX2" fmla="*/ 2428240 w 6294755"/>
              <a:gd name="connsiteY2" fmla="*/ 214 h 5771094"/>
              <a:gd name="connsiteX3" fmla="*/ 0 w 6294755"/>
              <a:gd name="connsiteY3" fmla="*/ 741894 h 5771094"/>
              <a:gd name="connsiteX4" fmla="*/ 0 w 6294755"/>
              <a:gd name="connsiteY4" fmla="*/ 741894 h 5771094"/>
              <a:gd name="connsiteX0" fmla="*/ 5689600 w 6294755"/>
              <a:gd name="connsiteY0" fmla="*/ 5771094 h 5771094"/>
              <a:gd name="connsiteX1" fmla="*/ 6035040 w 6294755"/>
              <a:gd name="connsiteY1" fmla="*/ 1747734 h 5771094"/>
              <a:gd name="connsiteX2" fmla="*/ 2428240 w 6294755"/>
              <a:gd name="connsiteY2" fmla="*/ 214 h 5771094"/>
              <a:gd name="connsiteX3" fmla="*/ 0 w 6294755"/>
              <a:gd name="connsiteY3" fmla="*/ 741894 h 5771094"/>
              <a:gd name="connsiteX4" fmla="*/ 0 w 6294755"/>
              <a:gd name="connsiteY4" fmla="*/ 741894 h 5771094"/>
              <a:gd name="connsiteX0" fmla="*/ 5689600 w 6080701"/>
              <a:gd name="connsiteY0" fmla="*/ 5771996 h 5771996"/>
              <a:gd name="connsiteX1" fmla="*/ 5699760 w 6080701"/>
              <a:gd name="connsiteY1" fmla="*/ 885036 h 5771996"/>
              <a:gd name="connsiteX2" fmla="*/ 2428240 w 6080701"/>
              <a:gd name="connsiteY2" fmla="*/ 1116 h 5771996"/>
              <a:gd name="connsiteX3" fmla="*/ 0 w 6080701"/>
              <a:gd name="connsiteY3" fmla="*/ 742796 h 5771996"/>
              <a:gd name="connsiteX4" fmla="*/ 0 w 6080701"/>
              <a:gd name="connsiteY4" fmla="*/ 742796 h 5771996"/>
              <a:gd name="connsiteX0" fmla="*/ 5689600 w 6080701"/>
              <a:gd name="connsiteY0" fmla="*/ 5771996 h 5771996"/>
              <a:gd name="connsiteX1" fmla="*/ 5699760 w 6080701"/>
              <a:gd name="connsiteY1" fmla="*/ 885036 h 5771996"/>
              <a:gd name="connsiteX2" fmla="*/ 2428240 w 6080701"/>
              <a:gd name="connsiteY2" fmla="*/ 1116 h 5771996"/>
              <a:gd name="connsiteX3" fmla="*/ 0 w 6080701"/>
              <a:gd name="connsiteY3" fmla="*/ 742796 h 5771996"/>
              <a:gd name="connsiteX4" fmla="*/ 70485 w 6080701"/>
              <a:gd name="connsiteY4" fmla="*/ 770965 h 5771996"/>
              <a:gd name="connsiteX0" fmla="*/ 5689600 w 6080701"/>
              <a:gd name="connsiteY0" fmla="*/ 5771996 h 5771996"/>
              <a:gd name="connsiteX1" fmla="*/ 5699760 w 6080701"/>
              <a:gd name="connsiteY1" fmla="*/ 885036 h 5771996"/>
              <a:gd name="connsiteX2" fmla="*/ 2428240 w 6080701"/>
              <a:gd name="connsiteY2" fmla="*/ 1116 h 5771996"/>
              <a:gd name="connsiteX3" fmla="*/ 0 w 6080701"/>
              <a:gd name="connsiteY3" fmla="*/ 742796 h 5771996"/>
              <a:gd name="connsiteX4" fmla="*/ 135255 w 6080701"/>
              <a:gd name="connsiteY4" fmla="*/ 838573 h 5771996"/>
              <a:gd name="connsiteX0" fmla="*/ 5554345 w 5945446"/>
              <a:gd name="connsiteY0" fmla="*/ 5770947 h 5770947"/>
              <a:gd name="connsiteX1" fmla="*/ 5564505 w 5945446"/>
              <a:gd name="connsiteY1" fmla="*/ 883987 h 5770947"/>
              <a:gd name="connsiteX2" fmla="*/ 2292985 w 5945446"/>
              <a:gd name="connsiteY2" fmla="*/ 67 h 5770947"/>
              <a:gd name="connsiteX3" fmla="*/ 0 w 5945446"/>
              <a:gd name="connsiteY3" fmla="*/ 837524 h 5770947"/>
              <a:gd name="connsiteX0" fmla="*/ 5554345 w 5945446"/>
              <a:gd name="connsiteY0" fmla="*/ 5771144 h 5771144"/>
              <a:gd name="connsiteX1" fmla="*/ 5564505 w 5945446"/>
              <a:gd name="connsiteY1" fmla="*/ 884184 h 5771144"/>
              <a:gd name="connsiteX2" fmla="*/ 2292985 w 5945446"/>
              <a:gd name="connsiteY2" fmla="*/ 264 h 5771144"/>
              <a:gd name="connsiteX3" fmla="*/ 0 w 5945446"/>
              <a:gd name="connsiteY3" fmla="*/ 837721 h 5771144"/>
              <a:gd name="connsiteX0" fmla="*/ 5554345 w 5991870"/>
              <a:gd name="connsiteY0" fmla="*/ 5791054 h 5791054"/>
              <a:gd name="connsiteX1" fmla="*/ 5647633 w 5991870"/>
              <a:gd name="connsiteY1" fmla="*/ 791415 h 5791054"/>
              <a:gd name="connsiteX2" fmla="*/ 2292985 w 5991870"/>
              <a:gd name="connsiteY2" fmla="*/ 20174 h 5791054"/>
              <a:gd name="connsiteX3" fmla="*/ 0 w 5991870"/>
              <a:gd name="connsiteY3" fmla="*/ 857631 h 5791054"/>
              <a:gd name="connsiteX0" fmla="*/ 5554345 w 5924779"/>
              <a:gd name="connsiteY0" fmla="*/ 5846205 h 5846205"/>
              <a:gd name="connsiteX1" fmla="*/ 5647633 w 5924779"/>
              <a:gd name="connsiteY1" fmla="*/ 846566 h 5846205"/>
              <a:gd name="connsiteX2" fmla="*/ 2292985 w 5924779"/>
              <a:gd name="connsiteY2" fmla="*/ 75325 h 5846205"/>
              <a:gd name="connsiteX3" fmla="*/ 0 w 5924779"/>
              <a:gd name="connsiteY3" fmla="*/ 912782 h 5846205"/>
              <a:gd name="connsiteX0" fmla="*/ 5554345 w 5851890"/>
              <a:gd name="connsiteY0" fmla="*/ 5783896 h 5783896"/>
              <a:gd name="connsiteX1" fmla="*/ 5491770 w 5851890"/>
              <a:gd name="connsiteY1" fmla="*/ 1286190 h 5783896"/>
              <a:gd name="connsiteX2" fmla="*/ 2292985 w 5851890"/>
              <a:gd name="connsiteY2" fmla="*/ 13016 h 5783896"/>
              <a:gd name="connsiteX3" fmla="*/ 0 w 5851890"/>
              <a:gd name="connsiteY3" fmla="*/ 850473 h 5783896"/>
              <a:gd name="connsiteX0" fmla="*/ 5554345 w 5823275"/>
              <a:gd name="connsiteY0" fmla="*/ 5783896 h 5783896"/>
              <a:gd name="connsiteX1" fmla="*/ 5491770 w 5823275"/>
              <a:gd name="connsiteY1" fmla="*/ 1286190 h 5783896"/>
              <a:gd name="connsiteX2" fmla="*/ 2292985 w 5823275"/>
              <a:gd name="connsiteY2" fmla="*/ 13016 h 5783896"/>
              <a:gd name="connsiteX3" fmla="*/ 0 w 5823275"/>
              <a:gd name="connsiteY3" fmla="*/ 850473 h 5783896"/>
              <a:gd name="connsiteX0" fmla="*/ 5554345 w 5823275"/>
              <a:gd name="connsiteY0" fmla="*/ 5785194 h 5785194"/>
              <a:gd name="connsiteX1" fmla="*/ 5491770 w 5823275"/>
              <a:gd name="connsiteY1" fmla="*/ 1287488 h 5785194"/>
              <a:gd name="connsiteX2" fmla="*/ 2292985 w 5823275"/>
              <a:gd name="connsiteY2" fmla="*/ 14314 h 5785194"/>
              <a:gd name="connsiteX3" fmla="*/ 0 w 5823275"/>
              <a:gd name="connsiteY3" fmla="*/ 851771 h 5785194"/>
              <a:gd name="connsiteX0" fmla="*/ 5554345 w 5823275"/>
              <a:gd name="connsiteY0" fmla="*/ 5785194 h 5785194"/>
              <a:gd name="connsiteX1" fmla="*/ 5491770 w 5823275"/>
              <a:gd name="connsiteY1" fmla="*/ 1287488 h 5785194"/>
              <a:gd name="connsiteX2" fmla="*/ 2292985 w 5823275"/>
              <a:gd name="connsiteY2" fmla="*/ 14314 h 5785194"/>
              <a:gd name="connsiteX3" fmla="*/ 0 w 5823275"/>
              <a:gd name="connsiteY3" fmla="*/ 851771 h 5785194"/>
              <a:gd name="connsiteX0" fmla="*/ 5554345 w 5991483"/>
              <a:gd name="connsiteY0" fmla="*/ 5789067 h 5789067"/>
              <a:gd name="connsiteX1" fmla="*/ 5824279 w 5991483"/>
              <a:gd name="connsiteY1" fmla="*/ 943082 h 5789067"/>
              <a:gd name="connsiteX2" fmla="*/ 2292985 w 5991483"/>
              <a:gd name="connsiteY2" fmla="*/ 18187 h 5789067"/>
              <a:gd name="connsiteX3" fmla="*/ 0 w 5991483"/>
              <a:gd name="connsiteY3" fmla="*/ 855644 h 57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483" h="5789067">
                <a:moveTo>
                  <a:pt x="5554345" y="5789067"/>
                </a:moveTo>
                <a:cubicBezTo>
                  <a:pt x="6038638" y="4944940"/>
                  <a:pt x="6108067" y="2130253"/>
                  <a:pt x="5824279" y="943082"/>
                </a:cubicBezTo>
                <a:cubicBezTo>
                  <a:pt x="5540491" y="-244089"/>
                  <a:pt x="3263698" y="32760"/>
                  <a:pt x="2292985" y="18187"/>
                </a:cubicBezTo>
                <a:cubicBezTo>
                  <a:pt x="1322272" y="3614"/>
                  <a:pt x="218163" y="569861"/>
                  <a:pt x="0" y="85564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</a:endParaRPr>
          </a:p>
        </p:txBody>
      </p:sp>
      <p:cxnSp>
        <p:nvCxnSpPr>
          <p:cNvPr id="358" name="Curved Connector 357"/>
          <p:cNvCxnSpPr>
            <a:stCxn id="117" idx="6"/>
            <a:endCxn id="46" idx="0"/>
          </p:cNvCxnSpPr>
          <p:nvPr/>
        </p:nvCxnSpPr>
        <p:spPr>
          <a:xfrm>
            <a:off x="5257800" y="3634819"/>
            <a:ext cx="1859158" cy="8752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5" name="Curved Connector 364"/>
          <p:cNvCxnSpPr>
            <a:stCxn id="117" idx="6"/>
            <a:endCxn id="78" idx="0"/>
          </p:cNvCxnSpPr>
          <p:nvPr/>
        </p:nvCxnSpPr>
        <p:spPr>
          <a:xfrm>
            <a:off x="5257800" y="3634819"/>
            <a:ext cx="2932274" cy="93718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>
            <a:spLocks/>
          </p:cNvSpPr>
          <p:nvPr/>
        </p:nvSpPr>
        <p:spPr>
          <a:xfrm>
            <a:off x="4569927" y="669857"/>
            <a:ext cx="914400" cy="33390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Cloud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10532" y="2226851"/>
            <a:ext cx="914400" cy="1254370"/>
            <a:chOff x="5978720" y="2151731"/>
            <a:chExt cx="914400" cy="1254370"/>
          </a:xfrm>
        </p:grpSpPr>
        <p:sp>
          <p:nvSpPr>
            <p:cNvPr id="329" name="Oval 328"/>
            <p:cNvSpPr>
              <a:spLocks/>
            </p:cNvSpPr>
            <p:nvPr/>
          </p:nvSpPr>
          <p:spPr>
            <a:xfrm>
              <a:off x="5978720" y="2151731"/>
              <a:ext cx="914400" cy="125437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t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Oval 329"/>
            <p:cNvSpPr>
              <a:spLocks/>
            </p:cNvSpPr>
            <p:nvPr/>
          </p:nvSpPr>
          <p:spPr>
            <a:xfrm>
              <a:off x="6054920" y="2527298"/>
              <a:ext cx="762000" cy="20161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 Checking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1" name="Oval 330"/>
            <p:cNvSpPr>
              <a:spLocks/>
            </p:cNvSpPr>
            <p:nvPr/>
          </p:nvSpPr>
          <p:spPr>
            <a:xfrm>
              <a:off x="6116559" y="3086737"/>
              <a:ext cx="638723" cy="23953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Formal</a:t>
              </a:r>
              <a:b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Verification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060710" y="2221556"/>
              <a:ext cx="7504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Reasoning</a:t>
              </a:r>
              <a:br>
                <a:rPr 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Algorithms</a:t>
              </a:r>
            </a:p>
          </p:txBody>
        </p:sp>
        <p:sp>
          <p:nvSpPr>
            <p:cNvPr id="160" name="Oval 159"/>
            <p:cNvSpPr>
              <a:spLocks/>
            </p:cNvSpPr>
            <p:nvPr/>
          </p:nvSpPr>
          <p:spPr>
            <a:xfrm>
              <a:off x="6019226" y="2734072"/>
              <a:ext cx="833389" cy="349616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Consistency</a:t>
              </a:r>
              <a:b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Completeness</a:t>
              </a:r>
              <a:r>
                <a: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Checking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3" name="Curved Connector 162"/>
          <p:cNvCxnSpPr>
            <a:stCxn id="44" idx="6"/>
            <a:endCxn id="57" idx="0"/>
          </p:cNvCxnSpPr>
          <p:nvPr/>
        </p:nvCxnSpPr>
        <p:spPr>
          <a:xfrm>
            <a:off x="2163324" y="1005153"/>
            <a:ext cx="684052" cy="29024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2316232" y="956529"/>
            <a:ext cx="559048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makes SE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efficient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295400" y="1340078"/>
            <a:ext cx="347719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3" name="Curved Connector 182"/>
          <p:cNvCxnSpPr>
            <a:stCxn id="33" idx="0"/>
            <a:endCxn id="156" idx="4"/>
          </p:cNvCxnSpPr>
          <p:nvPr/>
        </p:nvCxnSpPr>
        <p:spPr>
          <a:xfrm rot="5400000" flipH="1" flipV="1">
            <a:off x="4685007" y="1091769"/>
            <a:ext cx="430125" cy="25411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209800" y="1295400"/>
            <a:ext cx="1275152" cy="2051751"/>
            <a:chOff x="2209800" y="1295400"/>
            <a:chExt cx="1275152" cy="2051751"/>
          </a:xfrm>
        </p:grpSpPr>
        <p:grpSp>
          <p:nvGrpSpPr>
            <p:cNvPr id="30" name="Group 29"/>
            <p:cNvGrpSpPr/>
            <p:nvPr/>
          </p:nvGrpSpPr>
          <p:grpSpPr>
            <a:xfrm>
              <a:off x="2209800" y="1295400"/>
              <a:ext cx="1275152" cy="2051751"/>
              <a:chOff x="7425795" y="4587933"/>
              <a:chExt cx="1275152" cy="2051751"/>
            </a:xfrm>
          </p:grpSpPr>
          <p:sp>
            <p:nvSpPr>
              <p:cNvPr id="57" name="Oval 56"/>
              <p:cNvSpPr>
                <a:spLocks/>
              </p:cNvSpPr>
              <p:nvPr/>
            </p:nvSpPr>
            <p:spPr>
              <a:xfrm>
                <a:off x="7425795" y="4587933"/>
                <a:ext cx="1275152" cy="205175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Oval 52"/>
              <p:cNvSpPr>
                <a:spLocks/>
              </p:cNvSpPr>
              <p:nvPr/>
            </p:nvSpPr>
            <p:spPr>
              <a:xfrm>
                <a:off x="7685520" y="6104324"/>
                <a:ext cx="755703" cy="422137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Assuring</a:t>
                </a:r>
                <a:br>
                  <a:rPr lang="en-US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mission</a:t>
                </a:r>
                <a:br>
                  <a:rPr lang="en-US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success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>
                <a:spLocks/>
              </p:cNvSpPr>
              <p:nvPr/>
            </p:nvSpPr>
            <p:spPr>
              <a:xfrm>
                <a:off x="7676596" y="5160121"/>
                <a:ext cx="700915" cy="2500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Agile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Oval 54"/>
              <p:cNvSpPr>
                <a:spLocks/>
              </p:cNvSpPr>
              <p:nvPr/>
            </p:nvSpPr>
            <p:spPr>
              <a:xfrm>
                <a:off x="7606171" y="5464921"/>
                <a:ext cx="914400" cy="2500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Scalable</a:t>
                </a:r>
                <a:endParaRPr lang="en-US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7671516" y="4667111"/>
                <a:ext cx="7738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Superior</a:t>
                </a:r>
                <a:r>
                  <a:rPr lang="en-US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/>
                </a:r>
                <a:br>
                  <a:rPr lang="en-US" sz="800" dirty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lang="en-US" sz="8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Engineering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800" dirty="0" smtClean="0">
                    <a:solidFill>
                      <a:prstClr val="white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Capabilities</a:t>
                </a:r>
                <a:endParaRPr lang="en-US" sz="800" dirty="0">
                  <a:solidFill>
                    <a:prstClr val="white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8" name="Oval 187"/>
            <p:cNvSpPr>
              <a:spLocks/>
            </p:cNvSpPr>
            <p:nvPr/>
          </p:nvSpPr>
          <p:spPr>
            <a:xfrm>
              <a:off x="2390176" y="2513831"/>
              <a:ext cx="914400" cy="25007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 effective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4713689" y="1117600"/>
            <a:ext cx="64063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Implemented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7" name="Curved Connector 196"/>
          <p:cNvCxnSpPr>
            <a:stCxn id="57" idx="4"/>
            <a:endCxn id="120" idx="2"/>
          </p:cNvCxnSpPr>
          <p:nvPr/>
        </p:nvCxnSpPr>
        <p:spPr>
          <a:xfrm rot="16200000" flipH="1">
            <a:off x="2771004" y="3423523"/>
            <a:ext cx="353049" cy="20030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2581316" y="3462998"/>
            <a:ext cx="38017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achieve through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551278" y="4585156"/>
            <a:ext cx="347125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Oval 210"/>
          <p:cNvSpPr>
            <a:spLocks noChangeAspect="1"/>
          </p:cNvSpPr>
          <p:nvPr/>
        </p:nvSpPr>
        <p:spPr>
          <a:xfrm>
            <a:off x="5918428" y="5254536"/>
            <a:ext cx="601627" cy="50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form Patterns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4" name="Curved Connector 213"/>
          <p:cNvCxnSpPr>
            <a:stCxn id="39" idx="7"/>
            <a:endCxn id="211" idx="1"/>
          </p:cNvCxnSpPr>
          <p:nvPr/>
        </p:nvCxnSpPr>
        <p:spPr>
          <a:xfrm rot="16200000" flipH="1">
            <a:off x="5725166" y="5047550"/>
            <a:ext cx="151530" cy="411205"/>
          </a:xfrm>
          <a:prstGeom prst="curvedConnector3">
            <a:avLst>
              <a:gd name="adj1" fmla="val -76793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Oval 215"/>
          <p:cNvSpPr>
            <a:spLocks/>
          </p:cNvSpPr>
          <p:nvPr/>
        </p:nvSpPr>
        <p:spPr>
          <a:xfrm>
            <a:off x="6341325" y="650071"/>
            <a:ext cx="958066" cy="375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 at Scale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4" name="Curved Connector 223"/>
          <p:cNvCxnSpPr>
            <a:endCxn id="216" idx="4"/>
          </p:cNvCxnSpPr>
          <p:nvPr/>
        </p:nvCxnSpPr>
        <p:spPr>
          <a:xfrm flipV="1">
            <a:off x="6402873" y="1025426"/>
            <a:ext cx="417485" cy="34399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Curved Connector 227"/>
          <p:cNvCxnSpPr>
            <a:endCxn id="216" idx="4"/>
          </p:cNvCxnSpPr>
          <p:nvPr/>
        </p:nvCxnSpPr>
        <p:spPr>
          <a:xfrm rot="10800000">
            <a:off x="6820359" y="1025427"/>
            <a:ext cx="350793" cy="34400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Curved Connector 232"/>
          <p:cNvCxnSpPr>
            <a:endCxn id="155" idx="7"/>
          </p:cNvCxnSpPr>
          <p:nvPr/>
        </p:nvCxnSpPr>
        <p:spPr>
          <a:xfrm rot="10800000" flipV="1">
            <a:off x="932889" y="2471277"/>
            <a:ext cx="1286788" cy="16842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1293696" y="2483078"/>
            <a:ext cx="51116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scales with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2182488" y="4211782"/>
            <a:ext cx="420021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4777649" y="4175902"/>
            <a:ext cx="4227478" cy="28604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352"/>
          <p:cNvGrpSpPr/>
          <p:nvPr/>
        </p:nvGrpSpPr>
        <p:grpSpPr>
          <a:xfrm>
            <a:off x="472175" y="2716932"/>
            <a:ext cx="1262572" cy="2464668"/>
            <a:chOff x="5505090" y="101341"/>
            <a:chExt cx="1419311" cy="722623"/>
          </a:xfrm>
        </p:grpSpPr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5505090" y="101341"/>
              <a:ext cx="1419311" cy="722623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Office Workforce</a:t>
              </a:r>
            </a:p>
          </p:txBody>
        </p:sp>
        <p:sp>
          <p:nvSpPr>
            <p:cNvPr id="359" name="Oval 358"/>
            <p:cNvSpPr>
              <a:spLocks noChangeAspect="1"/>
            </p:cNvSpPr>
            <p:nvPr/>
          </p:nvSpPr>
          <p:spPr>
            <a:xfrm>
              <a:off x="5671329" y="475245"/>
              <a:ext cx="1107012" cy="7412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Procurement</a:t>
              </a:r>
            </a:p>
          </p:txBody>
        </p:sp>
        <p:sp>
          <p:nvSpPr>
            <p:cNvPr id="361" name="Oval 360"/>
            <p:cNvSpPr>
              <a:spLocks noChangeAspect="1"/>
            </p:cNvSpPr>
            <p:nvPr/>
          </p:nvSpPr>
          <p:spPr>
            <a:xfrm>
              <a:off x="5671422" y="557635"/>
              <a:ext cx="1106827" cy="7630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Engineering</a:t>
              </a:r>
            </a:p>
          </p:txBody>
        </p:sp>
        <p:sp>
          <p:nvSpPr>
            <p:cNvPr id="176" name="Oval 175"/>
            <p:cNvSpPr>
              <a:spLocks noChangeAspect="1"/>
            </p:cNvSpPr>
            <p:nvPr/>
          </p:nvSpPr>
          <p:spPr>
            <a:xfrm>
              <a:off x="5722688" y="273653"/>
              <a:ext cx="1004292" cy="8794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 Management</a:t>
              </a:r>
            </a:p>
          </p:txBody>
        </p:sp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5712600" y="638989"/>
              <a:ext cx="1004292" cy="7822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Prod./ Quality Assurance</a:t>
              </a:r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5661240" y="370910"/>
              <a:ext cx="1107012" cy="9502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Business/ Financial Management</a:t>
              </a:r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5853385" y="717763"/>
              <a:ext cx="701034" cy="73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&amp; </a:t>
              </a:r>
              <a:r>
                <a:rPr lang="en-US" sz="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</a:t>
              </a:r>
              <a:endParaRPr lang="en-US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Oval 130"/>
          <p:cNvSpPr/>
          <p:nvPr/>
        </p:nvSpPr>
        <p:spPr>
          <a:xfrm>
            <a:off x="158219" y="5713605"/>
            <a:ext cx="914400" cy="27432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>
          <a:xfrm>
            <a:off x="146635" y="5403304"/>
            <a:ext cx="914400" cy="27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34"/>
          <p:cNvSpPr>
            <a:spLocks/>
          </p:cNvSpPr>
          <p:nvPr/>
        </p:nvSpPr>
        <p:spPr>
          <a:xfrm>
            <a:off x="182223" y="6023906"/>
            <a:ext cx="914400" cy="2743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176892" y="6334207"/>
            <a:ext cx="914400" cy="2743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27077" y="6639685"/>
            <a:ext cx="66443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Legend</a:t>
            </a:r>
            <a:endParaRPr lang="en-US" sz="8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29646" y="30740"/>
            <a:ext cx="3614258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Workforce and </a:t>
            </a:r>
            <a:r>
              <a:rPr lang="en-US" sz="1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Culture</a:t>
            </a:r>
            <a:endParaRPr lang="en-US" sz="1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09" name="Curved Connector 208"/>
          <p:cNvCxnSpPr>
            <a:stCxn id="208" idx="0"/>
            <a:endCxn id="207" idx="6"/>
          </p:cNvCxnSpPr>
          <p:nvPr/>
        </p:nvCxnSpPr>
        <p:spPr>
          <a:xfrm rot="16200000" flipV="1">
            <a:off x="1640562" y="569239"/>
            <a:ext cx="350273" cy="73579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TextBox 209"/>
          <p:cNvSpPr txBox="1"/>
          <p:nvPr/>
        </p:nvSpPr>
        <p:spPr>
          <a:xfrm>
            <a:off x="1627038" y="730037"/>
            <a:ext cx="826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no silver bullet for good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3" name="Curved Connector 212"/>
          <p:cNvCxnSpPr>
            <a:endCxn id="207" idx="0"/>
          </p:cNvCxnSpPr>
          <p:nvPr/>
        </p:nvCxnSpPr>
        <p:spPr>
          <a:xfrm>
            <a:off x="762000" y="400072"/>
            <a:ext cx="190500" cy="13332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TextBox 215"/>
          <p:cNvSpPr txBox="1"/>
          <p:nvPr/>
        </p:nvSpPr>
        <p:spPr>
          <a:xfrm>
            <a:off x="234174" y="215406"/>
            <a:ext cx="5278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be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about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7" name="Curved Connector 216"/>
          <p:cNvCxnSpPr>
            <a:stCxn id="207" idx="5"/>
            <a:endCxn id="208" idx="2"/>
          </p:cNvCxnSpPr>
          <p:nvPr/>
        </p:nvCxnSpPr>
        <p:spPr>
          <a:xfrm rot="16200000" flipH="1">
            <a:off x="1382148" y="844226"/>
            <a:ext cx="341028" cy="4998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0" name="TextBox 219"/>
          <p:cNvSpPr txBox="1"/>
          <p:nvPr/>
        </p:nvSpPr>
        <p:spPr>
          <a:xfrm>
            <a:off x="1230470" y="1027339"/>
            <a:ext cx="4131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3" name="Curved Connector 232"/>
          <p:cNvCxnSpPr>
            <a:stCxn id="207" idx="4"/>
            <a:endCxn id="231" idx="0"/>
          </p:cNvCxnSpPr>
          <p:nvPr/>
        </p:nvCxnSpPr>
        <p:spPr>
          <a:xfrm rot="16200000" flipH="1">
            <a:off x="731853" y="1211247"/>
            <a:ext cx="669077" cy="22778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818358" y="1264673"/>
            <a:ext cx="46285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Seeing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0" name="Curved Connector 239"/>
          <p:cNvCxnSpPr>
            <a:stCxn id="207" idx="7"/>
            <a:endCxn id="237" idx="1"/>
          </p:cNvCxnSpPr>
          <p:nvPr/>
        </p:nvCxnSpPr>
        <p:spPr>
          <a:xfrm rot="16200000" flipH="1">
            <a:off x="2235556" y="-332472"/>
            <a:ext cx="18159" cy="1883813"/>
          </a:xfrm>
          <a:prstGeom prst="curvedConnector3">
            <a:avLst>
              <a:gd name="adj1" fmla="val -693171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1823947" y="320095"/>
            <a:ext cx="60029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 mature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9" name="Curved Connector 248"/>
          <p:cNvCxnSpPr>
            <a:stCxn id="176" idx="6"/>
          </p:cNvCxnSpPr>
          <p:nvPr/>
        </p:nvCxnSpPr>
        <p:spPr>
          <a:xfrm flipV="1">
            <a:off x="1559128" y="3420239"/>
            <a:ext cx="888351" cy="3438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Curved Connector 251"/>
          <p:cNvCxnSpPr>
            <a:stCxn id="176" idx="6"/>
            <a:endCxn id="185" idx="2"/>
          </p:cNvCxnSpPr>
          <p:nvPr/>
        </p:nvCxnSpPr>
        <p:spPr>
          <a:xfrm>
            <a:off x="1559128" y="3454624"/>
            <a:ext cx="799786" cy="5289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3" name="TextBox 252"/>
          <p:cNvSpPr txBox="1"/>
          <p:nvPr/>
        </p:nvSpPr>
        <p:spPr>
          <a:xfrm>
            <a:off x="1826136" y="3281249"/>
            <a:ext cx="488208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Have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3" name="Curved Connector 262"/>
          <p:cNvCxnSpPr>
            <a:stCxn id="237" idx="4"/>
            <a:endCxn id="259" idx="1"/>
          </p:cNvCxnSpPr>
          <p:nvPr/>
        </p:nvCxnSpPr>
        <p:spPr>
          <a:xfrm rot="16200000" flipH="1">
            <a:off x="3344328" y="1144386"/>
            <a:ext cx="396387" cy="4750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3346361" y="1042068"/>
            <a:ext cx="73571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Performed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6" name="Curved Connector 265"/>
          <p:cNvCxnSpPr>
            <a:stCxn id="259" idx="2"/>
            <a:endCxn id="244" idx="6"/>
          </p:cNvCxnSpPr>
          <p:nvPr/>
        </p:nvCxnSpPr>
        <p:spPr>
          <a:xfrm rot="10800000" flipV="1">
            <a:off x="2978505" y="1514303"/>
            <a:ext cx="442497" cy="3442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9" name="TextBox 268"/>
          <p:cNvSpPr txBox="1"/>
          <p:nvPr/>
        </p:nvSpPr>
        <p:spPr>
          <a:xfrm>
            <a:off x="2653331" y="1379739"/>
            <a:ext cx="6789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 receptive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0" name="Curved Connector 269"/>
          <p:cNvCxnSpPr>
            <a:stCxn id="208" idx="3"/>
            <a:endCxn id="244" idx="2"/>
          </p:cNvCxnSpPr>
          <p:nvPr/>
        </p:nvCxnSpPr>
        <p:spPr>
          <a:xfrm rot="16200000" flipH="1">
            <a:off x="1812380" y="1474243"/>
            <a:ext cx="486103" cy="28248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1" name="TextBox 270"/>
          <p:cNvSpPr txBox="1"/>
          <p:nvPr/>
        </p:nvSpPr>
        <p:spPr>
          <a:xfrm>
            <a:off x="1760920" y="1486365"/>
            <a:ext cx="41314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2" name="Curved Connector 271"/>
          <p:cNvCxnSpPr>
            <a:stCxn id="262" idx="4"/>
            <a:endCxn id="347" idx="2"/>
          </p:cNvCxnSpPr>
          <p:nvPr/>
        </p:nvCxnSpPr>
        <p:spPr>
          <a:xfrm rot="16200000" flipH="1">
            <a:off x="4187698" y="2255079"/>
            <a:ext cx="292114" cy="83353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3948567" y="2614316"/>
            <a:ext cx="6255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Frustrated with lack 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9" name="Curved Connector 278"/>
          <p:cNvCxnSpPr>
            <a:stCxn id="347" idx="7"/>
            <a:endCxn id="299" idx="4"/>
          </p:cNvCxnSpPr>
          <p:nvPr/>
        </p:nvCxnSpPr>
        <p:spPr>
          <a:xfrm rot="5400000" flipH="1" flipV="1">
            <a:off x="5338991" y="2151661"/>
            <a:ext cx="622331" cy="46232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5332960" y="2390999"/>
            <a:ext cx="472184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4" name="Curved Connector 283"/>
          <p:cNvCxnSpPr>
            <a:stCxn id="262" idx="2"/>
            <a:endCxn id="244" idx="5"/>
          </p:cNvCxnSpPr>
          <p:nvPr/>
        </p:nvCxnSpPr>
        <p:spPr>
          <a:xfrm rot="10800000">
            <a:off x="2864009" y="2004107"/>
            <a:ext cx="605601" cy="312419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5" name="TextBox 284"/>
          <p:cNvSpPr txBox="1"/>
          <p:nvPr/>
        </p:nvSpPr>
        <p:spPr>
          <a:xfrm>
            <a:off x="2668613" y="2137377"/>
            <a:ext cx="6789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More receptive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7" name="Curved Connector 286"/>
          <p:cNvCxnSpPr>
            <a:stCxn id="259" idx="4"/>
            <a:endCxn id="262" idx="0"/>
          </p:cNvCxnSpPr>
          <p:nvPr/>
        </p:nvCxnSpPr>
        <p:spPr>
          <a:xfrm rot="5400000">
            <a:off x="3725142" y="1915414"/>
            <a:ext cx="383694" cy="12700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0" name="TextBox 289"/>
          <p:cNvSpPr txBox="1"/>
          <p:nvPr/>
        </p:nvSpPr>
        <p:spPr>
          <a:xfrm>
            <a:off x="3550172" y="1837992"/>
            <a:ext cx="762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 together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9" name="Curved Connector 308"/>
          <p:cNvCxnSpPr>
            <a:stCxn id="262" idx="6"/>
            <a:endCxn id="304" idx="4"/>
          </p:cNvCxnSpPr>
          <p:nvPr/>
        </p:nvCxnSpPr>
        <p:spPr>
          <a:xfrm flipV="1">
            <a:off x="4364369" y="2052187"/>
            <a:ext cx="497692" cy="26433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0" name="TextBox 309"/>
          <p:cNvSpPr txBox="1"/>
          <p:nvPr/>
        </p:nvSpPr>
        <p:spPr>
          <a:xfrm>
            <a:off x="4419262" y="2211312"/>
            <a:ext cx="87243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Broaden perspectives with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3" name="Curved Connector 312"/>
          <p:cNvCxnSpPr>
            <a:stCxn id="259" idx="6"/>
            <a:endCxn id="304" idx="0"/>
          </p:cNvCxnSpPr>
          <p:nvPr/>
        </p:nvCxnSpPr>
        <p:spPr>
          <a:xfrm>
            <a:off x="4412977" y="1514304"/>
            <a:ext cx="449084" cy="220277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4529008" y="1435999"/>
            <a:ext cx="60514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6" name="Curved Connector 315"/>
          <p:cNvCxnSpPr>
            <a:stCxn id="231" idx="5"/>
            <a:endCxn id="262" idx="3"/>
          </p:cNvCxnSpPr>
          <p:nvPr/>
        </p:nvCxnSpPr>
        <p:spPr>
          <a:xfrm rot="16200000" flipH="1">
            <a:off x="2321605" y="1185457"/>
            <a:ext cx="465340" cy="2092737"/>
          </a:xfrm>
          <a:prstGeom prst="curvedConnector3">
            <a:avLst>
              <a:gd name="adj1" fmla="val 97472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9" name="TextBox 318"/>
          <p:cNvSpPr txBox="1"/>
          <p:nvPr/>
        </p:nvSpPr>
        <p:spPr>
          <a:xfrm>
            <a:off x="1671498" y="2195465"/>
            <a:ext cx="7678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Limits delegation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3" name="Curved Connector 322"/>
          <p:cNvCxnSpPr>
            <a:stCxn id="231" idx="4"/>
            <a:endCxn id="302" idx="1"/>
          </p:cNvCxnSpPr>
          <p:nvPr/>
        </p:nvCxnSpPr>
        <p:spPr>
          <a:xfrm rot="16200000" flipH="1">
            <a:off x="2095336" y="1142346"/>
            <a:ext cx="1019336" cy="2849445"/>
          </a:xfrm>
          <a:prstGeom prst="curvedConnector3">
            <a:avLst>
              <a:gd name="adj1" fmla="val 56474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5" name="TextBox 324"/>
          <p:cNvSpPr txBox="1"/>
          <p:nvPr/>
        </p:nvSpPr>
        <p:spPr>
          <a:xfrm>
            <a:off x="2622343" y="2505745"/>
            <a:ext cx="7357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transition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7" name="Curved Connector 326"/>
          <p:cNvCxnSpPr>
            <a:stCxn id="185" idx="6"/>
            <a:endCxn id="302" idx="4"/>
          </p:cNvCxnSpPr>
          <p:nvPr/>
        </p:nvCxnSpPr>
        <p:spPr>
          <a:xfrm flipV="1">
            <a:off x="3621486" y="3462270"/>
            <a:ext cx="758120" cy="521279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8" name="TextBox 327"/>
          <p:cNvSpPr txBox="1"/>
          <p:nvPr/>
        </p:nvSpPr>
        <p:spPr>
          <a:xfrm>
            <a:off x="3768152" y="3654957"/>
            <a:ext cx="74017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Requiring reprioritization of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2" name="Curved Connector 341"/>
          <p:cNvCxnSpPr>
            <a:stCxn id="185" idx="7"/>
            <a:endCxn id="302" idx="3"/>
          </p:cNvCxnSpPr>
          <p:nvPr/>
        </p:nvCxnSpPr>
        <p:spPr>
          <a:xfrm rot="16200000" flipH="1">
            <a:off x="3665728" y="3032124"/>
            <a:ext cx="134857" cy="593140"/>
          </a:xfrm>
          <a:prstGeom prst="curvedConnector5">
            <a:avLst>
              <a:gd name="adj1" fmla="val 89125"/>
              <a:gd name="adj2" fmla="val 53370"/>
              <a:gd name="adj3" fmla="val 15068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3629460" y="3357962"/>
            <a:ext cx="31262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b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5" name="Curved Connector 344"/>
          <p:cNvCxnSpPr>
            <a:stCxn id="231" idx="4"/>
            <a:endCxn id="356" idx="0"/>
          </p:cNvCxnSpPr>
          <p:nvPr/>
        </p:nvCxnSpPr>
        <p:spPr>
          <a:xfrm rot="5400000">
            <a:off x="812107" y="2348756"/>
            <a:ext cx="659531" cy="768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821359" y="2381886"/>
            <a:ext cx="46285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Driving change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9" name="Curved Connector 348"/>
          <p:cNvCxnSpPr>
            <a:stCxn id="347" idx="4"/>
            <a:endCxn id="302" idx="6"/>
          </p:cNvCxnSpPr>
          <p:nvPr/>
        </p:nvCxnSpPr>
        <p:spPr>
          <a:xfrm rot="5400000">
            <a:off x="4886611" y="2980939"/>
            <a:ext cx="243290" cy="26769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0" name="TextBox 349"/>
          <p:cNvSpPr txBox="1"/>
          <p:nvPr/>
        </p:nvSpPr>
        <p:spPr>
          <a:xfrm>
            <a:off x="4964058" y="3080076"/>
            <a:ext cx="30257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63" name="Curved Connector 362"/>
          <p:cNvCxnSpPr>
            <a:stCxn id="208" idx="7"/>
            <a:endCxn id="237" idx="3"/>
          </p:cNvCxnSpPr>
          <p:nvPr/>
        </p:nvCxnSpPr>
        <p:spPr>
          <a:xfrm rot="5400000" flipH="1" flipV="1">
            <a:off x="2696143" y="666510"/>
            <a:ext cx="247261" cy="73354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4" name="TextBox 363"/>
          <p:cNvSpPr txBox="1"/>
          <p:nvPr/>
        </p:nvSpPr>
        <p:spPr>
          <a:xfrm>
            <a:off x="2564316" y="894949"/>
            <a:ext cx="52165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Ability to model across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Oval 206"/>
          <p:cNvSpPr>
            <a:spLocks/>
          </p:cNvSpPr>
          <p:nvPr/>
        </p:nvSpPr>
        <p:spPr>
          <a:xfrm>
            <a:off x="457200" y="533400"/>
            <a:ext cx="990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Engineering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716949" y="1659677"/>
            <a:ext cx="926665" cy="397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Complexity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>
            <a:spLocks/>
          </p:cNvSpPr>
          <p:nvPr/>
        </p:nvSpPr>
        <p:spPr>
          <a:xfrm>
            <a:off x="3048930" y="558218"/>
            <a:ext cx="939679" cy="41172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Disciplinary Roles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4323115" y="507219"/>
            <a:ext cx="894760" cy="418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Workforce</a:t>
            </a:r>
          </a:p>
        </p:txBody>
      </p:sp>
      <p:sp>
        <p:nvSpPr>
          <p:cNvPr id="259" name="Oval 258"/>
          <p:cNvSpPr/>
          <p:nvPr/>
        </p:nvSpPr>
        <p:spPr>
          <a:xfrm>
            <a:off x="3421001" y="1305040"/>
            <a:ext cx="991976" cy="4185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 Engineers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3469609" y="2107261"/>
            <a:ext cx="894760" cy="41852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Younger Engineers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>
            <a:spLocks/>
          </p:cNvSpPr>
          <p:nvPr/>
        </p:nvSpPr>
        <p:spPr>
          <a:xfrm>
            <a:off x="2196675" y="1652675"/>
            <a:ext cx="781829" cy="41172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Models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>
            <a:spLocks/>
          </p:cNvSpPr>
          <p:nvPr/>
        </p:nvSpPr>
        <p:spPr>
          <a:xfrm>
            <a:off x="5533683" y="1721183"/>
            <a:ext cx="695273" cy="3504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Attrition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>
            <a:spLocks/>
          </p:cNvSpPr>
          <p:nvPr/>
        </p:nvSpPr>
        <p:spPr>
          <a:xfrm>
            <a:off x="3884802" y="3010590"/>
            <a:ext cx="989608" cy="451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4379606" y="1734581"/>
            <a:ext cx="964909" cy="31760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Oval 346"/>
          <p:cNvSpPr>
            <a:spLocks/>
          </p:cNvSpPr>
          <p:nvPr/>
        </p:nvSpPr>
        <p:spPr>
          <a:xfrm>
            <a:off x="4750521" y="2642664"/>
            <a:ext cx="783162" cy="3504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Pace of Adoption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1802595" y="1112273"/>
            <a:ext cx="76200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MBSE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Oval 375"/>
          <p:cNvSpPr>
            <a:spLocks/>
          </p:cNvSpPr>
          <p:nvPr/>
        </p:nvSpPr>
        <p:spPr>
          <a:xfrm>
            <a:off x="2546579" y="6031343"/>
            <a:ext cx="1028007" cy="46494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Collaboration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7" name="Curved Connector 376"/>
          <p:cNvCxnSpPr>
            <a:stCxn id="356" idx="4"/>
            <a:endCxn id="376" idx="2"/>
          </p:cNvCxnSpPr>
          <p:nvPr/>
        </p:nvCxnSpPr>
        <p:spPr>
          <a:xfrm rot="16200000" flipH="1">
            <a:off x="1283912" y="5001149"/>
            <a:ext cx="1082216" cy="144311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urved Connector 100"/>
          <p:cNvCxnSpPr>
            <a:stCxn id="258" idx="4"/>
            <a:endCxn id="299" idx="0"/>
          </p:cNvCxnSpPr>
          <p:nvPr/>
        </p:nvCxnSpPr>
        <p:spPr>
          <a:xfrm rot="16200000" flipH="1">
            <a:off x="4928189" y="768051"/>
            <a:ext cx="795437" cy="111082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Oval 143"/>
          <p:cNvSpPr/>
          <p:nvPr/>
        </p:nvSpPr>
        <p:spPr>
          <a:xfrm>
            <a:off x="5731668" y="584989"/>
            <a:ext cx="797126" cy="2718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“Heroes”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4" name="Group 183"/>
          <p:cNvGrpSpPr/>
          <p:nvPr/>
        </p:nvGrpSpPr>
        <p:grpSpPr>
          <a:xfrm>
            <a:off x="2358914" y="2962087"/>
            <a:ext cx="1262572" cy="2042924"/>
            <a:chOff x="5505090" y="253515"/>
            <a:chExt cx="1419311" cy="598971"/>
          </a:xfrm>
        </p:grpSpPr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5505090" y="253515"/>
              <a:ext cx="1419311" cy="5989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Engineering Workforce</a:t>
              </a:r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5661332" y="499903"/>
              <a:ext cx="1106827" cy="7630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 Engineering</a:t>
              </a:r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5739280" y="658507"/>
              <a:ext cx="950930" cy="7799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Engineering</a:t>
              </a: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5657538" y="416475"/>
              <a:ext cx="1114414" cy="7822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Manufacturing</a:t>
              </a:r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5717217" y="581421"/>
              <a:ext cx="995057" cy="7187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 Engineering</a:t>
              </a:r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5853385" y="741708"/>
              <a:ext cx="701034" cy="7324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&amp; </a:t>
              </a:r>
              <a:r>
                <a:rPr lang="en-US" sz="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</a:t>
              </a:r>
              <a:endParaRPr lang="en-US" sz="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0" name="TextBox 249"/>
          <p:cNvSpPr txBox="1"/>
          <p:nvPr/>
        </p:nvSpPr>
        <p:spPr>
          <a:xfrm>
            <a:off x="1755485" y="3732947"/>
            <a:ext cx="4082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the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53569" y="1224538"/>
            <a:ext cx="4695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Leads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6" name="Curved Connector 165"/>
          <p:cNvCxnSpPr>
            <a:stCxn id="258" idx="4"/>
            <a:endCxn id="259" idx="7"/>
          </p:cNvCxnSpPr>
          <p:nvPr/>
        </p:nvCxnSpPr>
        <p:spPr>
          <a:xfrm rot="5400000">
            <a:off x="4298807" y="894644"/>
            <a:ext cx="440586" cy="5027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4101495" y="1025422"/>
            <a:ext cx="58929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Concern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0" name="Curved Connector 189"/>
          <p:cNvCxnSpPr>
            <a:stCxn id="299" idx="2"/>
            <a:endCxn id="304" idx="6"/>
          </p:cNvCxnSpPr>
          <p:nvPr/>
        </p:nvCxnSpPr>
        <p:spPr>
          <a:xfrm rot="10800000">
            <a:off x="5344515" y="1893385"/>
            <a:ext cx="189168" cy="30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Curved Connector 204"/>
          <p:cNvCxnSpPr>
            <a:stCxn id="356" idx="7"/>
            <a:endCxn id="302" idx="2"/>
          </p:cNvCxnSpPr>
          <p:nvPr/>
        </p:nvCxnSpPr>
        <p:spPr>
          <a:xfrm rot="16200000" flipH="1">
            <a:off x="2638047" y="1989675"/>
            <a:ext cx="158556" cy="2334954"/>
          </a:xfrm>
          <a:prstGeom prst="curvedConnector4">
            <a:avLst>
              <a:gd name="adj1" fmla="val -144176"/>
              <a:gd name="adj2" fmla="val 88276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781964" y="2734245"/>
            <a:ext cx="55406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lead to more </a:t>
            </a:r>
            <a:r>
              <a:rPr lang="en-US" sz="7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echnical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3" name="Curved Connector 222"/>
          <p:cNvCxnSpPr>
            <a:stCxn id="258" idx="6"/>
            <a:endCxn id="144" idx="2"/>
          </p:cNvCxnSpPr>
          <p:nvPr/>
        </p:nvCxnSpPr>
        <p:spPr>
          <a:xfrm>
            <a:off x="5217875" y="716483"/>
            <a:ext cx="513793" cy="441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3" name="TextBox 292"/>
          <p:cNvSpPr txBox="1"/>
          <p:nvPr/>
        </p:nvSpPr>
        <p:spPr>
          <a:xfrm>
            <a:off x="1484418" y="5946970"/>
            <a:ext cx="70140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 with formal cross-disciplinary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9" name="TextBox 378"/>
          <p:cNvSpPr txBox="1"/>
          <p:nvPr/>
        </p:nvSpPr>
        <p:spPr>
          <a:xfrm>
            <a:off x="5217875" y="760618"/>
            <a:ext cx="5521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Rely too much 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5682566" y="3502261"/>
            <a:ext cx="1335404" cy="1156444"/>
            <a:chOff x="4347196" y="4495043"/>
            <a:chExt cx="1335404" cy="1156444"/>
          </a:xfrm>
        </p:grpSpPr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347196" y="4495043"/>
              <a:ext cx="1335404" cy="1156444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Data Storage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4571342" y="5277363"/>
              <a:ext cx="911943" cy="22748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Server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485836" y="4809697"/>
              <a:ext cx="1082949" cy="17133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Single Portal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4531835" y="4996405"/>
              <a:ext cx="990953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Computing System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518089" y="4689258"/>
            <a:ext cx="1176989" cy="1142703"/>
            <a:chOff x="1560971" y="1750274"/>
            <a:chExt cx="1044221" cy="910872"/>
          </a:xfrm>
        </p:grpSpPr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1560971" y="1750274"/>
              <a:ext cx="1044221" cy="91087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Communication</a:t>
              </a: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756184" y="2379375"/>
              <a:ext cx="653795" cy="22398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stakeholders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1756185" y="2209915"/>
              <a:ext cx="653792" cy="15930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Across roles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1756185" y="1995608"/>
              <a:ext cx="653792" cy="20415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Across disciplines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7" name="Curved Connector 106"/>
          <p:cNvCxnSpPr>
            <a:endCxn id="141" idx="4"/>
          </p:cNvCxnSpPr>
          <p:nvPr/>
        </p:nvCxnSpPr>
        <p:spPr>
          <a:xfrm flipV="1">
            <a:off x="7861030" y="3928768"/>
            <a:ext cx="720233" cy="17939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>
          <a:xfrm>
            <a:off x="7069350" y="3065671"/>
            <a:ext cx="914400" cy="42758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197595" y="2304867"/>
            <a:ext cx="641302" cy="322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Buy-in</a:t>
            </a:r>
          </a:p>
        </p:txBody>
      </p:sp>
      <p:cxnSp>
        <p:nvCxnSpPr>
          <p:cNvPr id="110" name="Straight Arrow Connector 264"/>
          <p:cNvCxnSpPr>
            <a:stCxn id="299" idx="7"/>
            <a:endCxn id="169" idx="2"/>
          </p:cNvCxnSpPr>
          <p:nvPr/>
        </p:nvCxnSpPr>
        <p:spPr>
          <a:xfrm rot="5400000" flipH="1" flipV="1">
            <a:off x="6064410" y="1136797"/>
            <a:ext cx="698438" cy="572986"/>
          </a:xfrm>
          <a:prstGeom prst="curvedConnector2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264"/>
          <p:cNvCxnSpPr>
            <a:stCxn id="108" idx="0"/>
            <a:endCxn id="109" idx="4"/>
          </p:cNvCxnSpPr>
          <p:nvPr/>
        </p:nvCxnSpPr>
        <p:spPr>
          <a:xfrm rot="16200000" flipV="1">
            <a:off x="7303116" y="2842237"/>
            <a:ext cx="438564" cy="8304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034807" y="1174151"/>
            <a:ext cx="4939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reduce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6910176" y="3920842"/>
            <a:ext cx="1240212" cy="2751710"/>
            <a:chOff x="1504881" y="1471035"/>
            <a:chExt cx="1100312" cy="2193444"/>
          </a:xfrm>
        </p:grpSpPr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1504881" y="1471035"/>
              <a:ext cx="1100312" cy="21934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Messaging</a:t>
              </a: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1742464" y="3350100"/>
              <a:ext cx="653795" cy="17321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Reduce risk</a:t>
              </a: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1617762" y="2911299"/>
              <a:ext cx="877052" cy="20869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Communicate better</a:t>
              </a: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625297" y="2683822"/>
              <a:ext cx="859482" cy="213623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the same things faster</a:t>
              </a: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1559945" y="1929346"/>
              <a:ext cx="990184" cy="2380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 better informed requirements</a:t>
              </a: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1559945" y="2179148"/>
              <a:ext cx="990184" cy="236192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Make better informed decisions</a:t>
              </a: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1559945" y="2428358"/>
              <a:ext cx="990184" cy="2469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Ability to assert completeness</a:t>
              </a:r>
            </a:p>
          </p:txBody>
        </p:sp>
        <p:sp>
          <p:nvSpPr>
            <p:cNvPr id="121" name="Oval 120"/>
            <p:cNvSpPr>
              <a:spLocks noChangeAspect="1"/>
            </p:cNvSpPr>
            <p:nvPr/>
          </p:nvSpPr>
          <p:spPr>
            <a:xfrm>
              <a:off x="1661404" y="3140754"/>
              <a:ext cx="780643" cy="2093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More work flexibility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Oval 121"/>
          <p:cNvSpPr>
            <a:spLocks/>
          </p:cNvSpPr>
          <p:nvPr/>
        </p:nvSpPr>
        <p:spPr>
          <a:xfrm>
            <a:off x="7877026" y="2456793"/>
            <a:ext cx="1189574" cy="4743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vector/ Commander’s intent</a:t>
            </a:r>
          </a:p>
        </p:txBody>
      </p:sp>
      <p:cxnSp>
        <p:nvCxnSpPr>
          <p:cNvPr id="124" name="Curved Connector 123"/>
          <p:cNvCxnSpPr>
            <a:stCxn id="108" idx="4"/>
            <a:endCxn id="114" idx="0"/>
          </p:cNvCxnSpPr>
          <p:nvPr/>
        </p:nvCxnSpPr>
        <p:spPr>
          <a:xfrm rot="16200000" flipH="1">
            <a:off x="7314624" y="3705183"/>
            <a:ext cx="427585" cy="373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urved Connector 124"/>
          <p:cNvCxnSpPr>
            <a:stCxn id="108" idx="7"/>
            <a:endCxn id="122" idx="4"/>
          </p:cNvCxnSpPr>
          <p:nvPr/>
        </p:nvCxnSpPr>
        <p:spPr>
          <a:xfrm rot="5400000" flipH="1" flipV="1">
            <a:off x="8062275" y="2718752"/>
            <a:ext cx="197102" cy="62197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166780" y="3587188"/>
            <a:ext cx="74251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provide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989284" y="4026177"/>
            <a:ext cx="60514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Needed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8" name="Curved Connector 127"/>
          <p:cNvCxnSpPr>
            <a:stCxn id="129" idx="6"/>
            <a:endCxn id="117" idx="2"/>
          </p:cNvCxnSpPr>
          <p:nvPr/>
        </p:nvCxnSpPr>
        <p:spPr>
          <a:xfrm flipV="1">
            <a:off x="6703410" y="5576299"/>
            <a:ext cx="342492" cy="3393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val 128"/>
          <p:cNvSpPr>
            <a:spLocks noChangeAspect="1"/>
          </p:cNvSpPr>
          <p:nvPr/>
        </p:nvSpPr>
        <p:spPr>
          <a:xfrm>
            <a:off x="5767103" y="5767261"/>
            <a:ext cx="93630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&amp; Using Data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70479" y="5708521"/>
            <a:ext cx="26570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5509212" y="5012071"/>
            <a:ext cx="1104175" cy="5744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is on the Desktop when Needed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Curved Connector 132"/>
          <p:cNvCxnSpPr>
            <a:stCxn id="132" idx="4"/>
            <a:endCxn id="129" idx="0"/>
          </p:cNvCxnSpPr>
          <p:nvPr/>
        </p:nvCxnSpPr>
        <p:spPr>
          <a:xfrm rot="16200000" flipH="1">
            <a:off x="6057918" y="5589921"/>
            <a:ext cx="180721" cy="1739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5805144" y="5623038"/>
            <a:ext cx="279524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7" name="Curved Connector 136"/>
          <p:cNvCxnSpPr>
            <a:stCxn id="146" idx="6"/>
            <a:endCxn id="116" idx="3"/>
          </p:cNvCxnSpPr>
          <p:nvPr/>
        </p:nvCxnSpPr>
        <p:spPr>
          <a:xfrm flipV="1">
            <a:off x="5595854" y="5951144"/>
            <a:ext cx="1586327" cy="28775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1" name="Oval 140"/>
          <p:cNvSpPr>
            <a:spLocks/>
          </p:cNvSpPr>
          <p:nvPr/>
        </p:nvSpPr>
        <p:spPr>
          <a:xfrm>
            <a:off x="8124063" y="3537126"/>
            <a:ext cx="914400" cy="3916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 Workforce and Culture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3" name="Curved Connector 142"/>
          <p:cNvCxnSpPr>
            <a:stCxn id="108" idx="1"/>
            <a:endCxn id="142" idx="0"/>
          </p:cNvCxnSpPr>
          <p:nvPr/>
        </p:nvCxnSpPr>
        <p:spPr>
          <a:xfrm rot="16200000" flipV="1">
            <a:off x="6598255" y="2523283"/>
            <a:ext cx="225842" cy="984171"/>
          </a:xfrm>
          <a:prstGeom prst="curvedConnector3">
            <a:avLst>
              <a:gd name="adj1" fmla="val 14695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6427960" y="2635565"/>
            <a:ext cx="7014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incentivize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Oval 145"/>
          <p:cNvSpPr>
            <a:spLocks/>
          </p:cNvSpPr>
          <p:nvPr/>
        </p:nvSpPr>
        <p:spPr>
          <a:xfrm>
            <a:off x="4567847" y="6006422"/>
            <a:ext cx="1028007" cy="46494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Collaboration Platforms</a:t>
            </a:r>
          </a:p>
        </p:txBody>
      </p:sp>
      <p:cxnSp>
        <p:nvCxnSpPr>
          <p:cNvPr id="147" name="Curved Connector 146"/>
          <p:cNvCxnSpPr>
            <a:stCxn id="376" idx="6"/>
            <a:endCxn id="146" idx="2"/>
          </p:cNvCxnSpPr>
          <p:nvPr/>
        </p:nvCxnSpPr>
        <p:spPr>
          <a:xfrm flipV="1">
            <a:off x="3574586" y="6238895"/>
            <a:ext cx="993261" cy="2492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3671537" y="6213336"/>
            <a:ext cx="70140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Lack formal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4132652" y="3790096"/>
            <a:ext cx="1466563" cy="1714742"/>
            <a:chOff x="1523521" y="1626367"/>
            <a:chExt cx="1110047" cy="1215768"/>
          </a:xfrm>
        </p:grpSpPr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1523521" y="1626367"/>
              <a:ext cx="1110047" cy="121576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Digital Tools</a:t>
              </a:r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1733155" y="2565549"/>
              <a:ext cx="690778" cy="201285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collaboration</a:t>
              </a: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1685072" y="2356230"/>
              <a:ext cx="786944" cy="19175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Different uses of similar tools</a:t>
              </a: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1631220" y="2120667"/>
              <a:ext cx="894648" cy="21799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Customize user experience</a:t>
              </a:r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1631222" y="1896499"/>
              <a:ext cx="894645" cy="20660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 effective visualization</a:t>
              </a:r>
            </a:p>
          </p:txBody>
        </p:sp>
      </p:grpSp>
      <p:cxnSp>
        <p:nvCxnSpPr>
          <p:cNvPr id="155" name="Curved Connector 154"/>
          <p:cNvCxnSpPr>
            <a:stCxn id="150" idx="0"/>
            <a:endCxn id="302" idx="5"/>
          </p:cNvCxnSpPr>
          <p:nvPr/>
        </p:nvCxnSpPr>
        <p:spPr>
          <a:xfrm rot="16200000" flipV="1">
            <a:off x="4600724" y="3524885"/>
            <a:ext cx="393973" cy="136449"/>
          </a:xfrm>
          <a:prstGeom prst="curvedConnector3">
            <a:avLst>
              <a:gd name="adj1" fmla="val 50000"/>
            </a:avLst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7" name="Group 166"/>
          <p:cNvGrpSpPr/>
          <p:nvPr/>
        </p:nvGrpSpPr>
        <p:grpSpPr>
          <a:xfrm>
            <a:off x="6700122" y="97168"/>
            <a:ext cx="1335404" cy="1953806"/>
            <a:chOff x="3773842" y="2398418"/>
            <a:chExt cx="1335404" cy="1437547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3773842" y="2398418"/>
              <a:ext cx="1335404" cy="1437547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7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Initiatives</a:t>
              </a:r>
              <a:endParaRPr lang="en-US" sz="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4007901" y="3480257"/>
              <a:ext cx="867286" cy="28095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Innovation spaces &amp; projects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3900070" y="3254999"/>
              <a:ext cx="1082949" cy="22447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Communities of Practice/ Interest</a:t>
              </a:r>
              <a:endParaRPr 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3859955" y="3014431"/>
              <a:ext cx="1163179" cy="239783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Guidebook Chapter on MBSE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Oval 172"/>
            <p:cNvSpPr>
              <a:spLocks noChangeAspect="1"/>
            </p:cNvSpPr>
            <p:nvPr/>
          </p:nvSpPr>
          <p:spPr>
            <a:xfrm>
              <a:off x="3859955" y="2700064"/>
              <a:ext cx="1163179" cy="313582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knowledge/ Authoritative Source of Truth</a:t>
              </a:r>
              <a:endParaRPr lang="en-US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7996164" y="3023466"/>
            <a:ext cx="5179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produce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9" name="Curved Connector 188"/>
          <p:cNvCxnSpPr>
            <a:stCxn id="142" idx="3"/>
          </p:cNvCxnSpPr>
          <p:nvPr/>
        </p:nvCxnSpPr>
        <p:spPr>
          <a:xfrm rot="5400000">
            <a:off x="5223155" y="3231977"/>
            <a:ext cx="682775" cy="6795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5205052" y="3205433"/>
            <a:ext cx="588341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create the necessary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327746" y="2732303"/>
            <a:ext cx="381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6" name="Straight Arrow Connector 264"/>
          <p:cNvCxnSpPr>
            <a:stCxn id="109" idx="0"/>
            <a:endCxn id="169" idx="6"/>
          </p:cNvCxnSpPr>
          <p:nvPr/>
        </p:nvCxnSpPr>
        <p:spPr>
          <a:xfrm rot="5400000" flipH="1" flipV="1">
            <a:off x="7161488" y="1430829"/>
            <a:ext cx="1230796" cy="517280"/>
          </a:xfrm>
          <a:prstGeom prst="curvedConnector4">
            <a:avLst>
              <a:gd name="adj1" fmla="val 10314"/>
              <a:gd name="adj2" fmla="val 144193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7915307" y="1886295"/>
            <a:ext cx="3810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2" name="Curved Connector 201"/>
          <p:cNvCxnSpPr>
            <a:endCxn id="141" idx="0"/>
          </p:cNvCxnSpPr>
          <p:nvPr/>
        </p:nvCxnSpPr>
        <p:spPr>
          <a:xfrm rot="5400000">
            <a:off x="8299213" y="3199962"/>
            <a:ext cx="619215" cy="551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Curved Connector 205"/>
          <p:cNvCxnSpPr>
            <a:stCxn id="122" idx="7"/>
            <a:endCxn id="169" idx="6"/>
          </p:cNvCxnSpPr>
          <p:nvPr/>
        </p:nvCxnSpPr>
        <p:spPr>
          <a:xfrm rot="16200000" flipV="1">
            <a:off x="7737861" y="1371736"/>
            <a:ext cx="1452196" cy="85686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384781" y="1474531"/>
            <a:ext cx="6302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support investment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4587882" y="3477626"/>
            <a:ext cx="41247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uses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2" name="Curved Connector 211"/>
          <p:cNvCxnSpPr>
            <a:stCxn id="108" idx="3"/>
            <a:endCxn id="96" idx="0"/>
          </p:cNvCxnSpPr>
          <p:nvPr/>
        </p:nvCxnSpPr>
        <p:spPr>
          <a:xfrm rot="5400000">
            <a:off x="6740954" y="3039953"/>
            <a:ext cx="71623" cy="85299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6520171" y="3194484"/>
            <a:ext cx="51021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invest in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15" name="Curved Connector 214"/>
          <p:cNvCxnSpPr>
            <a:stCxn id="96" idx="3"/>
            <a:endCxn id="150" idx="6"/>
          </p:cNvCxnSpPr>
          <p:nvPr/>
        </p:nvCxnSpPr>
        <p:spPr>
          <a:xfrm rot="5400000">
            <a:off x="5659614" y="4428949"/>
            <a:ext cx="158119" cy="278916"/>
          </a:xfrm>
          <a:prstGeom prst="curvedConnector4">
            <a:avLst>
              <a:gd name="adj1" fmla="val 144575"/>
              <a:gd name="adj2" fmla="val 85058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5711673" y="4654572"/>
            <a:ext cx="348702" cy="1985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5" name="Oval 304"/>
          <p:cNvSpPr>
            <a:spLocks/>
          </p:cNvSpPr>
          <p:nvPr/>
        </p:nvSpPr>
        <p:spPr>
          <a:xfrm>
            <a:off x="3178465" y="5405193"/>
            <a:ext cx="1144650" cy="434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Bridge the modelers to acquirers gap</a:t>
            </a:r>
            <a:endParaRPr lang="en-US" sz="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6" name="Curved Connector 305"/>
          <p:cNvCxnSpPr>
            <a:stCxn id="150" idx="2"/>
            <a:endCxn id="305" idx="0"/>
          </p:cNvCxnSpPr>
          <p:nvPr/>
        </p:nvCxnSpPr>
        <p:spPr>
          <a:xfrm rot="10800000" flipV="1">
            <a:off x="3750790" y="4647467"/>
            <a:ext cx="381862" cy="75772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3611421" y="4886214"/>
            <a:ext cx="3946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help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08" name="Curved Connector 307"/>
          <p:cNvCxnSpPr>
            <a:stCxn id="305" idx="2"/>
            <a:endCxn id="103" idx="6"/>
          </p:cNvCxnSpPr>
          <p:nvPr/>
        </p:nvCxnSpPr>
        <p:spPr>
          <a:xfrm rot="10800000">
            <a:off x="2695079" y="5260611"/>
            <a:ext cx="483387" cy="36188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2831083" y="5131949"/>
            <a:ext cx="61180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Leading to improved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0" name="Curved Connector 319"/>
          <p:cNvCxnSpPr>
            <a:stCxn id="103" idx="0"/>
          </p:cNvCxnSpPr>
          <p:nvPr/>
        </p:nvCxnSpPr>
        <p:spPr>
          <a:xfrm rot="5400000" flipH="1" flipV="1">
            <a:off x="2138050" y="4408354"/>
            <a:ext cx="249438" cy="312371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1" name="Curved Connector 320"/>
          <p:cNvCxnSpPr>
            <a:stCxn id="103" idx="0"/>
          </p:cNvCxnSpPr>
          <p:nvPr/>
        </p:nvCxnSpPr>
        <p:spPr>
          <a:xfrm rot="16200000" flipV="1">
            <a:off x="1757576" y="4340250"/>
            <a:ext cx="306613" cy="391404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Curved Connector 321"/>
          <p:cNvCxnSpPr>
            <a:stCxn id="150" idx="4"/>
            <a:endCxn id="146" idx="0"/>
          </p:cNvCxnSpPr>
          <p:nvPr/>
        </p:nvCxnSpPr>
        <p:spPr>
          <a:xfrm rot="16200000" flipH="1">
            <a:off x="4723100" y="5647671"/>
            <a:ext cx="501584" cy="2159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4783353" y="5615785"/>
            <a:ext cx="39461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6" name="Curved Connector 325"/>
          <p:cNvCxnSpPr>
            <a:stCxn id="146" idx="7"/>
            <a:endCxn id="132" idx="3"/>
          </p:cNvCxnSpPr>
          <p:nvPr/>
        </p:nvCxnSpPr>
        <p:spPr>
          <a:xfrm rot="5400000" flipH="1" flipV="1">
            <a:off x="5272060" y="5675658"/>
            <a:ext cx="572101" cy="22560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Curved Connector 328"/>
          <p:cNvCxnSpPr>
            <a:stCxn id="96" idx="4"/>
            <a:endCxn id="132" idx="0"/>
          </p:cNvCxnSpPr>
          <p:nvPr/>
        </p:nvCxnSpPr>
        <p:spPr>
          <a:xfrm rot="5400000">
            <a:off x="6029101" y="4690904"/>
            <a:ext cx="353366" cy="2889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0" name="TextBox 329"/>
          <p:cNvSpPr txBox="1"/>
          <p:nvPr/>
        </p:nvSpPr>
        <p:spPr>
          <a:xfrm>
            <a:off x="8581263" y="3004741"/>
            <a:ext cx="51798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 persist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1" name="Curved Connector 330"/>
          <p:cNvCxnSpPr>
            <a:stCxn id="146" idx="6"/>
            <a:endCxn id="121" idx="2"/>
          </p:cNvCxnSpPr>
          <p:nvPr/>
        </p:nvCxnSpPr>
        <p:spPr>
          <a:xfrm flipV="1">
            <a:off x="5595854" y="6146845"/>
            <a:ext cx="1490746" cy="9205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3" name="TextBox 302"/>
          <p:cNvSpPr txBox="1"/>
          <p:nvPr/>
        </p:nvSpPr>
        <p:spPr>
          <a:xfrm>
            <a:off x="5999564" y="6104073"/>
            <a:ext cx="70140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Needed 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2" name="Oval 331"/>
          <p:cNvSpPr/>
          <p:nvPr/>
        </p:nvSpPr>
        <p:spPr>
          <a:xfrm>
            <a:off x="8290837" y="4702777"/>
            <a:ext cx="770570" cy="42758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“A” Players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Curved Connector 332"/>
          <p:cNvCxnSpPr>
            <a:stCxn id="118" idx="6"/>
            <a:endCxn id="332" idx="2"/>
          </p:cNvCxnSpPr>
          <p:nvPr/>
        </p:nvCxnSpPr>
        <p:spPr>
          <a:xfrm>
            <a:off x="8088323" y="4645100"/>
            <a:ext cx="202514" cy="27147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4" name="Curved Connector 333"/>
          <p:cNvCxnSpPr>
            <a:stCxn id="119" idx="6"/>
            <a:endCxn id="332" idx="2"/>
          </p:cNvCxnSpPr>
          <p:nvPr/>
        </p:nvCxnSpPr>
        <p:spPr>
          <a:xfrm flipV="1">
            <a:off x="8088323" y="4916570"/>
            <a:ext cx="202514" cy="4076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7" name="Curved Connector 336"/>
          <p:cNvCxnSpPr>
            <a:stCxn id="120" idx="6"/>
            <a:endCxn id="332" idx="2"/>
          </p:cNvCxnSpPr>
          <p:nvPr/>
        </p:nvCxnSpPr>
        <p:spPr>
          <a:xfrm flipV="1">
            <a:off x="8088323" y="4916570"/>
            <a:ext cx="202514" cy="36013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0" name="Curved Connector 339"/>
          <p:cNvCxnSpPr>
            <a:endCxn id="332" idx="0"/>
          </p:cNvCxnSpPr>
          <p:nvPr/>
        </p:nvCxnSpPr>
        <p:spPr>
          <a:xfrm rot="5400000">
            <a:off x="8311740" y="4293149"/>
            <a:ext cx="774010" cy="4524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8523506" y="4305285"/>
            <a:ext cx="355867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into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55" name="Curved Connector 354"/>
          <p:cNvCxnSpPr>
            <a:stCxn id="347" idx="6"/>
          </p:cNvCxnSpPr>
          <p:nvPr/>
        </p:nvCxnSpPr>
        <p:spPr>
          <a:xfrm flipV="1">
            <a:off x="5533683" y="2423722"/>
            <a:ext cx="825434" cy="394180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6" name="Curved Connector 365"/>
          <p:cNvCxnSpPr/>
          <p:nvPr/>
        </p:nvCxnSpPr>
        <p:spPr>
          <a:xfrm>
            <a:off x="6324600" y="2411361"/>
            <a:ext cx="1006377" cy="65431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1" name="TextBox 370"/>
          <p:cNvSpPr txBox="1"/>
          <p:nvPr/>
        </p:nvSpPr>
        <p:spPr>
          <a:xfrm>
            <a:off x="6141199" y="2223911"/>
            <a:ext cx="4577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set by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Oval 196"/>
          <p:cNvSpPr>
            <a:spLocks noChangeAspect="1"/>
          </p:cNvSpPr>
          <p:nvPr/>
        </p:nvSpPr>
        <p:spPr>
          <a:xfrm>
            <a:off x="8277929" y="6074513"/>
            <a:ext cx="737137" cy="29667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</a:p>
        </p:txBody>
      </p:sp>
      <p:cxnSp>
        <p:nvCxnSpPr>
          <p:cNvPr id="198" name="Curved Connector 197"/>
          <p:cNvCxnSpPr>
            <a:endCxn id="197" idx="0"/>
          </p:cNvCxnSpPr>
          <p:nvPr/>
        </p:nvCxnSpPr>
        <p:spPr>
          <a:xfrm rot="5400000">
            <a:off x="8189235" y="5587626"/>
            <a:ext cx="944150" cy="296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8366973" y="5422925"/>
            <a:ext cx="559048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Improving</a:t>
            </a:r>
            <a:endParaRPr lang="en-US" sz="7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5773933" y="2902448"/>
            <a:ext cx="890314" cy="38417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Vendors</a:t>
            </a:r>
            <a:endParaRPr lang="en-US" sz="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768353" y="2941884"/>
            <a:ext cx="4627682" cy="3985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Full Lexicon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047"/>
            <a:ext cx="9144000" cy="50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98518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and 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holistic model of DoD Acquisition Enterprise change as DE is gradually adopted</a:t>
            </a:r>
          </a:p>
          <a:p>
            <a:r>
              <a:rPr lang="en-US" dirty="0" smtClean="0"/>
              <a:t>Good agreement across stakeholders on the nature of the strategy</a:t>
            </a:r>
          </a:p>
          <a:p>
            <a:r>
              <a:rPr lang="en-US" dirty="0" smtClean="0"/>
              <a:t>Descriptive modeling process reveals scope of change</a:t>
            </a:r>
          </a:p>
          <a:p>
            <a:r>
              <a:rPr lang="en-US" dirty="0" smtClean="0"/>
              <a:t>Use as a guide to policy, investment, and definition of pathfinders</a:t>
            </a:r>
          </a:p>
          <a:p>
            <a:r>
              <a:rPr lang="en-US" dirty="0" smtClean="0"/>
              <a:t>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72944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  <a:r>
              <a:rPr lang="en-US" dirty="0" smtClean="0"/>
              <a:t>– Topics </a:t>
            </a:r>
            <a:r>
              <a:rPr lang="en-US" dirty="0"/>
              <a:t>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Methodology</a:t>
            </a:r>
            <a:endParaRPr lang="en-US" dirty="0"/>
          </a:p>
          <a:p>
            <a:r>
              <a:rPr lang="en-US" dirty="0" smtClean="0"/>
              <a:t>Stakeholders Interviewed</a:t>
            </a:r>
          </a:p>
          <a:p>
            <a:r>
              <a:rPr lang="en-US" dirty="0" smtClean="0"/>
              <a:t>Systemigrams</a:t>
            </a:r>
            <a:endParaRPr lang="en-US" dirty="0" smtClean="0"/>
          </a:p>
          <a:p>
            <a:r>
              <a:rPr lang="en-US" dirty="0" smtClean="0"/>
              <a:t>Focus on Exchanging Digital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4330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Enterprise SoS Process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76" y="1346702"/>
            <a:ext cx="6464724" cy="458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22150" y="5814066"/>
            <a:ext cx="4964354" cy="429328"/>
          </a:xfrm>
          <a:prstGeom prst="rect">
            <a:avLst/>
          </a:prstGeom>
        </p:spPr>
        <p:txBody>
          <a:bodyPr wrap="square" lIns="89896" tIns="44948" rIns="89896" bIns="44948">
            <a:spAutoFit/>
          </a:bodyPr>
          <a:lstStyle/>
          <a:p>
            <a:r>
              <a:rPr lang="en-US" sz="1100" dirty="0" smtClean="0"/>
              <a:t>Graphic: W</a:t>
            </a:r>
            <a:r>
              <a:rPr lang="en-US" sz="1100" dirty="0"/>
              <a:t>. Rouse &amp; M. </a:t>
            </a:r>
            <a:r>
              <a:rPr lang="en-US" sz="1100" dirty="0" err="1"/>
              <a:t>Pennock</a:t>
            </a:r>
            <a:r>
              <a:rPr lang="en-US" sz="1100" dirty="0"/>
              <a:t>, Complex Enterprise Systems, </a:t>
            </a:r>
            <a:br>
              <a:rPr lang="en-US" sz="1100" dirty="0"/>
            </a:br>
            <a:r>
              <a:rPr lang="en-US" sz="1100" dirty="0"/>
              <a:t>5th Annual SERC Sponsor Research Review February 25,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5154"/>
            <a:ext cx="3838575" cy="30956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744" y="4854775"/>
            <a:ext cx="999831" cy="6767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744" y="3991925"/>
            <a:ext cx="999831" cy="6767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812" y="3055159"/>
            <a:ext cx="999831" cy="6767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880" y="2211373"/>
            <a:ext cx="999831" cy="67671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188" y="2851496"/>
            <a:ext cx="2582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Descriptive </a:t>
            </a:r>
            <a:br>
              <a:rPr lang="en-US" sz="2800" b="1" dirty="0" smtClean="0"/>
            </a:br>
            <a:r>
              <a:rPr lang="en-US" sz="2800" b="1" dirty="0" smtClean="0"/>
              <a:t>Models</a:t>
            </a:r>
            <a:endParaRPr lang="en-US" sz="2800" b="1" dirty="0"/>
          </a:p>
        </p:txBody>
      </p:sp>
      <p:sp>
        <p:nvSpPr>
          <p:cNvPr id="27" name="Rectangle 26"/>
          <p:cNvSpPr/>
          <p:nvPr/>
        </p:nvSpPr>
        <p:spPr>
          <a:xfrm>
            <a:off x="-37621" y="6590779"/>
            <a:ext cx="5433793" cy="260051"/>
          </a:xfrm>
          <a:prstGeom prst="rect">
            <a:avLst/>
          </a:prstGeom>
        </p:spPr>
        <p:txBody>
          <a:bodyPr wrap="square" lIns="89896" tIns="44948" rIns="89896" bIns="44948">
            <a:spAutoFit/>
          </a:bodyPr>
          <a:lstStyle/>
          <a:p>
            <a:r>
              <a:rPr lang="en-US" sz="1050" dirty="0" smtClean="0"/>
              <a:t>Graphic: smumn.edu/</a:t>
            </a:r>
            <a:r>
              <a:rPr lang="en-US" sz="1050" dirty="0" err="1" smtClean="0"/>
              <a:t>facpages</a:t>
            </a:r>
            <a:r>
              <a:rPr lang="en-US" sz="1050" dirty="0"/>
              <a:t>/~dbucknam/rat_cartoon.jpg</a:t>
            </a:r>
          </a:p>
        </p:txBody>
      </p:sp>
    </p:spTree>
    <p:extLst>
      <p:ext uri="{BB962C8B-B14F-4D97-AF65-F5344CB8AC3E}">
        <p14:creationId xmlns:p14="http://schemas.microsoft.com/office/powerpoint/2010/main" val="184082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125" y="0"/>
            <a:ext cx="6400800" cy="827088"/>
          </a:xfrm>
        </p:spPr>
        <p:txBody>
          <a:bodyPr/>
          <a:lstStyle/>
          <a:p>
            <a:pPr algn="ctr"/>
            <a:r>
              <a:rPr lang="en-US" dirty="0" smtClean="0"/>
              <a:t>Full Process &amp; Project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030288"/>
            <a:ext cx="3245026" cy="5316537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/>
              <a:t>Context Analysis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/>
              <a:t>Central Questions of Interest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/>
              <a:t>Identify System Structure &amp; Phenomena</a:t>
            </a:r>
          </a:p>
          <a:p>
            <a:pPr lvl="1"/>
            <a:r>
              <a:rPr lang="en-US" sz="1400" dirty="0" smtClean="0"/>
              <a:t>Background Research</a:t>
            </a:r>
          </a:p>
          <a:p>
            <a:pPr lvl="1"/>
            <a:r>
              <a:rPr lang="en-US" sz="1400" dirty="0" smtClean="0"/>
              <a:t>Interviews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/>
              <a:t>Visualize Relationships</a:t>
            </a:r>
          </a:p>
          <a:p>
            <a:pPr lvl="1"/>
            <a:r>
              <a:rPr lang="en-US" sz="1400" dirty="0" err="1" smtClean="0"/>
              <a:t>Systemigram</a:t>
            </a:r>
            <a:r>
              <a:rPr lang="en-US" sz="1400" dirty="0" smtClean="0"/>
              <a:t> Narratives &amp; Diagrams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/>
              <a:t>Identify Areas of Exploration</a:t>
            </a:r>
          </a:p>
          <a:p>
            <a:pPr lvl="1"/>
            <a:r>
              <a:rPr lang="en-US" sz="1400" dirty="0" smtClean="0"/>
              <a:t>Innovation System Analysis</a:t>
            </a:r>
          </a:p>
          <a:p>
            <a:pPr lvl="1"/>
            <a:r>
              <a:rPr lang="en-US" sz="1400" dirty="0" smtClean="0"/>
              <a:t>Key stakeholders</a:t>
            </a:r>
          </a:p>
          <a:p>
            <a:pPr lvl="1"/>
            <a:r>
              <a:rPr lang="en-US" sz="1400" dirty="0" smtClean="0"/>
              <a:t>Critical enablers &amp; barriers to change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 smtClean="0"/>
              <a:t>Identify Data Sets to Parameterize</a:t>
            </a:r>
          </a:p>
          <a:p>
            <a:pPr lvl="1"/>
            <a:r>
              <a:rPr lang="en-US" sz="1400" dirty="0" smtClean="0"/>
              <a:t>What are the measurement areas that will drive change?</a:t>
            </a:r>
          </a:p>
          <a:p>
            <a:pPr lvl="1"/>
            <a:r>
              <a:rPr lang="en-US" sz="1400" dirty="0" smtClean="0"/>
              <a:t>What measures are collected versus what should be collected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137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Tahoma" charset="0"/>
                <a:ea typeface="Arial" charset="0"/>
                <a:cs typeface="Arial" charset="0"/>
              </a:rPr>
              <a:t> </a:t>
            </a:r>
            <a:endParaRPr lang="en-US" dirty="0">
              <a:solidFill>
                <a:prstClr val="black"/>
              </a:solidFill>
              <a:latin typeface="Tahoma" charset="0"/>
              <a:ea typeface="Arial" charset="0"/>
              <a:cs typeface="Arial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73702" y="2077548"/>
            <a:ext cx="5994098" cy="4247052"/>
            <a:chOff x="5713669" y="1240598"/>
            <a:chExt cx="8445067" cy="5627449"/>
          </a:xfrm>
        </p:grpSpPr>
        <p:sp>
          <p:nvSpPr>
            <p:cNvPr id="50" name="Trapezoid 49"/>
            <p:cNvSpPr/>
            <p:nvPr/>
          </p:nvSpPr>
          <p:spPr>
            <a:xfrm rot="10800000">
              <a:off x="11064623" y="5052193"/>
              <a:ext cx="1902129" cy="647370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Trapezoid 64"/>
            <p:cNvSpPr/>
            <p:nvPr/>
          </p:nvSpPr>
          <p:spPr>
            <a:xfrm rot="10800000">
              <a:off x="11057838" y="3700535"/>
              <a:ext cx="1902129" cy="1089607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Trapezoid 65"/>
            <p:cNvSpPr/>
            <p:nvPr/>
          </p:nvSpPr>
          <p:spPr>
            <a:xfrm rot="10800000">
              <a:off x="11057840" y="2792008"/>
              <a:ext cx="1902129" cy="690074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Trapezoid 66"/>
            <p:cNvSpPr/>
            <p:nvPr/>
          </p:nvSpPr>
          <p:spPr>
            <a:xfrm rot="10800000">
              <a:off x="11058375" y="1948043"/>
              <a:ext cx="1902129" cy="622338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rapezoid 67"/>
            <p:cNvSpPr/>
            <p:nvPr/>
          </p:nvSpPr>
          <p:spPr>
            <a:xfrm rot="10800000">
              <a:off x="6333979" y="1921701"/>
              <a:ext cx="1600199" cy="287242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10178" y="2208943"/>
              <a:ext cx="1445828" cy="3693070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rapezoid 69"/>
            <p:cNvSpPr/>
            <p:nvPr/>
          </p:nvSpPr>
          <p:spPr>
            <a:xfrm rot="10800000">
              <a:off x="8923791" y="2877653"/>
              <a:ext cx="1600199" cy="168633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rgbClr val="1F497D">
                    <a:tint val="40000"/>
                    <a:satMod val="350000"/>
                  </a:srgbClr>
                </a:gs>
                <a:gs pos="40000">
                  <a:srgbClr val="1F497D">
                    <a:tint val="45000"/>
                    <a:shade val="99000"/>
                    <a:satMod val="350000"/>
                  </a:srgbClr>
                </a:gs>
                <a:gs pos="100000">
                  <a:srgbClr val="1F497D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rapezoid 70"/>
            <p:cNvSpPr/>
            <p:nvPr/>
          </p:nvSpPr>
          <p:spPr>
            <a:xfrm rot="10800000">
              <a:off x="8923790" y="3714996"/>
              <a:ext cx="1600199" cy="168633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rgbClr val="1F497D">
                    <a:tint val="40000"/>
                    <a:satMod val="350000"/>
                  </a:srgbClr>
                </a:gs>
                <a:gs pos="40000">
                  <a:srgbClr val="1F497D">
                    <a:tint val="45000"/>
                    <a:shade val="99000"/>
                    <a:satMod val="350000"/>
                  </a:srgbClr>
                </a:gs>
                <a:gs pos="100000">
                  <a:srgbClr val="1F497D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Trapezoid 71"/>
            <p:cNvSpPr/>
            <p:nvPr/>
          </p:nvSpPr>
          <p:spPr>
            <a:xfrm rot="10800000">
              <a:off x="8923789" y="4552339"/>
              <a:ext cx="1600199" cy="168633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rgbClr val="1F497D">
                    <a:tint val="40000"/>
                    <a:satMod val="350000"/>
                  </a:srgbClr>
                </a:gs>
                <a:gs pos="40000">
                  <a:srgbClr val="1F497D">
                    <a:tint val="45000"/>
                    <a:shade val="99000"/>
                    <a:satMod val="350000"/>
                  </a:srgbClr>
                </a:gs>
                <a:gs pos="100000">
                  <a:srgbClr val="1F497D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rapezoid 72"/>
            <p:cNvSpPr/>
            <p:nvPr/>
          </p:nvSpPr>
          <p:spPr>
            <a:xfrm rot="10800000">
              <a:off x="8923788" y="5389682"/>
              <a:ext cx="1600199" cy="168633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rgbClr val="1F497D">
                    <a:tint val="40000"/>
                    <a:satMod val="350000"/>
                  </a:srgbClr>
                </a:gs>
                <a:gs pos="40000">
                  <a:srgbClr val="1F497D">
                    <a:tint val="45000"/>
                    <a:shade val="99000"/>
                    <a:satMod val="350000"/>
                  </a:srgbClr>
                </a:gs>
                <a:gs pos="100000">
                  <a:srgbClr val="1F497D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Trapezoid 73"/>
            <p:cNvSpPr/>
            <p:nvPr/>
          </p:nvSpPr>
          <p:spPr>
            <a:xfrm rot="10800000">
              <a:off x="8923792" y="2040310"/>
              <a:ext cx="1600199" cy="168633"/>
            </a:xfrm>
            <a:prstGeom prst="trapezoid">
              <a:avLst>
                <a:gd name="adj" fmla="val 28577"/>
              </a:avLst>
            </a:prstGeom>
            <a:gradFill rotWithShape="1">
              <a:gsLst>
                <a:gs pos="0">
                  <a:srgbClr val="1F497D">
                    <a:tint val="40000"/>
                    <a:satMod val="350000"/>
                  </a:srgbClr>
                </a:gs>
                <a:gs pos="40000">
                  <a:srgbClr val="1F497D">
                    <a:tint val="45000"/>
                    <a:shade val="99000"/>
                    <a:satMod val="350000"/>
                  </a:srgbClr>
                </a:gs>
                <a:gs pos="100000">
                  <a:srgbClr val="1F497D">
                    <a:shade val="20000"/>
                    <a:satMod val="255000"/>
                  </a:srgbClr>
                </a:gs>
              </a:gsLst>
              <a:path path="circle">
                <a:fillToRect l="50000" t="-80000" r="50000" b="180000"/>
              </a:path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8848578" y="1371601"/>
              <a:ext cx="1750628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Agree on Central Questions of Interest</a:t>
              </a: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8848578" y="2209801"/>
              <a:ext cx="1750628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Identify System Structure &amp; Phenomena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8848578" y="3048001"/>
              <a:ext cx="1750628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 Visualize Relationships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8848578" y="3886201"/>
              <a:ext cx="1750628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 Identify Areas of Exploration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848578" y="4724401"/>
              <a:ext cx="1750628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6. Identify Data Sets to Parameterize</a:t>
              </a: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8848578" y="5562600"/>
              <a:ext cx="1750628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 Identify Relevant Computational Models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11058378" y="1593227"/>
              <a:ext cx="1905000" cy="69277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Agree on Context &amp; Boundaries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11058378" y="2438400"/>
              <a:ext cx="1905000" cy="69277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Conceptualize Models and abstractions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11058378" y="3352800"/>
              <a:ext cx="1905000" cy="69277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Develop Narratives &amp; Diagrams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11058378" y="4717427"/>
              <a:ext cx="1905000" cy="69277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Develop Data Models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11058378" y="5555627"/>
              <a:ext cx="1905000" cy="69277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Integrate Computational Models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13022562" y="6175274"/>
              <a:ext cx="1136174" cy="69277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Test/ Verify</a:t>
              </a:r>
            </a:p>
          </p:txBody>
        </p:sp>
        <p:cxnSp>
          <p:nvCxnSpPr>
            <p:cNvPr id="87" name="Straight Arrow Connector 86"/>
            <p:cNvCxnSpPr>
              <a:stCxn id="75" idx="3"/>
              <a:endCxn id="81" idx="2"/>
            </p:cNvCxnSpPr>
            <p:nvPr/>
          </p:nvCxnSpPr>
          <p:spPr>
            <a:xfrm>
              <a:off x="10599206" y="1714501"/>
              <a:ext cx="459172" cy="22511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9" name="Straight Arrow Connector 88"/>
            <p:cNvCxnSpPr>
              <a:stCxn id="81" idx="2"/>
            </p:cNvCxnSpPr>
            <p:nvPr/>
          </p:nvCxnSpPr>
          <p:spPr>
            <a:xfrm flipH="1">
              <a:off x="10599206" y="1939614"/>
              <a:ext cx="459172" cy="48534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0" name="Straight Arrow Connector 89"/>
            <p:cNvCxnSpPr>
              <a:stCxn id="76" idx="3"/>
              <a:endCxn id="82" idx="2"/>
            </p:cNvCxnSpPr>
            <p:nvPr/>
          </p:nvCxnSpPr>
          <p:spPr>
            <a:xfrm>
              <a:off x="10599206" y="2552701"/>
              <a:ext cx="459172" cy="23208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1" name="Straight Arrow Connector 90"/>
            <p:cNvCxnSpPr>
              <a:stCxn id="82" idx="2"/>
            </p:cNvCxnSpPr>
            <p:nvPr/>
          </p:nvCxnSpPr>
          <p:spPr>
            <a:xfrm flipH="1">
              <a:off x="10599206" y="2784787"/>
              <a:ext cx="459172" cy="43130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2" name="Straight Arrow Connector 91"/>
            <p:cNvCxnSpPr>
              <a:stCxn id="77" idx="3"/>
              <a:endCxn id="83" idx="2"/>
            </p:cNvCxnSpPr>
            <p:nvPr/>
          </p:nvCxnSpPr>
          <p:spPr>
            <a:xfrm>
              <a:off x="10599206" y="3390901"/>
              <a:ext cx="459172" cy="30828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4" name="Straight Arrow Connector 93"/>
            <p:cNvCxnSpPr>
              <a:stCxn id="83" idx="2"/>
            </p:cNvCxnSpPr>
            <p:nvPr/>
          </p:nvCxnSpPr>
          <p:spPr>
            <a:xfrm flipH="1">
              <a:off x="10599206" y="3699187"/>
              <a:ext cx="459172" cy="36531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5" name="Straight Arrow Connector 94"/>
            <p:cNvCxnSpPr>
              <a:stCxn id="78" idx="3"/>
            </p:cNvCxnSpPr>
            <p:nvPr/>
          </p:nvCxnSpPr>
          <p:spPr>
            <a:xfrm>
              <a:off x="10599206" y="4229101"/>
              <a:ext cx="535372" cy="68231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6" name="Straight Arrow Connector 95"/>
            <p:cNvCxnSpPr>
              <a:stCxn id="84" idx="2"/>
              <a:endCxn id="79" idx="3"/>
            </p:cNvCxnSpPr>
            <p:nvPr/>
          </p:nvCxnSpPr>
          <p:spPr>
            <a:xfrm flipH="1">
              <a:off x="10599206" y="5063814"/>
              <a:ext cx="459172" cy="3487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headEnd type="triangl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7" name="Straight Arrow Connector 96"/>
            <p:cNvCxnSpPr/>
            <p:nvPr/>
          </p:nvCxnSpPr>
          <p:spPr>
            <a:xfrm>
              <a:off x="10599206" y="5292416"/>
              <a:ext cx="545323" cy="45371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8" name="Straight Arrow Connector 97"/>
            <p:cNvCxnSpPr>
              <a:stCxn id="85" idx="2"/>
              <a:endCxn id="80" idx="3"/>
            </p:cNvCxnSpPr>
            <p:nvPr/>
          </p:nvCxnSpPr>
          <p:spPr>
            <a:xfrm flipH="1">
              <a:off x="10599206" y="5902014"/>
              <a:ext cx="459172" cy="348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headEnd type="triangle" w="med" len="med"/>
              <a:tailEnd type="triangl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9" name="Straight Arrow Connector 98"/>
            <p:cNvCxnSpPr>
              <a:stCxn id="85" idx="5"/>
              <a:endCxn id="86" idx="2"/>
            </p:cNvCxnSpPr>
            <p:nvPr/>
          </p:nvCxnSpPr>
          <p:spPr>
            <a:xfrm>
              <a:off x="12684397" y="6146945"/>
              <a:ext cx="338165" cy="37471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0" name="Straight Arrow Connector 99"/>
            <p:cNvCxnSpPr>
              <a:endCxn id="86" idx="0"/>
            </p:cNvCxnSpPr>
            <p:nvPr/>
          </p:nvCxnSpPr>
          <p:spPr>
            <a:xfrm>
              <a:off x="13559352" y="1371602"/>
              <a:ext cx="31297" cy="4803672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1" name="Straight Arrow Connector 100"/>
            <p:cNvCxnSpPr/>
            <p:nvPr/>
          </p:nvCxnSpPr>
          <p:spPr>
            <a:xfrm flipH="1">
              <a:off x="10601716" y="1373055"/>
              <a:ext cx="295763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12961943" y="2767478"/>
              <a:ext cx="597409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12960509" y="3667060"/>
              <a:ext cx="59884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4" name="Straight Arrow Connector 103"/>
            <p:cNvCxnSpPr/>
            <p:nvPr/>
          </p:nvCxnSpPr>
          <p:spPr>
            <a:xfrm flipH="1">
              <a:off x="12960506" y="5053203"/>
              <a:ext cx="59884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3669" y="2209800"/>
              <a:ext cx="3041342" cy="3704415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5842284" y="6002223"/>
              <a:ext cx="2656464" cy="610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3"/>
              <a:r>
                <a:rPr lang="en-US" sz="600" dirty="0" smtClean="0">
                  <a:solidFill>
                    <a:srgbClr val="002060"/>
                  </a:solidFill>
                  <a:latin typeface="Calibri"/>
                </a:rPr>
                <a:t>Rouse, W.B, Modeling and Visualization of Complex Systems and Enterprises, Wiley, 2015.</a:t>
              </a:r>
            </a:p>
            <a:p>
              <a:pPr algn="ctr" defTabSz="914293"/>
              <a:r>
                <a:rPr lang="en-US" sz="600" dirty="0" smtClean="0">
                  <a:solidFill>
                    <a:srgbClr val="002060"/>
                  </a:solidFill>
                  <a:latin typeface="Calibri"/>
                </a:rPr>
                <a:t>Loper M., Ed., Modeling and Simulation in the Systems Engineering Lifecycle, Springer, 2015.</a:t>
              </a:r>
              <a:endParaRPr lang="en-US" sz="6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287689" y="1240598"/>
              <a:ext cx="1750628" cy="685800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2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View the System as a Multi-Layer Enterprise</a:t>
              </a:r>
            </a:p>
          </p:txBody>
        </p:sp>
        <p:cxnSp>
          <p:nvCxnSpPr>
            <p:cNvPr id="108" name="Straight Arrow Connector 107"/>
            <p:cNvCxnSpPr>
              <a:stCxn id="107" idx="3"/>
              <a:endCxn id="75" idx="1"/>
            </p:cNvCxnSpPr>
            <p:nvPr/>
          </p:nvCxnSpPr>
          <p:spPr>
            <a:xfrm>
              <a:off x="8038317" y="1583498"/>
              <a:ext cx="810261" cy="13100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lumMod val="50000"/>
                </a:srgbClr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109" name="Rounded Rectangle 108"/>
          <p:cNvSpPr/>
          <p:nvPr/>
        </p:nvSpPr>
        <p:spPr>
          <a:xfrm>
            <a:off x="3445449" y="1600200"/>
            <a:ext cx="1313908" cy="268099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 Rounded MT Bold" panose="020F0704030504030204" pitchFamily="34" charset="0"/>
              </a:rPr>
              <a:t>Framework: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263100" y="1600200"/>
            <a:ext cx="1313908" cy="26809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3"/>
            <a:r>
              <a:rPr lang="en-US" sz="14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Facilitation:</a:t>
            </a:r>
            <a:endParaRPr lang="en-US" sz="14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7030118" y="1600200"/>
            <a:ext cx="1448536" cy="268099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chemeClr val="bg2">
                  <a:lumMod val="95000"/>
                </a:schemeClr>
              </a:gs>
              <a:gs pos="100000">
                <a:schemeClr val="bg2">
                  <a:lumMod val="65000"/>
                </a:scheme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93"/>
            <a:r>
              <a:rPr lang="en-US" sz="1400" dirty="0" smtClean="0">
                <a:solidFill>
                  <a:schemeClr val="dk1"/>
                </a:solidFill>
                <a:latin typeface="Arial Rounded MT Bold" panose="020F0704030504030204" pitchFamily="34" charset="0"/>
              </a:rPr>
              <a:t>Model Design:</a:t>
            </a:r>
            <a:endParaRPr lang="en-US" sz="1400" dirty="0">
              <a:solidFill>
                <a:schemeClr val="dk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How will DE help the acquisition enterprise respond to the realm of the possible with warfighter needs?</a:t>
            </a:r>
          </a:p>
          <a:p>
            <a:pPr lvl="0"/>
            <a:r>
              <a:rPr lang="en-US" sz="2000" dirty="0"/>
              <a:t>What are the opportunities that can be gained from deeper information in the authoritative source of truth?</a:t>
            </a:r>
          </a:p>
          <a:p>
            <a:pPr lvl="0"/>
            <a:r>
              <a:rPr lang="en-US" sz="2000" dirty="0"/>
              <a:t>How will DE make the acquisition process more efficient and reduce rework?</a:t>
            </a:r>
          </a:p>
          <a:p>
            <a:pPr lvl="0"/>
            <a:r>
              <a:rPr lang="en-US" sz="2000" dirty="0"/>
              <a:t>Can DE make it easier to ingest new processes and incorporate acquisition expertise into acquisition tools?</a:t>
            </a:r>
          </a:p>
          <a:p>
            <a:pPr lvl="0"/>
            <a:r>
              <a:rPr lang="en-US" sz="2000" dirty="0"/>
              <a:t>How do DE documented architecture principles add value to development and acquisition processes?</a:t>
            </a:r>
          </a:p>
          <a:p>
            <a:pPr lvl="0"/>
            <a:r>
              <a:rPr lang="en-US" sz="2000" dirty="0"/>
              <a:t>How will DE environments capture and maintain lessons learned within and across programs?</a:t>
            </a:r>
          </a:p>
          <a:p>
            <a:r>
              <a:rPr lang="en-US" sz="2000" dirty="0"/>
              <a:t>How can DE improve the performance of the acquisition workforce, at every skill level?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512258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6200" y="6520635"/>
            <a:ext cx="90331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Rockwell" panose="02060603020205020403" pitchFamily="18" charset="0"/>
              </a:rPr>
              <a:t>Boardman, J., &amp; </a:t>
            </a:r>
            <a:r>
              <a:rPr lang="en-US" sz="1200" dirty="0" err="1">
                <a:latin typeface="Rockwell" panose="02060603020205020403" pitchFamily="18" charset="0"/>
              </a:rPr>
              <a:t>Sauser</a:t>
            </a:r>
            <a:r>
              <a:rPr lang="en-US" sz="1200" dirty="0">
                <a:latin typeface="Rockwell" panose="02060603020205020403" pitchFamily="18" charset="0"/>
              </a:rPr>
              <a:t>, B. (2008). </a:t>
            </a:r>
            <a:r>
              <a:rPr lang="en-US" sz="1200" i="1" dirty="0">
                <a:latin typeface="Rockwell" panose="02060603020205020403" pitchFamily="18" charset="0"/>
              </a:rPr>
              <a:t>Systems thinking: Coping with 21st century problems. </a:t>
            </a:r>
            <a:r>
              <a:rPr lang="en-US" sz="1200" dirty="0">
                <a:latin typeface="Rockwell" panose="02060603020205020403" pitchFamily="18" charset="0"/>
              </a:rPr>
              <a:t>Boca Raton: CRC Press </a:t>
            </a:r>
          </a:p>
        </p:txBody>
      </p:sp>
      <p:sp>
        <p:nvSpPr>
          <p:cNvPr id="2" name="Oval 1"/>
          <p:cNvSpPr/>
          <p:nvPr/>
        </p:nvSpPr>
        <p:spPr>
          <a:xfrm>
            <a:off x="587546" y="1381822"/>
            <a:ext cx="2154605" cy="1059601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1. The problem situation: unstructured</a:t>
            </a:r>
          </a:p>
        </p:txBody>
      </p:sp>
      <p:sp>
        <p:nvSpPr>
          <p:cNvPr id="6" name="Oval 5"/>
          <p:cNvSpPr/>
          <p:nvPr/>
        </p:nvSpPr>
        <p:spPr>
          <a:xfrm>
            <a:off x="6699861" y="1399667"/>
            <a:ext cx="1826342" cy="1108496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7. Action to improve the problem situation</a:t>
            </a:r>
          </a:p>
        </p:txBody>
      </p:sp>
      <p:sp>
        <p:nvSpPr>
          <p:cNvPr id="7" name="Oval 6"/>
          <p:cNvSpPr/>
          <p:nvPr/>
        </p:nvSpPr>
        <p:spPr>
          <a:xfrm>
            <a:off x="3645101" y="1390584"/>
            <a:ext cx="1656249" cy="1189703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6. Feasible, desirable changes</a:t>
            </a:r>
          </a:p>
        </p:txBody>
      </p:sp>
      <p:sp>
        <p:nvSpPr>
          <p:cNvPr id="8" name="Oval 7"/>
          <p:cNvSpPr/>
          <p:nvPr/>
        </p:nvSpPr>
        <p:spPr>
          <a:xfrm>
            <a:off x="1279441" y="2927899"/>
            <a:ext cx="2134941" cy="1189703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2. The problem situation: </a:t>
            </a:r>
          </a:p>
          <a:p>
            <a:pPr algn="ctr"/>
            <a:r>
              <a:rPr lang="en-US" sz="1400" dirty="0">
                <a:latin typeface="Rockwell" panose="02060603020205020403" pitchFamily="18" charset="0"/>
              </a:rPr>
              <a:t>expressed</a:t>
            </a:r>
          </a:p>
        </p:txBody>
      </p:sp>
      <p:sp>
        <p:nvSpPr>
          <p:cNvPr id="9" name="Oval 8"/>
          <p:cNvSpPr/>
          <p:nvPr/>
        </p:nvSpPr>
        <p:spPr>
          <a:xfrm>
            <a:off x="4828360" y="2840208"/>
            <a:ext cx="2134941" cy="1189703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5. Dramatization and Dialogue</a:t>
            </a:r>
          </a:p>
        </p:txBody>
      </p:sp>
      <p:sp>
        <p:nvSpPr>
          <p:cNvPr id="10" name="Oval 9"/>
          <p:cNvSpPr/>
          <p:nvPr/>
        </p:nvSpPr>
        <p:spPr>
          <a:xfrm>
            <a:off x="767051" y="4490676"/>
            <a:ext cx="2134941" cy="1189703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3. Structured text</a:t>
            </a:r>
          </a:p>
        </p:txBody>
      </p:sp>
      <p:sp>
        <p:nvSpPr>
          <p:cNvPr id="11" name="Oval 10"/>
          <p:cNvSpPr/>
          <p:nvPr/>
        </p:nvSpPr>
        <p:spPr>
          <a:xfrm>
            <a:off x="3287215" y="5544256"/>
            <a:ext cx="1903906" cy="901310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4a. Formal system concept</a:t>
            </a:r>
          </a:p>
        </p:txBody>
      </p:sp>
      <p:sp>
        <p:nvSpPr>
          <p:cNvPr id="12" name="Oval 11"/>
          <p:cNvSpPr/>
          <p:nvPr/>
        </p:nvSpPr>
        <p:spPr>
          <a:xfrm>
            <a:off x="4985407" y="4444020"/>
            <a:ext cx="2366136" cy="1189703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4. </a:t>
            </a:r>
            <a:r>
              <a:rPr lang="en-US" sz="1400" dirty="0" err="1">
                <a:latin typeface="Rockwell" panose="02060603020205020403" pitchFamily="18" charset="0"/>
              </a:rPr>
              <a:t>Systemigram</a:t>
            </a:r>
            <a:r>
              <a:rPr lang="en-US" sz="1400" dirty="0">
                <a:latin typeface="Rockwell" panose="02060603020205020403" pitchFamily="18" charset="0"/>
              </a:rPr>
              <a:t>(s) Design</a:t>
            </a:r>
          </a:p>
        </p:txBody>
      </p:sp>
      <p:sp>
        <p:nvSpPr>
          <p:cNvPr id="15" name="Oval 14"/>
          <p:cNvSpPr/>
          <p:nvPr/>
        </p:nvSpPr>
        <p:spPr>
          <a:xfrm>
            <a:off x="6927236" y="5507219"/>
            <a:ext cx="1910312" cy="831687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4b. Other systems thinking</a:t>
            </a:r>
          </a:p>
        </p:txBody>
      </p:sp>
      <p:cxnSp>
        <p:nvCxnSpPr>
          <p:cNvPr id="4" name="Straight Arrow Connector 3"/>
          <p:cNvCxnSpPr>
            <a:stCxn id="2" idx="4"/>
            <a:endCxn id="8" idx="0"/>
          </p:cNvCxnSpPr>
          <p:nvPr/>
        </p:nvCxnSpPr>
        <p:spPr>
          <a:xfrm>
            <a:off x="1664849" y="2441423"/>
            <a:ext cx="682063" cy="486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10" idx="0"/>
          </p:cNvCxnSpPr>
          <p:nvPr/>
        </p:nvCxnSpPr>
        <p:spPr>
          <a:xfrm flipH="1">
            <a:off x="1834522" y="4117602"/>
            <a:ext cx="512390" cy="37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2" idx="2"/>
          </p:cNvCxnSpPr>
          <p:nvPr/>
        </p:nvCxnSpPr>
        <p:spPr>
          <a:xfrm flipV="1">
            <a:off x="2901992" y="5038872"/>
            <a:ext cx="2083415" cy="4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7"/>
            <a:endCxn id="12" idx="3"/>
          </p:cNvCxnSpPr>
          <p:nvPr/>
        </p:nvCxnSpPr>
        <p:spPr>
          <a:xfrm flipV="1">
            <a:off x="4912300" y="5459495"/>
            <a:ext cx="419620" cy="21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1"/>
            <a:endCxn id="12" idx="5"/>
          </p:cNvCxnSpPr>
          <p:nvPr/>
        </p:nvCxnSpPr>
        <p:spPr>
          <a:xfrm flipH="1" flipV="1">
            <a:off x="7005030" y="5459495"/>
            <a:ext cx="201965" cy="16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  <a:endCxn id="9" idx="4"/>
          </p:cNvCxnSpPr>
          <p:nvPr/>
        </p:nvCxnSpPr>
        <p:spPr>
          <a:xfrm flipH="1" flipV="1">
            <a:off x="5895831" y="4029911"/>
            <a:ext cx="272644" cy="41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7" idx="5"/>
          </p:cNvCxnSpPr>
          <p:nvPr/>
        </p:nvCxnSpPr>
        <p:spPr>
          <a:xfrm flipH="1" flipV="1">
            <a:off x="5058798" y="2406059"/>
            <a:ext cx="837033" cy="43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6"/>
            <a:endCxn id="6" idx="2"/>
          </p:cNvCxnSpPr>
          <p:nvPr/>
        </p:nvCxnSpPr>
        <p:spPr>
          <a:xfrm flipV="1">
            <a:off x="5301350" y="1953915"/>
            <a:ext cx="1398511" cy="3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3627" y="4227161"/>
            <a:ext cx="854392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017298" y="3788631"/>
            <a:ext cx="1816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Rockwell" panose="02060603020205020403" pitchFamily="18" charset="0"/>
              </a:rPr>
              <a:t>Real world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017297" y="4283115"/>
            <a:ext cx="1992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ckwell" panose="02060603020205020403" pitchFamily="18" charset="0"/>
              </a:rPr>
              <a:t>Systems thinking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Rockwell" charset="0"/>
              </a:rPr>
              <a:t>Boardman: Soft </a:t>
            </a:r>
            <a:r>
              <a:rPr lang="en-US" sz="2400" dirty="0" smtClean="0">
                <a:latin typeface="Rockwell" charset="0"/>
              </a:rPr>
              <a:t>Systems Methodology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928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87546" y="1381822"/>
            <a:ext cx="2154605" cy="1059601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1. The problem situation: unstructured</a:t>
            </a:r>
          </a:p>
        </p:txBody>
      </p:sp>
      <p:sp>
        <p:nvSpPr>
          <p:cNvPr id="6" name="Oval 5"/>
          <p:cNvSpPr/>
          <p:nvPr/>
        </p:nvSpPr>
        <p:spPr>
          <a:xfrm>
            <a:off x="6699861" y="1399667"/>
            <a:ext cx="1826342" cy="1108496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7. Action to improve the problem situation</a:t>
            </a:r>
          </a:p>
        </p:txBody>
      </p:sp>
      <p:sp>
        <p:nvSpPr>
          <p:cNvPr id="7" name="Oval 6"/>
          <p:cNvSpPr/>
          <p:nvPr/>
        </p:nvSpPr>
        <p:spPr>
          <a:xfrm>
            <a:off x="3645101" y="1390584"/>
            <a:ext cx="1656249" cy="1189703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6. Feasible, desirable changes</a:t>
            </a:r>
          </a:p>
        </p:txBody>
      </p:sp>
      <p:sp>
        <p:nvSpPr>
          <p:cNvPr id="8" name="Oval 7"/>
          <p:cNvSpPr/>
          <p:nvPr/>
        </p:nvSpPr>
        <p:spPr>
          <a:xfrm>
            <a:off x="1279441" y="2927899"/>
            <a:ext cx="2134941" cy="1189703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2. The problem situation: </a:t>
            </a:r>
          </a:p>
          <a:p>
            <a:pPr algn="ctr"/>
            <a:r>
              <a:rPr lang="en-US" sz="1400" dirty="0">
                <a:latin typeface="Rockwell" panose="02060603020205020403" pitchFamily="18" charset="0"/>
              </a:rPr>
              <a:t>expressed</a:t>
            </a:r>
          </a:p>
        </p:txBody>
      </p:sp>
      <p:sp>
        <p:nvSpPr>
          <p:cNvPr id="9" name="Oval 8"/>
          <p:cNvSpPr/>
          <p:nvPr/>
        </p:nvSpPr>
        <p:spPr>
          <a:xfrm>
            <a:off x="4828360" y="2840208"/>
            <a:ext cx="2134941" cy="1189703"/>
          </a:xfrm>
          <a:prstGeom prst="ellipse">
            <a:avLst/>
          </a:prstGeom>
          <a:solidFill>
            <a:srgbClr val="C7A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5. Dramatization and Dialogue</a:t>
            </a:r>
          </a:p>
        </p:txBody>
      </p:sp>
      <p:sp>
        <p:nvSpPr>
          <p:cNvPr id="10" name="Oval 9"/>
          <p:cNvSpPr/>
          <p:nvPr/>
        </p:nvSpPr>
        <p:spPr>
          <a:xfrm>
            <a:off x="767051" y="4490676"/>
            <a:ext cx="2134941" cy="1189703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3. Structured text</a:t>
            </a:r>
          </a:p>
        </p:txBody>
      </p:sp>
      <p:sp>
        <p:nvSpPr>
          <p:cNvPr id="11" name="Oval 10"/>
          <p:cNvSpPr/>
          <p:nvPr/>
        </p:nvSpPr>
        <p:spPr>
          <a:xfrm>
            <a:off x="3287215" y="5544256"/>
            <a:ext cx="1903906" cy="901310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4a. Formal system concept</a:t>
            </a:r>
          </a:p>
        </p:txBody>
      </p:sp>
      <p:sp>
        <p:nvSpPr>
          <p:cNvPr id="12" name="Oval 11"/>
          <p:cNvSpPr/>
          <p:nvPr/>
        </p:nvSpPr>
        <p:spPr>
          <a:xfrm>
            <a:off x="4985407" y="4444020"/>
            <a:ext cx="2366136" cy="1189703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4. </a:t>
            </a:r>
            <a:r>
              <a:rPr lang="en-US" sz="1400" dirty="0" err="1">
                <a:latin typeface="Rockwell" panose="02060603020205020403" pitchFamily="18" charset="0"/>
              </a:rPr>
              <a:t>Systemigram</a:t>
            </a:r>
            <a:r>
              <a:rPr lang="en-US" sz="1400" dirty="0">
                <a:latin typeface="Rockwell" panose="02060603020205020403" pitchFamily="18" charset="0"/>
              </a:rPr>
              <a:t>(s) Design</a:t>
            </a:r>
          </a:p>
        </p:txBody>
      </p:sp>
      <p:sp>
        <p:nvSpPr>
          <p:cNvPr id="15" name="Oval 14"/>
          <p:cNvSpPr/>
          <p:nvPr/>
        </p:nvSpPr>
        <p:spPr>
          <a:xfrm>
            <a:off x="6927236" y="5507219"/>
            <a:ext cx="1910312" cy="831687"/>
          </a:xfrm>
          <a:prstGeom prst="ellipse">
            <a:avLst/>
          </a:prstGeom>
          <a:solidFill>
            <a:srgbClr val="56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4b. Other systems thinking</a:t>
            </a:r>
          </a:p>
        </p:txBody>
      </p:sp>
      <p:cxnSp>
        <p:nvCxnSpPr>
          <p:cNvPr id="4" name="Straight Arrow Connector 3"/>
          <p:cNvCxnSpPr>
            <a:stCxn id="2" idx="4"/>
            <a:endCxn id="8" idx="0"/>
          </p:cNvCxnSpPr>
          <p:nvPr/>
        </p:nvCxnSpPr>
        <p:spPr>
          <a:xfrm>
            <a:off x="1664849" y="2441423"/>
            <a:ext cx="682063" cy="486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4"/>
            <a:endCxn id="10" idx="0"/>
          </p:cNvCxnSpPr>
          <p:nvPr/>
        </p:nvCxnSpPr>
        <p:spPr>
          <a:xfrm flipH="1">
            <a:off x="1834522" y="4117602"/>
            <a:ext cx="512390" cy="373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  <a:endCxn id="12" idx="2"/>
          </p:cNvCxnSpPr>
          <p:nvPr/>
        </p:nvCxnSpPr>
        <p:spPr>
          <a:xfrm flipV="1">
            <a:off x="2901992" y="5038872"/>
            <a:ext cx="2083415" cy="46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7"/>
            <a:endCxn id="12" idx="3"/>
          </p:cNvCxnSpPr>
          <p:nvPr/>
        </p:nvCxnSpPr>
        <p:spPr>
          <a:xfrm flipV="1">
            <a:off x="4912300" y="5459495"/>
            <a:ext cx="419620" cy="216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1"/>
            <a:endCxn id="12" idx="5"/>
          </p:cNvCxnSpPr>
          <p:nvPr/>
        </p:nvCxnSpPr>
        <p:spPr>
          <a:xfrm flipH="1" flipV="1">
            <a:off x="7005030" y="5459495"/>
            <a:ext cx="201965" cy="1695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0"/>
            <a:endCxn id="9" idx="4"/>
          </p:cNvCxnSpPr>
          <p:nvPr/>
        </p:nvCxnSpPr>
        <p:spPr>
          <a:xfrm flipH="1" flipV="1">
            <a:off x="5895831" y="4029911"/>
            <a:ext cx="272644" cy="414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  <a:endCxn id="7" idx="5"/>
          </p:cNvCxnSpPr>
          <p:nvPr/>
        </p:nvCxnSpPr>
        <p:spPr>
          <a:xfrm flipH="1" flipV="1">
            <a:off x="5058798" y="2406059"/>
            <a:ext cx="837033" cy="43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6"/>
            <a:endCxn id="6" idx="2"/>
          </p:cNvCxnSpPr>
          <p:nvPr/>
        </p:nvCxnSpPr>
        <p:spPr>
          <a:xfrm flipV="1">
            <a:off x="5301350" y="1953915"/>
            <a:ext cx="1398511" cy="31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3627" y="4227161"/>
            <a:ext cx="854392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7017298" y="3788631"/>
            <a:ext cx="1816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Rockwell" panose="02060603020205020403" pitchFamily="18" charset="0"/>
              </a:rPr>
              <a:t>Real world</a:t>
            </a:r>
          </a:p>
        </p:txBody>
      </p:sp>
      <p:sp>
        <p:nvSpPr>
          <p:cNvPr id="99" name="Rectangle 98"/>
          <p:cNvSpPr/>
          <p:nvPr/>
        </p:nvSpPr>
        <p:spPr>
          <a:xfrm>
            <a:off x="7017297" y="4283115"/>
            <a:ext cx="1992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Rockwell" panose="02060603020205020403" pitchFamily="18" charset="0"/>
              </a:rPr>
              <a:t>Systems thinking</a:t>
            </a:r>
          </a:p>
        </p:txBody>
      </p:sp>
      <p:sp>
        <p:nvSpPr>
          <p:cNvPr id="26" name="Oval 25"/>
          <p:cNvSpPr/>
          <p:nvPr/>
        </p:nvSpPr>
        <p:spPr>
          <a:xfrm>
            <a:off x="1350060" y="2958218"/>
            <a:ext cx="2030282" cy="1153433"/>
          </a:xfrm>
          <a:prstGeom prst="ellipse">
            <a:avLst/>
          </a:prstGeom>
          <a:solidFill>
            <a:srgbClr val="847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i="1" dirty="0">
                <a:latin typeface="Rockwell" panose="02060603020205020403" pitchFamily="18" charset="0"/>
              </a:rPr>
              <a:t>Stakeholder Interviews</a:t>
            </a:r>
          </a:p>
        </p:txBody>
      </p:sp>
      <p:sp>
        <p:nvSpPr>
          <p:cNvPr id="28" name="Oval 27"/>
          <p:cNvSpPr/>
          <p:nvPr/>
        </p:nvSpPr>
        <p:spPr>
          <a:xfrm>
            <a:off x="4887082" y="2867901"/>
            <a:ext cx="2040154" cy="1121916"/>
          </a:xfrm>
          <a:prstGeom prst="ellipse">
            <a:avLst/>
          </a:prstGeom>
          <a:solidFill>
            <a:srgbClr val="847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i="1" dirty="0">
                <a:latin typeface="Rockwell" panose="02060603020205020403" pitchFamily="18" charset="0"/>
              </a:rPr>
              <a:t>Design Workshop</a:t>
            </a:r>
            <a:r>
              <a:rPr lang="en-US" sz="1400" dirty="0">
                <a:latin typeface="Rockwell" panose="02060603020205020403" pitchFamily="18" charset="0"/>
              </a:rPr>
              <a:t>, Actors &amp; Enablers</a:t>
            </a:r>
          </a:p>
        </p:txBody>
      </p:sp>
      <p:sp>
        <p:nvSpPr>
          <p:cNvPr id="30" name="Oval 29"/>
          <p:cNvSpPr/>
          <p:nvPr/>
        </p:nvSpPr>
        <p:spPr>
          <a:xfrm>
            <a:off x="6682273" y="1300135"/>
            <a:ext cx="1994055" cy="1391060"/>
          </a:xfrm>
          <a:prstGeom prst="ellipse">
            <a:avLst/>
          </a:prstGeom>
          <a:solidFill>
            <a:srgbClr val="847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Stakeholder Reconciliation, Measures of Change</a:t>
            </a:r>
          </a:p>
        </p:txBody>
      </p:sp>
      <p:sp>
        <p:nvSpPr>
          <p:cNvPr id="32" name="Oval 31"/>
          <p:cNvSpPr/>
          <p:nvPr/>
        </p:nvSpPr>
        <p:spPr>
          <a:xfrm>
            <a:off x="625688" y="1416829"/>
            <a:ext cx="2078320" cy="993193"/>
          </a:xfrm>
          <a:prstGeom prst="ellipse">
            <a:avLst/>
          </a:prstGeom>
          <a:solidFill>
            <a:srgbClr val="10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Identification of Need</a:t>
            </a:r>
          </a:p>
        </p:txBody>
      </p:sp>
      <p:sp>
        <p:nvSpPr>
          <p:cNvPr id="33" name="Oval 32"/>
          <p:cNvSpPr/>
          <p:nvPr/>
        </p:nvSpPr>
        <p:spPr>
          <a:xfrm>
            <a:off x="3592187" y="1416829"/>
            <a:ext cx="1805740" cy="1091549"/>
          </a:xfrm>
          <a:prstGeom prst="ellipse">
            <a:avLst/>
          </a:prstGeom>
          <a:solidFill>
            <a:srgbClr val="105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latin typeface="Rockwell" panose="02060603020205020403" pitchFamily="18" charset="0"/>
              </a:rPr>
              <a:t>Innovation System Development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1000" y="6493813"/>
            <a:ext cx="8962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2E6D"/>
                </a:solidFill>
                <a:latin typeface="Rockwell" panose="02060603020205020403" pitchFamily="18" charset="0"/>
              </a:rPr>
              <a:t>A  qualitative stakeholder-driven process to produce quantitative goals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 Practice: Enterprise </a:t>
            </a:r>
            <a:r>
              <a:rPr lang="en-US" dirty="0" smtClean="0"/>
              <a:t>Systemigrams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3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Stakeholder </a:t>
            </a:r>
            <a:r>
              <a:rPr lang="en-US" dirty="0" smtClean="0"/>
              <a:t>Interviews &amp;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3" y="1030288"/>
            <a:ext cx="5845944" cy="5316537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 smtClean="0"/>
              <a:t>15 Project </a:t>
            </a:r>
            <a:r>
              <a:rPr lang="en-US" sz="2000" dirty="0"/>
              <a:t>Visits </a:t>
            </a:r>
            <a:r>
              <a:rPr lang="en-US" sz="2000" dirty="0" smtClean="0"/>
              <a:t>Completed, 25 People Interviewed</a:t>
            </a:r>
            <a:endParaRPr lang="en-US" sz="2000" dirty="0"/>
          </a:p>
          <a:p>
            <a:pPr lvl="1">
              <a:spcBef>
                <a:spcPts val="300"/>
              </a:spcBef>
            </a:pPr>
            <a:r>
              <a:rPr lang="en-US" dirty="0" smtClean="0"/>
              <a:t>DASD/SE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Aerospace Corp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JHU APL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SAF/AQ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Army PM-Aviation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Army Future Vertical Lift Program Office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Ground-Based Strategic Deterrent Program Office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SPAWAR San Diego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TARDEC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J8 </a:t>
            </a:r>
            <a:r>
              <a:rPr lang="en-US" dirty="0"/>
              <a:t>JCIDS office 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DOT&amp;E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NASA-Langley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NASA-Marshall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JPL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11147" y="4840357"/>
            <a:ext cx="3876262" cy="170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20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Calibri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Calibri" pitchFamily="34" charset="0"/>
              <a:buChar char="―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Courier New" pitchFamily="49" charset="0"/>
              <a:buChar char="o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Calibri" pitchFamily="34" charset="0"/>
              <a:buChar char="―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Wingdings" pitchFamily="2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-2286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800000"/>
              </a:buClr>
              <a:buSzPct val="7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2000" kern="0" dirty="0" smtClean="0"/>
              <a:t>Also:</a:t>
            </a:r>
          </a:p>
          <a:p>
            <a:pPr lvl="1">
              <a:spcBef>
                <a:spcPts val="300"/>
              </a:spcBef>
            </a:pPr>
            <a:r>
              <a:rPr lang="en-US" kern="0" dirty="0" smtClean="0"/>
              <a:t>~50 documents reviewed</a:t>
            </a:r>
          </a:p>
          <a:p>
            <a:pPr lvl="1">
              <a:spcBef>
                <a:spcPts val="300"/>
              </a:spcBef>
            </a:pPr>
            <a:r>
              <a:rPr lang="en-US" kern="0" dirty="0" smtClean="0"/>
              <a:t>6 facilitated meetings with DASD/SE team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045760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ERC PowerPoint Template updated 101911">
  <a:themeElements>
    <a:clrScheme name="Advantage 1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FFFFFF"/>
      </a:accent3>
      <a:accent4>
        <a:srgbClr val="000000"/>
      </a:accent4>
      <a:accent5>
        <a:srgbClr val="B8ADB8"/>
      </a:accent5>
      <a:accent6>
        <a:srgbClr val="2D0C3B"/>
      </a:accent6>
      <a:hlink>
        <a:srgbClr val="BC5FBC"/>
      </a:hlink>
      <a:folHlink>
        <a:srgbClr val="9775A7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RC PowerPoint Template updated 101911">
  <a:themeElements>
    <a:clrScheme name="Advantage 1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FFFFFF"/>
      </a:accent3>
      <a:accent4>
        <a:srgbClr val="000000"/>
      </a:accent4>
      <a:accent5>
        <a:srgbClr val="B8ADB8"/>
      </a:accent5>
      <a:accent6>
        <a:srgbClr val="2D0C3B"/>
      </a:accent6>
      <a:hlink>
        <a:srgbClr val="BC5FBC"/>
      </a:hlink>
      <a:folHlink>
        <a:srgbClr val="9775A7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ERC PowerPoint Template updated 101911">
  <a:themeElements>
    <a:clrScheme name="Advantage 1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FFFFFF"/>
      </a:accent3>
      <a:accent4>
        <a:srgbClr val="000000"/>
      </a:accent4>
      <a:accent5>
        <a:srgbClr val="B8ADB8"/>
      </a:accent5>
      <a:accent6>
        <a:srgbClr val="2D0C3B"/>
      </a:accent6>
      <a:hlink>
        <a:srgbClr val="BC5FBC"/>
      </a:hlink>
      <a:folHlink>
        <a:srgbClr val="9775A7"/>
      </a:folHlink>
    </a:clrScheme>
    <a:fontScheme name="Advantage">
      <a:majorFont>
        <a:latin typeface="Americana BT"/>
        <a:ea typeface="ＭＳ Ｐゴシック"/>
        <a:cs typeface="Arial"/>
      </a:majorFont>
      <a:minorFont>
        <a:latin typeface="Calibr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dvantage 1">
        <a:dk1>
          <a:srgbClr val="000000"/>
        </a:dk1>
        <a:lt1>
          <a:srgbClr val="FFFFFF"/>
        </a:lt1>
        <a:dk2>
          <a:srgbClr val="2B142D"/>
        </a:dk2>
        <a:lt2>
          <a:srgbClr val="C3AFCC"/>
        </a:lt2>
        <a:accent1>
          <a:srgbClr val="663366"/>
        </a:accent1>
        <a:accent2>
          <a:srgbClr val="330F42"/>
        </a:accent2>
        <a:accent3>
          <a:srgbClr val="FFFFFF"/>
        </a:accent3>
        <a:accent4>
          <a:srgbClr val="000000"/>
        </a:accent4>
        <a:accent5>
          <a:srgbClr val="B8ADB8"/>
        </a:accent5>
        <a:accent6>
          <a:srgbClr val="2D0C3B"/>
        </a:accent6>
        <a:hlink>
          <a:srgbClr val="BC5FBC"/>
        </a:hlink>
        <a:folHlink>
          <a:srgbClr val="977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17449</TotalTime>
  <Words>4020</Words>
  <Application>Microsoft Office PowerPoint</Application>
  <PresentationFormat>Letter Paper (8.5x11 in)</PresentationFormat>
  <Paragraphs>1563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MS PGothic</vt:lpstr>
      <vt:lpstr>Americana BT</vt:lpstr>
      <vt:lpstr>Arial</vt:lpstr>
      <vt:lpstr>Arial Rounded MT Bold</vt:lpstr>
      <vt:lpstr>Calibri</vt:lpstr>
      <vt:lpstr>Cambria</vt:lpstr>
      <vt:lpstr>Courier New</vt:lpstr>
      <vt:lpstr>MS Mincho</vt:lpstr>
      <vt:lpstr>Rockwell</vt:lpstr>
      <vt:lpstr>Symbol</vt:lpstr>
      <vt:lpstr>Tahoma</vt:lpstr>
      <vt:lpstr>Times</vt:lpstr>
      <vt:lpstr>Times New Roman</vt:lpstr>
      <vt:lpstr>Wingdings</vt:lpstr>
      <vt:lpstr>SERC PowerPoint Template updated 101911</vt:lpstr>
      <vt:lpstr>1_SERC PowerPoint Template updated 101911</vt:lpstr>
      <vt:lpstr>2_SERC PowerPoint Template updated 101911</vt:lpstr>
      <vt:lpstr>Office Theme</vt:lpstr>
      <vt:lpstr>RT-182: Enterprise Systems-of-Systems Model for Digital Thread Enabled Acquisition </vt:lpstr>
      <vt:lpstr>SERC Project RT-182 Digital Thread Enabled Acquisition</vt:lpstr>
      <vt:lpstr>Overview – Topics for Discussion</vt:lpstr>
      <vt:lpstr>Enterprise SoS Process</vt:lpstr>
      <vt:lpstr>Full Process &amp; Project Scope</vt:lpstr>
      <vt:lpstr>Questions of Interest</vt:lpstr>
      <vt:lpstr>Boardman: Soft Systems Methodology</vt:lpstr>
      <vt:lpstr>In Practice: Enterprise Systemigrams</vt:lpstr>
      <vt:lpstr>Stakeholder Interviews &amp; Research</vt:lpstr>
      <vt:lpstr>Context Analysis (Selected Phrases)</vt:lpstr>
      <vt:lpstr>DE Transformation Systemigrams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 Lexicon Example</vt:lpstr>
      <vt:lpstr>Summary and Next Steps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Engineering Research Center</dc:title>
  <dc:creator>Pyster</dc:creator>
  <cp:lastModifiedBy>Tom McDermott</cp:lastModifiedBy>
  <cp:revision>894</cp:revision>
  <cp:lastPrinted>2008-10-21T16:07:00Z</cp:lastPrinted>
  <dcterms:created xsi:type="dcterms:W3CDTF">2011-10-21T17:23:34Z</dcterms:created>
  <dcterms:modified xsi:type="dcterms:W3CDTF">2018-07-09T11:20:21Z</dcterms:modified>
</cp:coreProperties>
</file>