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81" r:id="rId5"/>
    <p:sldId id="282" r:id="rId6"/>
    <p:sldId id="259" r:id="rId7"/>
    <p:sldId id="260" r:id="rId8"/>
    <p:sldId id="273" r:id="rId9"/>
    <p:sldId id="284" r:id="rId10"/>
    <p:sldId id="286" r:id="rId11"/>
    <p:sldId id="285" r:id="rId12"/>
    <p:sldId id="261" r:id="rId13"/>
    <p:sldId id="263" r:id="rId14"/>
    <p:sldId id="264" r:id="rId15"/>
    <p:sldId id="288" r:id="rId16"/>
    <p:sldId id="262" r:id="rId17"/>
    <p:sldId id="268" r:id="rId18"/>
    <p:sldId id="267" r:id="rId19"/>
    <p:sldId id="266" r:id="rId20"/>
    <p:sldId id="269" r:id="rId21"/>
    <p:sldId id="270" r:id="rId22"/>
    <p:sldId id="275" r:id="rId23"/>
    <p:sldId id="272" r:id="rId24"/>
    <p:sldId id="276" r:id="rId25"/>
    <p:sldId id="290" r:id="rId26"/>
    <p:sldId id="294" r:id="rId27"/>
    <p:sldId id="292" r:id="rId28"/>
    <p:sldId id="280" r:id="rId29"/>
    <p:sldId id="279" r:id="rId30"/>
    <p:sldId id="293" r:id="rId31"/>
  </p:sldIdLst>
  <p:sldSz cx="9144000" cy="6858000" type="screen4x3"/>
  <p:notesSz cx="7077075" cy="93853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73479" autoAdjust="0"/>
  </p:normalViewPr>
  <p:slideViewPr>
    <p:cSldViewPr>
      <p:cViewPr>
        <p:scale>
          <a:sx n="72" d="100"/>
          <a:sy n="72" d="100"/>
        </p:scale>
        <p:origin x="-672" y="11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88" y="-114"/>
      </p:cViewPr>
      <p:guideLst>
        <p:guide orient="horz" pos="2956"/>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A45124-BC85-4264-8C4C-7EFCD0BB3247}" type="datetimeFigureOut">
              <a:rPr lang="en-US"/>
              <a:pPr>
                <a:defRPr/>
              </a:pPr>
              <a:t>4/16/2013</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457700"/>
            <a:ext cx="5661025" cy="42243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3813"/>
            <a:ext cx="3067050" cy="469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913813"/>
            <a:ext cx="3067050" cy="469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DA7D64F-2F7D-4CA6-876F-00A5BA4072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86A8ABB-4809-4505-8DED-D2EE2ECA521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FFCF294-F052-452B-B78D-2A47421A709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C6EFCE0-7259-4638-B3D1-8BDCBB75FF5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02D282A-DE27-4DA4-88E0-2F7AB9E7EEA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637D48F-AE06-47C5-B245-28E9ED809F6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D321740-2C22-4C22-ADB2-C1E667641BA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D888084-B415-4034-A1C2-928FDEF0A5D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36B0989-A3A6-4007-B56E-A5E02967064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F68E52F-A0C1-48E3-A797-1ED853A6C9C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computational View will be depicted by the diagrams pictured in the Computational Viewpoint Template.</a:t>
            </a:r>
          </a:p>
        </p:txBody>
      </p:sp>
      <p:sp>
        <p:nvSpPr>
          <p:cNvPr id="4" name="Slide Number Placeholder 3"/>
          <p:cNvSpPr>
            <a:spLocks noGrp="1"/>
          </p:cNvSpPr>
          <p:nvPr>
            <p:ph type="sldNum" sz="quarter" idx="5"/>
          </p:nvPr>
        </p:nvSpPr>
        <p:spPr/>
        <p:txBody>
          <a:bodyPr/>
          <a:lstStyle/>
          <a:p>
            <a:pPr>
              <a:defRPr/>
            </a:pPr>
            <a:fld id="{21ADFA77-F12F-4B82-B913-6F871BEEF26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27AC1D6-6ACD-4F81-96F0-20104751C8A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C9F2333-B069-442B-A375-BFD1856959A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972BCC8-2C8D-4583-A0AE-ACBC36CAB29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C47328B-09E4-4B66-874B-867D96192E3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E7B9485-BA98-4DB7-9752-9F9D75C4066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FDDD7D3-016E-4140-A07D-FD037889255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8795914-D2D0-4099-BEDF-7BD0FCB2CD8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277813B-D518-4D35-A615-AA12B5D67DB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FBEADBA-A0E7-44D6-921F-9A93473D9E1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769B243-E661-4E2D-8DA9-1790A4FFA98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253BF95-AC0F-4962-9C31-9ED027A42FD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FACF99F-EEA8-4D54-BAC2-3CC73FEC8C0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B0D8764-0EF6-43B6-80C5-96B33AF7795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D4368A9-A32D-4254-8EEB-40A705B39F8C}" type="slidenum">
              <a:rPr lang="en-US" smtClean="0"/>
              <a:pPr>
                <a:defRPr/>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2268538" y="2178050"/>
            <a:ext cx="2540000" cy="190500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use-case realization represents how a use case will be implemented in terms of collaborating objects. This artifact can take various forms. It may include, for example, a textual description (a document), </a:t>
            </a:r>
            <a:r>
              <a:rPr lang="en-US" u="sng" smtClean="0">
                <a:hlinkClick r:id="" action="ppaction://hlinkfile" tooltip="Click to Continue &gt; by Savings Sidekick"/>
              </a:rPr>
              <a:t>class</a:t>
            </a:r>
            <a:r>
              <a:rPr lang="en-US" smtClean="0"/>
              <a:t> diagrams of participating classes and subsystems, and interaction diagrams (communication and sequence diagrams) that illustrate the flow of interactions between class and subsystem instances. </a:t>
            </a:r>
          </a:p>
          <a:p>
            <a:pPr eaLnBrk="1" hangingPunct="1">
              <a:spcBef>
                <a:spcPct val="0"/>
              </a:spcBef>
            </a:pPr>
            <a:r>
              <a:rPr lang="en-US" smtClean="0"/>
              <a:t>In a model, a use-case realization is represented as a UML collaboration that groups the </a:t>
            </a:r>
            <a:r>
              <a:rPr lang="en-US" u="sng" smtClean="0">
                <a:hlinkClick r:id="" action="ppaction://hlinkfile" tooltip="Click to Continue &gt; by Savings Sidekick"/>
              </a:rPr>
              <a:t>diagrams</a:t>
            </a:r>
            <a:r>
              <a:rPr lang="en-US" smtClean="0"/>
              <a:t> and other information (such as textual descriptions) that form part of the use-case realization. </a:t>
            </a:r>
          </a:p>
          <a:p>
            <a:pPr eaLnBrk="1" hangingPunct="1">
              <a:spcBef>
                <a:spcPct val="0"/>
              </a:spcBef>
            </a:pPr>
            <a:r>
              <a:rPr lang="en-US" smtClean="0"/>
              <a:t>The reason for separating the use-case realization from its use case is that doing so allows the use cases to be managed separately from their realizations. This is particularly important for larger projects, or families of systems where the same use cases may be designed differently in different products within the product family. Consider the case of a family of </a:t>
            </a:r>
            <a:r>
              <a:rPr lang="en-US" smtClean="0">
                <a:hlinkClick r:id="" action="ppaction://hlinkfile"/>
              </a:rPr>
              <a:t>telephone</a:t>
            </a:r>
            <a:r>
              <a:rPr lang="en-US" smtClean="0"/>
              <a:t> switches which have many use cases in common, but which design and implement them differently according to product positioning, performance and price. </a:t>
            </a:r>
          </a:p>
          <a:p>
            <a:pPr eaLnBrk="1" hangingPunct="1">
              <a:spcBef>
                <a:spcPct val="0"/>
              </a:spcBef>
            </a:pPr>
            <a:r>
              <a:rPr lang="en-US" smtClean="0"/>
              <a:t>For larger projects, separating the use case and its realization allows changes to </a:t>
            </a:r>
            <a:r>
              <a:rPr lang="en-US" smtClean="0">
                <a:hlinkClick r:id="" action="ppaction://hlinkfile"/>
              </a:rPr>
              <a:t>the design</a:t>
            </a:r>
            <a:r>
              <a:rPr lang="en-US" smtClean="0"/>
              <a:t> of the use case without affecting the baselined use case itself. </a:t>
            </a:r>
          </a:p>
          <a:p>
            <a:pPr eaLnBrk="1" hangingPunct="1">
              <a:spcBef>
                <a:spcPct val="0"/>
              </a:spcBef>
            </a:pPr>
            <a:endParaRPr lang="en-US" smtClean="0"/>
          </a:p>
        </p:txBody>
      </p:sp>
      <p:sp>
        <p:nvSpPr>
          <p:cNvPr id="37892"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667CFD-FB27-4FC7-8640-D46980FF033D}" type="slidenum">
              <a:rPr lang="en-US" smtClean="0"/>
              <a:pPr fontAlgn="base">
                <a:spcBef>
                  <a:spcPct val="0"/>
                </a:spcBef>
                <a:spcAft>
                  <a:spcPct val="0"/>
                </a:spcAft>
                <a:defRPr/>
              </a:pPr>
              <a:t>4</a:t>
            </a:fld>
            <a:endParaRPr lang="en-US" smtClean="0"/>
          </a:p>
        </p:txBody>
      </p:sp>
      <p:sp>
        <p:nvSpPr>
          <p:cNvPr id="39941" name="Rectangle 1"/>
          <p:cNvSpPr>
            <a:spLocks noChangeArrowheads="1"/>
          </p:cNvSpPr>
          <p:nvPr/>
        </p:nvSpPr>
        <p:spPr bwMode="auto">
          <a:xfrm>
            <a:off x="0" y="-395288"/>
            <a:ext cx="22855238" cy="1247776"/>
          </a:xfrm>
          <a:prstGeom prst="rect">
            <a:avLst/>
          </a:prstGeom>
          <a:noFill/>
          <a:ln w="9525">
            <a:noFill/>
            <a:miter lim="800000"/>
            <a:headEnd/>
            <a:tailEnd/>
          </a:ln>
        </p:spPr>
        <p:txBody>
          <a:bodyPr wrap="none" anchor="ctr">
            <a:spAutoFit/>
          </a:bodyPr>
          <a:lstStyle/>
          <a:p>
            <a:r>
              <a:rPr lang="en-US" sz="1000">
                <a:latin typeface="Arial" charset="0"/>
              </a:rPr>
              <a:t>For each use case in the use-case model, there is a use-case realization in the analysis/design model with a realization relationship to the use case. In the UML this is shown as a dashed arrow, with an arrowhead like a generalization relationship, indicating that a realization is a kind of inheritance, as well as a dependency (i.e. it could have been shown as a dependency stereotyped with &lt;&lt;realize&gt;&gt;). </a:t>
            </a:r>
          </a:p>
          <a:p>
            <a:pPr eaLnBrk="0" hangingPunct="0"/>
            <a:r>
              <a:rPr lang="en-US" sz="1000">
                <a:latin typeface="Arial" charset="0"/>
              </a:rPr>
              <a:t>  </a:t>
            </a:r>
            <a:r>
              <a:rPr lang="en-US" sz="6500">
                <a:latin typeface="Arial" charset="0"/>
              </a:rPr>
              <a:t> </a:t>
            </a:r>
            <a:endParaRPr lang="en-US" sz="1000">
              <a:latin typeface="Arial" charset="0"/>
            </a:endParaRPr>
          </a:p>
        </p:txBody>
      </p:sp>
      <p:pic>
        <p:nvPicPr>
          <p:cNvPr id="39942" name="Picture 2" descr="Diagram described in caption."/>
          <p:cNvPicPr>
            <a:picLocks noChangeAspect="1" noChangeArrowheads="1"/>
          </p:cNvPicPr>
          <p:nvPr/>
        </p:nvPicPr>
        <p:blipFill>
          <a:blip r:embed="rId3"/>
          <a:srcRect/>
          <a:stretch>
            <a:fillRect/>
          </a:stretch>
        </p:blipFill>
        <p:spPr bwMode="auto">
          <a:xfrm>
            <a:off x="2152650" y="1644650"/>
            <a:ext cx="2771775" cy="1524000"/>
          </a:xfrm>
          <a:prstGeom prst="rect">
            <a:avLst/>
          </a:prstGeom>
          <a:noFill/>
          <a:ln w="9525">
            <a:noFill/>
            <a:miter lim="800000"/>
            <a:headEnd/>
            <a:tailEnd/>
          </a:ln>
        </p:spPr>
      </p:pic>
      <p:sp>
        <p:nvSpPr>
          <p:cNvPr id="39943" name="Rectangle 5"/>
          <p:cNvSpPr>
            <a:spLocks noChangeArrowheads="1"/>
          </p:cNvSpPr>
          <p:nvPr/>
        </p:nvSpPr>
        <p:spPr bwMode="auto">
          <a:xfrm>
            <a:off x="6662738" y="3549650"/>
            <a:ext cx="3536950" cy="1477963"/>
          </a:xfrm>
          <a:prstGeom prst="rect">
            <a:avLst/>
          </a:prstGeom>
          <a:noFill/>
          <a:ln w="9525">
            <a:noFill/>
            <a:miter lim="800000"/>
            <a:headEnd/>
            <a:tailEnd/>
          </a:ln>
        </p:spPr>
        <p:txBody>
          <a:bodyPr>
            <a:spAutoFit/>
          </a:bodyPr>
          <a:lstStyle/>
          <a:p>
            <a:r>
              <a:rPr lang="en-US"/>
              <a:t>For each use case in the use-case model, there is a use-case realization in the analysis/design model with a realization relationship to the use case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A67C806-7A87-4DD6-A704-F092EA35AC4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4E92B76-5E46-4D87-AE4C-D22F76F11FB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en-US" dirty="0" err="1" smtClean="0"/>
              <a:t>RM-ODP</a:t>
            </a:r>
            <a:r>
              <a:rPr lang="en-US" dirty="0" smtClean="0"/>
              <a:t>, also named </a:t>
            </a:r>
            <a:r>
              <a:rPr lang="en-US" dirty="0" err="1" smtClean="0"/>
              <a:t>ITU</a:t>
            </a:r>
            <a:r>
              <a:rPr lang="en-US" dirty="0" smtClean="0"/>
              <a:t>-T Rec. </a:t>
            </a:r>
            <a:r>
              <a:rPr lang="en-US" dirty="0" err="1" smtClean="0"/>
              <a:t>X.901-X.904</a:t>
            </a:r>
            <a:r>
              <a:rPr lang="en-US" dirty="0" smtClean="0"/>
              <a:t> and ISO/</a:t>
            </a:r>
            <a:r>
              <a:rPr lang="en-US" dirty="0" err="1" smtClean="0"/>
              <a:t>IEC</a:t>
            </a:r>
            <a:r>
              <a:rPr lang="en-US" dirty="0" smtClean="0"/>
              <a:t> 10746, is a joint effort by the </a:t>
            </a:r>
            <a:r>
              <a:rPr lang="en-US" i="1" dirty="0" smtClean="0">
                <a:solidFill>
                  <a:schemeClr val="tx2">
                    <a:lumMod val="60000"/>
                    <a:lumOff val="40000"/>
                  </a:schemeClr>
                </a:solidFill>
              </a:rPr>
              <a:t>International Organization for Standardization (ISO), the International Electromechanical Commission (</a:t>
            </a:r>
            <a:r>
              <a:rPr lang="en-US" i="1" dirty="0" err="1" smtClean="0">
                <a:solidFill>
                  <a:schemeClr val="tx2">
                    <a:lumMod val="60000"/>
                    <a:lumOff val="40000"/>
                  </a:schemeClr>
                </a:solidFill>
              </a:rPr>
              <a:t>IEC</a:t>
            </a:r>
            <a:r>
              <a:rPr lang="en-US" i="1" dirty="0" smtClean="0">
                <a:solidFill>
                  <a:schemeClr val="tx2">
                    <a:lumMod val="60000"/>
                    <a:lumOff val="40000"/>
                  </a:schemeClr>
                </a:solidFill>
              </a:rPr>
              <a:t>) and the Telecommunication Standardization Sector (</a:t>
            </a:r>
            <a:r>
              <a:rPr lang="en-US" i="1" dirty="0" err="1" smtClean="0">
                <a:solidFill>
                  <a:schemeClr val="tx2">
                    <a:lumMod val="60000"/>
                    <a:lumOff val="40000"/>
                  </a:schemeClr>
                </a:solidFill>
              </a:rPr>
              <a:t>ITU</a:t>
            </a:r>
            <a:r>
              <a:rPr lang="en-US" i="1" dirty="0" smtClean="0">
                <a:solidFill>
                  <a:schemeClr val="tx2">
                    <a:lumMod val="60000"/>
                    <a:lumOff val="40000"/>
                  </a:schemeClr>
                </a:solidFill>
              </a:rPr>
              <a:t>-T)</a:t>
            </a:r>
          </a:p>
          <a:p>
            <a:pPr eaLnBrk="1" fontAlgn="auto" hangingPunct="1">
              <a:spcAft>
                <a:spcPts val="0"/>
              </a:spcAft>
              <a:buFont typeface="Arial" pitchFamily="34" charset="0"/>
              <a:buChar char="•"/>
              <a:defRPr/>
            </a:pPr>
            <a:r>
              <a:rPr lang="en-US" i="1" dirty="0" err="1" smtClean="0"/>
              <a:t>RMP</a:t>
            </a:r>
            <a:r>
              <a:rPr lang="en-US" i="1" dirty="0" smtClean="0"/>
              <a:t> View Model Viewpoints addressed in Volume 3 of ISO/</a:t>
            </a:r>
            <a:r>
              <a:rPr lang="en-US" i="1" dirty="0" err="1" smtClean="0"/>
              <a:t>IEC</a:t>
            </a:r>
            <a:r>
              <a:rPr lang="en-US" i="1" dirty="0" smtClean="0"/>
              <a:t> 10746</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DA237D70-0FA7-49A9-9381-5FACF9EA1A8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Aft>
                <a:spcPts val="0"/>
              </a:spcAft>
              <a:defRPr/>
            </a:pPr>
            <a:r>
              <a:rPr lang="en-US" dirty="0" smtClean="0"/>
              <a:t> The </a:t>
            </a:r>
            <a:r>
              <a:rPr lang="en-US" dirty="0" err="1" smtClean="0"/>
              <a:t>RM-ODP</a:t>
            </a:r>
            <a:r>
              <a:rPr lang="en-US" dirty="0" smtClean="0"/>
              <a:t> framework provides five generic and complementary viewpoints on the system and its environment:</a:t>
            </a:r>
          </a:p>
          <a:p>
            <a:pPr marL="514350" indent="-514350" eaLnBrk="1" fontAlgn="auto" hangingPunct="1">
              <a:spcAft>
                <a:spcPts val="0"/>
              </a:spcAft>
              <a:buFont typeface="+mj-lt"/>
              <a:buAutoNum type="arabicPeriod"/>
              <a:defRPr/>
            </a:pPr>
            <a:r>
              <a:rPr lang="en-US" dirty="0" smtClean="0"/>
              <a:t>The </a:t>
            </a:r>
            <a:r>
              <a:rPr lang="en-US" b="1" i="1" dirty="0" smtClean="0"/>
              <a:t>enterprise viewpoint</a:t>
            </a:r>
            <a:r>
              <a:rPr lang="en-US" dirty="0" smtClean="0"/>
              <a:t>, which focuses on the purpose, scope and policies for the system. It describes the business requirements and how to meet them.</a:t>
            </a:r>
          </a:p>
          <a:p>
            <a:pPr marL="514350" indent="-514350" eaLnBrk="1" fontAlgn="auto" hangingPunct="1">
              <a:spcAft>
                <a:spcPts val="0"/>
              </a:spcAft>
              <a:buFont typeface="+mj-lt"/>
              <a:buAutoNum type="arabicPeriod"/>
              <a:defRPr/>
            </a:pPr>
            <a:r>
              <a:rPr lang="en-US" dirty="0" smtClean="0"/>
              <a:t>The </a:t>
            </a:r>
            <a:r>
              <a:rPr lang="en-US" b="1" i="1" dirty="0" smtClean="0"/>
              <a:t>information viewpoint</a:t>
            </a:r>
            <a:r>
              <a:rPr lang="en-US" dirty="0" smtClean="0"/>
              <a:t>, which focuses on the semantics of the information and the information processing performed. It describes the information managed by the system and the structure and content type of the supporting data.</a:t>
            </a:r>
          </a:p>
          <a:p>
            <a:pPr marL="514350" indent="-514350" eaLnBrk="1" fontAlgn="auto" hangingPunct="1">
              <a:spcAft>
                <a:spcPts val="0"/>
              </a:spcAft>
              <a:buFont typeface="+mj-lt"/>
              <a:buAutoNum type="arabicPeriod"/>
              <a:defRPr/>
            </a:pPr>
            <a:r>
              <a:rPr lang="en-US" dirty="0" smtClean="0"/>
              <a:t>The </a:t>
            </a:r>
            <a:r>
              <a:rPr lang="en-US" b="1" i="1" dirty="0" smtClean="0"/>
              <a:t>computational viewpoint</a:t>
            </a:r>
            <a:r>
              <a:rPr lang="en-US" dirty="0" smtClean="0"/>
              <a:t>, which enables distribution through functional decomposition on the system into objects which interact at interfaces. It describes the functionality provided by the system and its functional decomposition.</a:t>
            </a:r>
          </a:p>
          <a:p>
            <a:pPr marL="514350" indent="-514350" eaLnBrk="1" fontAlgn="auto" hangingPunct="1">
              <a:spcAft>
                <a:spcPts val="0"/>
              </a:spcAft>
              <a:buFont typeface="+mj-lt"/>
              <a:buAutoNum type="arabicPeriod"/>
              <a:defRPr/>
            </a:pPr>
            <a:r>
              <a:rPr lang="en-US" dirty="0" smtClean="0"/>
              <a:t>The </a:t>
            </a:r>
            <a:r>
              <a:rPr lang="en-US" b="1" i="1" dirty="0" smtClean="0"/>
              <a:t>engineering viewpoint</a:t>
            </a:r>
            <a:r>
              <a:rPr lang="en-US" dirty="0" smtClean="0"/>
              <a:t>, which focuses on the mechanisms and functions required to support distributed interactions between objects in the system. It describes the distribution of processing performed by the system to manage the information and provide the functionality.</a:t>
            </a:r>
          </a:p>
          <a:p>
            <a:pPr marL="514350" indent="-514350" eaLnBrk="1" fontAlgn="auto" hangingPunct="1">
              <a:spcAft>
                <a:spcPts val="0"/>
              </a:spcAft>
              <a:buFont typeface="+mj-lt"/>
              <a:buAutoNum type="arabicPeriod"/>
              <a:defRPr/>
            </a:pPr>
            <a:r>
              <a:rPr lang="en-US" dirty="0" smtClean="0"/>
              <a:t>The </a:t>
            </a:r>
            <a:r>
              <a:rPr lang="en-US" b="1" i="1" dirty="0" smtClean="0"/>
              <a:t>technology viewpoint</a:t>
            </a:r>
            <a:r>
              <a:rPr lang="en-US" dirty="0" smtClean="0"/>
              <a:t>, which focuses on the choice of technology of the system. It describes the technologies chosen to provide the processing, functionality and presentation of information.</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B4E1A3D-A69A-440C-AC9A-8B0A42312B5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Use Case Realization results in the cin the form of a Use case Diagram and an Activity Diagram, and Sequence Diagram for each Use Case of the Use Case Diagram.  The steps of the Use Case Narrative in definition of the Use Case become activities in activity diagram</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50D978E1-ABE6-4089-9817-C814BDF63A0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Description: Logo of International Council on Systems Engineering (INCOSE)"/>
          <p:cNvPicPr>
            <a:picLocks noChangeAspect="1" noChangeArrowheads="1"/>
          </p:cNvPicPr>
          <p:nvPr userDrawn="1"/>
        </p:nvPicPr>
        <p:blipFill>
          <a:blip r:embed="rId2" cstate="print"/>
          <a:srcRect/>
          <a:stretch>
            <a:fillRect/>
          </a:stretch>
        </p:blipFill>
        <p:spPr bwMode="auto">
          <a:xfrm>
            <a:off x="5792788" y="485775"/>
            <a:ext cx="3081337" cy="560388"/>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a:stretch>
            <a:fillRect/>
          </a:stretch>
        </p:blipFill>
        <p:spPr bwMode="auto">
          <a:xfrm>
            <a:off x="457200" y="76200"/>
            <a:ext cx="2490788" cy="13795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D861C119-B19B-4112-A8AF-887C555C4030}" type="datetimeFigureOut">
              <a:rPr lang="en-US"/>
              <a:pPr>
                <a:defRPr/>
              </a:pPr>
              <a:t>4/16/2013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721BFFC-5B9F-4B26-A4BA-32301676E6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15DE95-DBCB-4CD0-A47F-914F2E425A3B}" type="datetimeFigureOut">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4E36C-CDFF-4EB4-8B45-F4995C60D7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BA314C-2E1F-42DE-9A6F-7AEEFCAC6DA7}" type="datetimeFigureOut">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D2C15-EC9C-4394-82A0-31DF9ABCE9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447675" y="381000"/>
            <a:ext cx="1447800" cy="990600"/>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a:stretch>
            <a:fillRect/>
          </a:stretch>
        </p:blipFill>
        <p:spPr bwMode="auto">
          <a:xfrm>
            <a:off x="6991350" y="598488"/>
            <a:ext cx="1600200" cy="554037"/>
          </a:xfrm>
          <a:prstGeom prst="rect">
            <a:avLst/>
          </a:prstGeom>
          <a:noFill/>
          <a:ln w="9525">
            <a:noFill/>
            <a:miter lim="800000"/>
            <a:headEnd/>
            <a:tailEnd/>
          </a:ln>
        </p:spPr>
      </p:pic>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r>
              <a:rPr lang="en-US"/>
              <a:t>5/3/2012</a:t>
            </a:r>
          </a:p>
        </p:txBody>
      </p:sp>
      <p:sp>
        <p:nvSpPr>
          <p:cNvPr id="7" name="Footer Placeholder 4"/>
          <p:cNvSpPr>
            <a:spLocks noGrp="1"/>
          </p:cNvSpPr>
          <p:nvPr>
            <p:ph type="ftr" sz="quarter" idx="11"/>
          </p:nvPr>
        </p:nvSpPr>
        <p:spPr/>
        <p:txBody>
          <a:bodyPr/>
          <a:lstStyle>
            <a:lvl1pPr>
              <a:defRPr/>
            </a:lvl1pPr>
          </a:lstStyle>
          <a:p>
            <a:pPr>
              <a:defRPr/>
            </a:pPr>
            <a:r>
              <a:rPr lang="en-US"/>
              <a:t>GEOSS MBSE</a:t>
            </a:r>
          </a:p>
        </p:txBody>
      </p:sp>
      <p:sp>
        <p:nvSpPr>
          <p:cNvPr id="8" name="Slide Number Placeholder 5"/>
          <p:cNvSpPr>
            <a:spLocks noGrp="1"/>
          </p:cNvSpPr>
          <p:nvPr>
            <p:ph type="sldNum" sz="quarter" idx="12"/>
          </p:nvPr>
        </p:nvSpPr>
        <p:spPr/>
        <p:txBody>
          <a:bodyPr/>
          <a:lstStyle>
            <a:lvl1pPr>
              <a:defRPr/>
            </a:lvl1pPr>
          </a:lstStyle>
          <a:p>
            <a:pPr>
              <a:defRPr/>
            </a:pPr>
            <a:fld id="{57FCC5F9-BD01-43F2-9D02-830A04E286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062E55-8FD0-4710-92F6-989E7A9D8119}" type="datetimeFigureOut">
              <a:rPr lang="en-US"/>
              <a:pPr>
                <a:defRPr/>
              </a:pPr>
              <a:t>4/16/2013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B2AA06-E6F7-491C-BB9F-92218406E4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BC879B1-99DF-49DB-A1E8-981744438BC9}" type="datetimeFigureOut">
              <a:rPr lang="en-US"/>
              <a:pPr>
                <a:defRPr/>
              </a:pPr>
              <a:t>4/16/2013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A038E1-8C04-4F1D-A62B-99E41F0869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905D4C-14BF-48F0-B87C-90AC81BB9FCD}" type="datetimeFigureOut">
              <a:rPr lang="en-US"/>
              <a:pPr>
                <a:defRPr/>
              </a:pPr>
              <a:t>4/16/2013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660E6E-E0A3-46DE-B1AC-F2F74345B2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244B24-2B62-4F61-958F-D418DB55395F}" type="datetimeFigureOut">
              <a:rPr lang="en-US"/>
              <a:pPr>
                <a:defRPr/>
              </a:pPr>
              <a:t>4/16/2013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CA1BB0-42AE-41A2-ACDF-DB7B48E51B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5791200" y="152400"/>
            <a:ext cx="3078163" cy="554038"/>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609600" y="0"/>
            <a:ext cx="2493963" cy="1377950"/>
          </a:xfrm>
          <a:prstGeom prst="rect">
            <a:avLst/>
          </a:prstGeom>
          <a:noFill/>
          <a:ln w="9525">
            <a:noFill/>
            <a:miter lim="800000"/>
            <a:headEnd/>
            <a:tailEnd/>
          </a:ln>
        </p:spPr>
      </p:pic>
      <p:sp>
        <p:nvSpPr>
          <p:cNvPr id="4" name="Date Placeholder 1"/>
          <p:cNvSpPr>
            <a:spLocks noGrp="1"/>
          </p:cNvSpPr>
          <p:nvPr>
            <p:ph type="dt" sz="half" idx="10"/>
          </p:nvPr>
        </p:nvSpPr>
        <p:spPr/>
        <p:txBody>
          <a:bodyPr/>
          <a:lstStyle>
            <a:lvl1pPr>
              <a:defRPr/>
            </a:lvl1pPr>
          </a:lstStyle>
          <a:p>
            <a:pPr>
              <a:defRPr/>
            </a:pPr>
            <a:r>
              <a:rPr lang="en-US"/>
              <a:t>5/3/2012</a:t>
            </a:r>
          </a:p>
        </p:txBody>
      </p:sp>
      <p:sp>
        <p:nvSpPr>
          <p:cNvPr id="5" name="Footer Placeholder 2"/>
          <p:cNvSpPr>
            <a:spLocks noGrp="1"/>
          </p:cNvSpPr>
          <p:nvPr>
            <p:ph type="ftr" sz="quarter" idx="11"/>
          </p:nvPr>
        </p:nvSpPr>
        <p:spPr/>
        <p:txBody>
          <a:bodyPr/>
          <a:lstStyle>
            <a:lvl1pPr>
              <a:defRPr/>
            </a:lvl1pPr>
          </a:lstStyle>
          <a:p>
            <a:pPr>
              <a:defRPr/>
            </a:pPr>
            <a:r>
              <a:rPr lang="en-US"/>
              <a:t>GEOSS MBSE</a:t>
            </a:r>
          </a:p>
        </p:txBody>
      </p:sp>
      <p:sp>
        <p:nvSpPr>
          <p:cNvPr id="6" name="Slide Number Placeholder 3"/>
          <p:cNvSpPr>
            <a:spLocks noGrp="1"/>
          </p:cNvSpPr>
          <p:nvPr>
            <p:ph type="sldNum" sz="quarter" idx="12"/>
          </p:nvPr>
        </p:nvSpPr>
        <p:spPr/>
        <p:txBody>
          <a:bodyPr/>
          <a:lstStyle>
            <a:lvl1pPr>
              <a:defRPr/>
            </a:lvl1pPr>
          </a:lstStyle>
          <a:p>
            <a:pPr>
              <a:defRPr/>
            </a:pPr>
            <a:fld id="{30AEC9E0-C7FD-46BC-8A6C-FC59EC59700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E6D4B9-9C23-4DCC-AF1C-55CDD6630AC2}" type="datetimeFigureOut">
              <a:rPr lang="en-US"/>
              <a:pPr>
                <a:defRPr/>
              </a:pPr>
              <a:t>4/16/2013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7ED0D7-568A-4BA6-859F-9F794721C0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A33A85-C581-47A6-945A-85803A4954DF}" type="datetimeFigureOut">
              <a:rPr lang="en-US"/>
              <a:pPr>
                <a:defRPr/>
              </a:pPr>
              <a:t>4/16/2013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0FD977-3376-4B14-AF44-25FD1F86EE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5D27470-5324-4FF4-B5DA-1A7ED79860F4}" type="datetimeFigureOut">
              <a:rPr lang="en-US"/>
              <a:pPr>
                <a:defRPr/>
              </a:pPr>
              <a:t>4/16/2013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0E45619-7E05-4466-B8FF-5B4418B536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33" r:id="rId3"/>
    <p:sldLayoutId id="2147483734" r:id="rId4"/>
    <p:sldLayoutId id="2147483735" r:id="rId5"/>
    <p:sldLayoutId id="2147483736" r:id="rId6"/>
    <p:sldLayoutId id="2147483743"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dirty="0" smtClean="0">
                <a:latin typeface="Arial Black" pitchFamily="34" charset="0"/>
              </a:rPr>
              <a:t>GEOSS Model Based System Engineering Session Plan for AIP-6</a:t>
            </a:r>
            <a:endParaRPr lang="en-US" dirty="0">
              <a:latin typeface="Arial Black" pitchFamily="34"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sz="2400" dirty="0" smtClean="0"/>
              <a:t>By Lawrence E. McGovern, DSC</a:t>
            </a:r>
          </a:p>
          <a:p>
            <a:pPr eaLnBrk="1" fontAlgn="auto" hangingPunct="1">
              <a:spcAft>
                <a:spcPts val="0"/>
              </a:spcAft>
              <a:buFont typeface="Arial" pitchFamily="34" charset="0"/>
              <a:buNone/>
              <a:defRPr/>
            </a:pPr>
            <a:r>
              <a:rPr lang="en-US" sz="2400" dirty="0"/>
              <a:t>I</a:t>
            </a:r>
            <a:r>
              <a:rPr lang="en-US" sz="2400" dirty="0" smtClean="0"/>
              <a:t>nternational Council on System Engineering/WYLE Aerospace</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Use Case Diagrams</a:t>
            </a:r>
          </a:p>
        </p:txBody>
      </p:sp>
      <p:sp>
        <p:nvSpPr>
          <p:cNvPr id="14339" name="Content Placeholder 2"/>
          <p:cNvSpPr>
            <a:spLocks noGrp="1"/>
          </p:cNvSpPr>
          <p:nvPr>
            <p:ph idx="1"/>
          </p:nvPr>
        </p:nvSpPr>
        <p:spPr/>
        <p:txBody>
          <a:bodyPr/>
          <a:lstStyle/>
          <a:p>
            <a:pPr eaLnBrk="1" hangingPunct="1"/>
            <a:r>
              <a:rPr lang="en-US" smtClean="0"/>
              <a:t>SysML Use Case Diagrams</a:t>
            </a:r>
          </a:p>
          <a:p>
            <a:pPr lvl="1" eaLnBrk="1" hangingPunct="1"/>
            <a:r>
              <a:rPr lang="en-US" smtClean="0"/>
              <a:t>support all the features of UML use cases</a:t>
            </a:r>
          </a:p>
          <a:p>
            <a:pPr lvl="1" eaLnBrk="1" hangingPunct="1"/>
            <a:r>
              <a:rPr lang="en-US" smtClean="0"/>
              <a:t>add an allocation relationship element.</a:t>
            </a:r>
          </a:p>
          <a:p>
            <a:pPr lvl="1" eaLnBrk="1" hangingPunct="1"/>
            <a:r>
              <a:rPr lang="en-US" smtClean="0"/>
              <a:t>ability to substitute any bitmap (.bmp) image to represent users in SysML use case diagrams.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SysML Activity and </a:t>
            </a:r>
            <a:br>
              <a:rPr lang="en-US" smtClean="0"/>
            </a:br>
            <a:r>
              <a:rPr lang="en-US" smtClean="0"/>
              <a:t>Sequence Diagrams</a:t>
            </a:r>
          </a:p>
        </p:txBody>
      </p:sp>
      <p:sp>
        <p:nvSpPr>
          <p:cNvPr id="15363" name="Content Placeholder 3"/>
          <p:cNvSpPr>
            <a:spLocks noGrp="1"/>
          </p:cNvSpPr>
          <p:nvPr>
            <p:ph idx="1"/>
          </p:nvPr>
        </p:nvSpPr>
        <p:spPr>
          <a:xfrm>
            <a:off x="457200" y="1600200"/>
            <a:ext cx="8229600" cy="3994150"/>
          </a:xfrm>
        </p:spPr>
        <p:txBody>
          <a:bodyPr>
            <a:spAutoFit/>
          </a:bodyPr>
          <a:lstStyle/>
          <a:p>
            <a:pPr eaLnBrk="1" hangingPunct="1"/>
            <a:r>
              <a:rPr lang="en-US" sz="2800" smtClean="0"/>
              <a:t>SysML Activity Diagram</a:t>
            </a:r>
          </a:p>
          <a:p>
            <a:pPr lvl="1" eaLnBrk="1" hangingPunct="1"/>
            <a:r>
              <a:rPr lang="en-US" sz="2400" smtClean="0"/>
              <a:t>describes the flow of control and data as the system executes</a:t>
            </a:r>
          </a:p>
          <a:p>
            <a:pPr lvl="1" eaLnBrk="1" hangingPunct="1"/>
            <a:r>
              <a:rPr lang="en-US" sz="2400" smtClean="0"/>
              <a:t>Syntax of SysML activity diagrams is identical to UML activity diagrams, with the extension of support for the allocation element</a:t>
            </a:r>
          </a:p>
          <a:p>
            <a:pPr lvl="1" eaLnBrk="1" hangingPunct="1"/>
            <a:r>
              <a:rPr lang="en-US" sz="2400" smtClean="0"/>
              <a:t>Our tool set supports the SysML allocation extension</a:t>
            </a:r>
          </a:p>
          <a:p>
            <a:pPr eaLnBrk="1" hangingPunct="1"/>
            <a:r>
              <a:rPr lang="en-US" sz="2800" smtClean="0"/>
              <a:t>SysML Sequence Diagram</a:t>
            </a:r>
          </a:p>
          <a:p>
            <a:pPr lvl="1" eaLnBrk="1" hangingPunct="1"/>
            <a:r>
              <a:rPr lang="en-US" sz="2400" smtClean="0"/>
              <a:t>maps detailed interactions among system components.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eaLnBrk="1" hangingPunct="1"/>
            <a:r>
              <a:rPr lang="en-US" smtClean="0"/>
              <a:t>Enterprise View-Use Case Diagram</a:t>
            </a:r>
          </a:p>
        </p:txBody>
      </p:sp>
      <p:pic>
        <p:nvPicPr>
          <p:cNvPr id="16387" name="Picture 2"/>
          <p:cNvPicPr>
            <a:picLocks noChangeAspect="1" noChangeArrowheads="1"/>
          </p:cNvPicPr>
          <p:nvPr/>
        </p:nvPicPr>
        <p:blipFill>
          <a:blip r:embed="rId3" cstate="print"/>
          <a:srcRect/>
          <a:stretch>
            <a:fillRect/>
          </a:stretch>
        </p:blipFill>
        <p:spPr bwMode="auto">
          <a:xfrm>
            <a:off x="762000" y="1371600"/>
            <a:ext cx="7620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Enterprise View – Activity Diagram</a:t>
            </a:r>
          </a:p>
        </p:txBody>
      </p:sp>
      <p:pic>
        <p:nvPicPr>
          <p:cNvPr id="17411" name="Picture 2"/>
          <p:cNvPicPr>
            <a:picLocks noChangeAspect="1" noChangeArrowheads="1"/>
          </p:cNvPicPr>
          <p:nvPr/>
        </p:nvPicPr>
        <p:blipFill>
          <a:blip r:embed="rId3" cstate="print"/>
          <a:srcRect/>
          <a:stretch>
            <a:fillRect/>
          </a:stretch>
        </p:blipFill>
        <p:spPr bwMode="auto">
          <a:xfrm>
            <a:off x="609600" y="1371600"/>
            <a:ext cx="8382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Enterprise View – Sequence Diagram</a:t>
            </a:r>
            <a:endParaRPr lang="en-US" dirty="0"/>
          </a:p>
        </p:txBody>
      </p:sp>
      <p:pic>
        <p:nvPicPr>
          <p:cNvPr id="18435" name="Picture 2"/>
          <p:cNvPicPr>
            <a:picLocks noChangeAspect="1" noChangeArrowheads="1"/>
          </p:cNvPicPr>
          <p:nvPr/>
        </p:nvPicPr>
        <p:blipFill>
          <a:blip r:embed="rId3" cstate="print"/>
          <a:srcRect/>
          <a:stretch>
            <a:fillRect/>
          </a:stretch>
        </p:blipFill>
        <p:spPr bwMode="auto">
          <a:xfrm>
            <a:off x="838200" y="1371600"/>
            <a:ext cx="7239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eaLnBrk="1" hangingPunct="1"/>
            <a:r>
              <a:rPr lang="en-US" sz="3600" b="1" smtClean="0"/>
              <a:t>Information Viewpoint</a:t>
            </a:r>
          </a:p>
        </p:txBody>
      </p:sp>
      <p:sp>
        <p:nvSpPr>
          <p:cNvPr id="19459" name="Content Placeholder 1"/>
          <p:cNvSpPr>
            <a:spLocks noGrp="1"/>
          </p:cNvSpPr>
          <p:nvPr>
            <p:ph idx="1"/>
          </p:nvPr>
        </p:nvSpPr>
        <p:spPr>
          <a:xfrm>
            <a:off x="457200" y="1828800"/>
            <a:ext cx="8229600" cy="4525963"/>
          </a:xfrm>
        </p:spPr>
        <p:txBody>
          <a:bodyPr/>
          <a:lstStyle/>
          <a:p>
            <a:pPr eaLnBrk="1" hangingPunct="1"/>
            <a:r>
              <a:rPr lang="en-US" smtClean="0"/>
              <a:t>Information Viewpoint</a:t>
            </a:r>
          </a:p>
          <a:p>
            <a:pPr lvl="1" eaLnBrk="1" hangingPunct="1"/>
            <a:r>
              <a:rPr lang="en-US" smtClean="0"/>
              <a:t>Focuses on the semantics of the information and the information processing performed</a:t>
            </a:r>
          </a:p>
          <a:p>
            <a:pPr lvl="1" eaLnBrk="1" hangingPunct="1"/>
            <a:r>
              <a:rPr lang="en-US" smtClean="0"/>
              <a:t>Describes the information managed by the system</a:t>
            </a:r>
          </a:p>
          <a:p>
            <a:pPr lvl="1" eaLnBrk="1" hangingPunct="1"/>
            <a:r>
              <a:rPr lang="en-US" smtClean="0"/>
              <a:t>Describes the structure and content type of the supporting data</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Information View Diagram (Class)</a:t>
            </a:r>
          </a:p>
        </p:txBody>
      </p:sp>
      <p:pic>
        <p:nvPicPr>
          <p:cNvPr id="20483" name="Picture 2"/>
          <p:cNvPicPr>
            <a:picLocks noChangeAspect="1" noChangeArrowheads="1"/>
          </p:cNvPicPr>
          <p:nvPr/>
        </p:nvPicPr>
        <p:blipFill>
          <a:blip r:embed="rId3" cstate="print"/>
          <a:srcRect/>
          <a:stretch>
            <a:fillRect/>
          </a:stretch>
        </p:blipFill>
        <p:spPr bwMode="auto">
          <a:xfrm>
            <a:off x="228600" y="1676400"/>
            <a:ext cx="8763000" cy="3913188"/>
          </a:xfrm>
          <a:prstGeom prst="rect">
            <a:avLst/>
          </a:prstGeom>
          <a:noFill/>
          <a:ln w="9525">
            <a:noFill/>
            <a:miter lim="800000"/>
            <a:headEnd/>
            <a:tailEnd/>
          </a:ln>
        </p:spPr>
      </p:pic>
      <p:sp>
        <p:nvSpPr>
          <p:cNvPr id="20484" name="TextBox 2"/>
          <p:cNvSpPr txBox="1">
            <a:spLocks noChangeArrowheads="1"/>
          </p:cNvSpPr>
          <p:nvPr/>
        </p:nvSpPr>
        <p:spPr bwMode="auto">
          <a:xfrm>
            <a:off x="1562100" y="5619750"/>
            <a:ext cx="6096000" cy="647700"/>
          </a:xfrm>
          <a:prstGeom prst="rect">
            <a:avLst/>
          </a:prstGeom>
          <a:noFill/>
          <a:ln w="9525">
            <a:noFill/>
            <a:miter lim="800000"/>
            <a:headEnd/>
            <a:tailEnd/>
          </a:ln>
        </p:spPr>
        <p:txBody>
          <a:bodyPr>
            <a:spAutoFit/>
          </a:bodyPr>
          <a:lstStyle/>
          <a:p>
            <a:r>
              <a:rPr lang="en-US"/>
              <a:t>Information View- Information/Changes to Information/Constraints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pPr eaLnBrk="1" hangingPunct="1"/>
            <a:r>
              <a:rPr lang="en-US" smtClean="0"/>
              <a:t>Computational View</a:t>
            </a:r>
            <a:br>
              <a:rPr lang="en-US" smtClean="0"/>
            </a:br>
            <a:endParaRPr lang="en-US" smtClean="0"/>
          </a:p>
        </p:txBody>
      </p:sp>
      <p:sp>
        <p:nvSpPr>
          <p:cNvPr id="2" name="Content Placeholder 1"/>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sz="3600" dirty="0"/>
              <a:t>Computational viewpoint</a:t>
            </a:r>
          </a:p>
          <a:p>
            <a:pPr lvl="1" eaLnBrk="1" fontAlgn="auto" hangingPunct="1">
              <a:spcAft>
                <a:spcPts val="0"/>
              </a:spcAft>
              <a:buFont typeface="Arial" pitchFamily="34" charset="0"/>
              <a:buChar char="•"/>
              <a:defRPr/>
            </a:pPr>
            <a:r>
              <a:rPr lang="en-US" dirty="0" smtClean="0">
                <a:solidFill>
                  <a:prstClr val="black"/>
                </a:solidFill>
              </a:rPr>
              <a:t>enables </a:t>
            </a:r>
            <a:r>
              <a:rPr lang="en-US" dirty="0">
                <a:solidFill>
                  <a:prstClr val="black"/>
                </a:solidFill>
              </a:rPr>
              <a:t>distribution through functional decomposition </a:t>
            </a:r>
            <a:r>
              <a:rPr lang="en-US" dirty="0" smtClean="0">
                <a:solidFill>
                  <a:prstClr val="black"/>
                </a:solidFill>
              </a:rPr>
              <a:t>of </a:t>
            </a:r>
            <a:r>
              <a:rPr lang="en-US" dirty="0">
                <a:solidFill>
                  <a:prstClr val="black"/>
                </a:solidFill>
              </a:rPr>
              <a:t>the system into objects which interact at </a:t>
            </a:r>
            <a:r>
              <a:rPr lang="en-US" dirty="0" smtClean="0">
                <a:solidFill>
                  <a:prstClr val="black"/>
                </a:solidFill>
              </a:rPr>
              <a:t>interfaces</a:t>
            </a:r>
          </a:p>
          <a:p>
            <a:pPr lvl="1" eaLnBrk="1" fontAlgn="auto" hangingPunct="1">
              <a:spcAft>
                <a:spcPts val="0"/>
              </a:spcAft>
              <a:buFont typeface="Arial" pitchFamily="34" charset="0"/>
              <a:buChar char="•"/>
              <a:defRPr/>
            </a:pPr>
            <a:r>
              <a:rPr lang="en-US" dirty="0" smtClean="0">
                <a:solidFill>
                  <a:prstClr val="black"/>
                </a:solidFill>
              </a:rPr>
              <a:t>describes </a:t>
            </a:r>
            <a:r>
              <a:rPr lang="en-US" dirty="0">
                <a:solidFill>
                  <a:prstClr val="black"/>
                </a:solidFill>
              </a:rPr>
              <a:t>the functionality provided by the system and its functional </a:t>
            </a:r>
            <a:r>
              <a:rPr lang="en-US" dirty="0" smtClean="0">
                <a:solidFill>
                  <a:prstClr val="black"/>
                </a:solidFill>
              </a:rPr>
              <a:t>decomposition</a:t>
            </a:r>
            <a:endParaRPr lang="en-US" dirty="0">
              <a:solidFill>
                <a:prstClr val="black"/>
              </a:solidFill>
            </a:endParaRPr>
          </a:p>
          <a:p>
            <a:pPr eaLnBrk="1" fontAlgn="auto" hangingPunct="1">
              <a:spcAft>
                <a:spcPts val="0"/>
              </a:spcAft>
              <a:buFont typeface="Arial" pitchFamily="34" charset="0"/>
              <a:buChar char="•"/>
              <a:defRPr/>
            </a:pPr>
            <a:r>
              <a:rPr lang="en-US" sz="3600" dirty="0" smtClean="0"/>
              <a:t>Modeled as </a:t>
            </a:r>
            <a:r>
              <a:rPr lang="en-US" sz="3600" dirty="0" err="1" smtClean="0"/>
              <a:t>SysML</a:t>
            </a:r>
            <a:r>
              <a:rPr lang="en-US" sz="3600" dirty="0" smtClean="0"/>
              <a:t> </a:t>
            </a:r>
            <a:r>
              <a:rPr lang="en-US" sz="3600" dirty="0"/>
              <a:t>Block Definition </a:t>
            </a:r>
            <a:r>
              <a:rPr lang="en-US" sz="3600" dirty="0" smtClean="0"/>
              <a:t>Diagram (</a:t>
            </a:r>
            <a:r>
              <a:rPr lang="en-US" sz="3600" dirty="0" err="1" smtClean="0"/>
              <a:t>BDD</a:t>
            </a:r>
            <a:r>
              <a:rPr lang="en-US" sz="3600" dirty="0" smtClean="0"/>
              <a:t>)</a:t>
            </a:r>
          </a:p>
          <a:p>
            <a:pPr lvl="1" eaLnBrk="1" fontAlgn="auto" hangingPunct="1">
              <a:spcAft>
                <a:spcPts val="0"/>
              </a:spcAft>
              <a:buFont typeface="Arial" pitchFamily="34" charset="0"/>
              <a:buChar char="•"/>
              <a:defRPr/>
            </a:pPr>
            <a:r>
              <a:rPr lang="en-US" dirty="0" smtClean="0"/>
              <a:t>employs </a:t>
            </a:r>
            <a:r>
              <a:rPr lang="en-US" dirty="0"/>
              <a:t>the concept of blocks to specify hierarchies and interconnection within a system </a:t>
            </a:r>
            <a:r>
              <a:rPr lang="en-US" dirty="0" smtClean="0"/>
              <a:t>design</a:t>
            </a:r>
          </a:p>
          <a:p>
            <a:pPr lvl="1" eaLnBrk="1" fontAlgn="auto" hangingPunct="1">
              <a:spcAft>
                <a:spcPts val="0"/>
              </a:spcAft>
              <a:buFont typeface="Arial" pitchFamily="34" charset="0"/>
              <a:buChar char="•"/>
              <a:defRPr/>
            </a:pPr>
            <a:r>
              <a:rPr lang="en-US" dirty="0" smtClean="0"/>
              <a:t>describes </a:t>
            </a:r>
            <a:r>
              <a:rPr lang="en-US" dirty="0"/>
              <a:t>relationships between blocks such as composition, association, and </a:t>
            </a:r>
            <a:r>
              <a:rPr lang="en-US" dirty="0" smtClean="0"/>
              <a:t>specialization</a:t>
            </a:r>
          </a:p>
          <a:p>
            <a:pPr lvl="1" eaLnBrk="1" fontAlgn="auto" hangingPunct="1">
              <a:spcAft>
                <a:spcPts val="0"/>
              </a:spcAft>
              <a:buFont typeface="Arial" pitchFamily="34" charset="0"/>
              <a:buChar char="•"/>
              <a:defRPr/>
            </a:pPr>
            <a:r>
              <a:rPr lang="en-US" dirty="0" smtClean="0"/>
              <a:t>used as the object template Block Diagram</a:t>
            </a:r>
            <a:endParaRPr lang="en-US" dirty="0"/>
          </a:p>
          <a:p>
            <a:pPr lvl="1"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Computational View Templates</a:t>
            </a:r>
          </a:p>
        </p:txBody>
      </p:sp>
      <p:pic>
        <p:nvPicPr>
          <p:cNvPr id="22531" name="Picture 2"/>
          <p:cNvPicPr>
            <a:picLocks noChangeAspect="1" noChangeArrowheads="1"/>
          </p:cNvPicPr>
          <p:nvPr/>
        </p:nvPicPr>
        <p:blipFill>
          <a:blip r:embed="rId3" cstate="print"/>
          <a:srcRect/>
          <a:stretch>
            <a:fillRect/>
          </a:stretch>
        </p:blipFill>
        <p:spPr bwMode="auto">
          <a:xfrm>
            <a:off x="842963" y="1828800"/>
            <a:ext cx="74580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Computational View – Object Template</a:t>
            </a:r>
            <a:endParaRPr lang="en-US" dirty="0"/>
          </a:p>
        </p:txBody>
      </p:sp>
      <p:pic>
        <p:nvPicPr>
          <p:cNvPr id="23555" name="Picture 2"/>
          <p:cNvPicPr>
            <a:picLocks noChangeAspect="1" noChangeArrowheads="1"/>
          </p:cNvPicPr>
          <p:nvPr/>
        </p:nvPicPr>
        <p:blipFill>
          <a:blip r:embed="rId3" cstate="print"/>
          <a:srcRect/>
          <a:stretch>
            <a:fillRect/>
          </a:stretch>
        </p:blipFill>
        <p:spPr bwMode="auto">
          <a:xfrm>
            <a:off x="533400" y="1587500"/>
            <a:ext cx="8305800"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600" smtClean="0"/>
              <a:t>Agenda for INCOSE </a:t>
            </a:r>
            <a:br>
              <a:rPr lang="en-US" sz="3600" smtClean="0"/>
            </a:br>
            <a:r>
              <a:rPr lang="en-US" sz="3600" smtClean="0"/>
              <a:t>GEOSS MBSE Session</a:t>
            </a:r>
          </a:p>
        </p:txBody>
      </p:sp>
      <p:sp>
        <p:nvSpPr>
          <p:cNvPr id="6147" name="Content Placeholder 2"/>
          <p:cNvSpPr>
            <a:spLocks noGrp="1"/>
          </p:cNvSpPr>
          <p:nvPr>
            <p:ph idx="1"/>
          </p:nvPr>
        </p:nvSpPr>
        <p:spPr/>
        <p:txBody>
          <a:bodyPr/>
          <a:lstStyle/>
          <a:p>
            <a:pPr eaLnBrk="1" hangingPunct="1"/>
            <a:r>
              <a:rPr lang="en-US" smtClean="0"/>
              <a:t>Societal Benefit Area(SBA) Alignment and Support effort plan</a:t>
            </a:r>
          </a:p>
          <a:p>
            <a:pPr lvl="1" eaLnBrk="1" hangingPunct="1"/>
            <a:r>
              <a:rPr lang="en-US" smtClean="0"/>
              <a:t>Development of Enterprise View by completing Use case realization for each SBA</a:t>
            </a:r>
          </a:p>
          <a:p>
            <a:pPr lvl="1" eaLnBrk="1" hangingPunct="1"/>
            <a:endParaRPr lang="en-US" smtClean="0"/>
          </a:p>
          <a:p>
            <a:pPr eaLnBrk="1" hangingPunct="1"/>
            <a:r>
              <a:rPr lang="en-US" smtClean="0"/>
              <a:t>Use Case Realization</a:t>
            </a:r>
          </a:p>
          <a:p>
            <a:pPr lvl="1" eaLnBrk="1" hangingPunct="1"/>
            <a:r>
              <a:rPr lang="en-US" smtClean="0"/>
              <a:t>Transverse Technology Use Cases</a:t>
            </a:r>
          </a:p>
          <a:p>
            <a:pPr lvl="1" eaLnBrk="1" hangingPunct="1"/>
            <a:r>
              <a:rPr lang="en-US" smtClean="0"/>
              <a:t>completion of the RM-ODP Five Viewpoints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Computational View Data Types</a:t>
            </a:r>
          </a:p>
        </p:txBody>
      </p:sp>
      <p:pic>
        <p:nvPicPr>
          <p:cNvPr id="24579" name="Picture 2"/>
          <p:cNvPicPr>
            <a:picLocks noChangeAspect="1" noChangeArrowheads="1"/>
          </p:cNvPicPr>
          <p:nvPr/>
        </p:nvPicPr>
        <p:blipFill>
          <a:blip r:embed="rId3" cstate="print"/>
          <a:srcRect/>
          <a:stretch>
            <a:fillRect/>
          </a:stretch>
        </p:blipFill>
        <p:spPr bwMode="auto">
          <a:xfrm>
            <a:off x="304800" y="1524000"/>
            <a:ext cx="8382000" cy="488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Computational View –Interface Signature</a:t>
            </a:r>
            <a:br>
              <a:rPr lang="en-US" dirty="0" smtClean="0"/>
            </a:br>
            <a:endParaRPr lang="en-US" dirty="0"/>
          </a:p>
        </p:txBody>
      </p:sp>
      <p:grpSp>
        <p:nvGrpSpPr>
          <p:cNvPr id="25603" name="Group 5"/>
          <p:cNvGrpSpPr>
            <a:grpSpLocks noChangeAspect="1"/>
          </p:cNvGrpSpPr>
          <p:nvPr/>
        </p:nvGrpSpPr>
        <p:grpSpPr bwMode="auto">
          <a:xfrm>
            <a:off x="-21310600" y="-7958138"/>
            <a:ext cx="0" cy="0"/>
            <a:chOff x="-16304" y="-5013"/>
            <a:chExt cx="38368" cy="14347"/>
          </a:xfrm>
        </p:grpSpPr>
        <p:sp>
          <p:nvSpPr>
            <p:cNvPr id="25605" name="AutoShape 4"/>
            <p:cNvSpPr>
              <a:spLocks noChangeAspect="1" noChangeArrowheads="1" noTextEdit="1"/>
            </p:cNvSpPr>
            <p:nvPr/>
          </p:nvSpPr>
          <p:spPr bwMode="auto">
            <a:xfrm>
              <a:off x="-16304" y="-5013"/>
              <a:ext cx="38368" cy="14347"/>
            </a:xfrm>
            <a:prstGeom prst="rect">
              <a:avLst/>
            </a:prstGeom>
            <a:noFill/>
            <a:ln w="9525">
              <a:noFill/>
              <a:miter lim="800000"/>
              <a:headEnd/>
              <a:tailEnd/>
            </a:ln>
          </p:spPr>
          <p:txBody>
            <a:bodyPr/>
            <a:lstStyle/>
            <a:p>
              <a:endParaRPr lang="en-US"/>
            </a:p>
          </p:txBody>
        </p:sp>
        <p:sp>
          <p:nvSpPr>
            <p:cNvPr id="25606" name="Rectangle 6"/>
            <p:cNvSpPr>
              <a:spLocks noChangeArrowheads="1"/>
            </p:cNvSpPr>
            <p:nvPr/>
          </p:nvSpPr>
          <p:spPr bwMode="auto">
            <a:xfrm>
              <a:off x="-16153" y="-4862"/>
              <a:ext cx="38058" cy="14037"/>
            </a:xfrm>
            <a:prstGeom prst="rect">
              <a:avLst/>
            </a:prstGeom>
            <a:noFill/>
            <a:ln w="9525">
              <a:noFill/>
              <a:miter lim="800000"/>
              <a:headEnd/>
              <a:tailEnd/>
            </a:ln>
          </p:spPr>
          <p:txBody>
            <a:bodyPr/>
            <a:lstStyle/>
            <a:p>
              <a:endParaRPr lang="en-US"/>
            </a:p>
          </p:txBody>
        </p:sp>
        <p:sp>
          <p:nvSpPr>
            <p:cNvPr id="25607" name="Rectangle 7"/>
            <p:cNvSpPr>
              <a:spLocks noChangeArrowheads="1"/>
            </p:cNvSpPr>
            <p:nvPr/>
          </p:nvSpPr>
          <p:spPr bwMode="auto">
            <a:xfrm>
              <a:off x="-15979" y="-4688"/>
              <a:ext cx="797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BDPolaEchoSystemInterfaceSignature</a:t>
              </a:r>
              <a:endParaRPr lang="en-US">
                <a:latin typeface="Arial" charset="0"/>
              </a:endParaRPr>
            </a:p>
          </p:txBody>
        </p:sp>
        <p:sp>
          <p:nvSpPr>
            <p:cNvPr id="25608" name="Rectangle 8"/>
            <p:cNvSpPr>
              <a:spLocks noChangeArrowheads="1"/>
            </p:cNvSpPr>
            <p:nvPr/>
          </p:nvSpPr>
          <p:spPr bwMode="auto">
            <a:xfrm>
              <a:off x="-13335" y="770"/>
              <a:ext cx="3513"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IRadiometrics-is</a:t>
              </a:r>
              <a:endParaRPr lang="en-US">
                <a:latin typeface="Arial" charset="0"/>
              </a:endParaRPr>
            </a:p>
          </p:txBody>
        </p:sp>
        <p:sp>
          <p:nvSpPr>
            <p:cNvPr id="25609" name="Rectangle 9"/>
            <p:cNvSpPr>
              <a:spLocks noChangeArrowheads="1"/>
            </p:cNvSpPr>
            <p:nvPr/>
          </p:nvSpPr>
          <p:spPr bwMode="auto">
            <a:xfrm>
              <a:off x="-15571" y="1692"/>
              <a:ext cx="667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getImages () : Cloud-freeImages</a:t>
              </a:r>
              <a:endParaRPr lang="en-US">
                <a:latin typeface="Arial" charset="0"/>
              </a:endParaRPr>
            </a:p>
          </p:txBody>
        </p:sp>
        <p:sp>
          <p:nvSpPr>
            <p:cNvPr id="25610" name="Rectangle 10"/>
            <p:cNvSpPr>
              <a:spLocks noChangeArrowheads="1"/>
            </p:cNvSpPr>
            <p:nvPr/>
          </p:nvSpPr>
          <p:spPr bwMode="auto">
            <a:xfrm>
              <a:off x="-15571" y="2297"/>
              <a:ext cx="680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performRadiometricCorrection ()</a:t>
              </a:r>
              <a:endParaRPr lang="en-US">
                <a:latin typeface="Arial" charset="0"/>
              </a:endParaRPr>
            </a:p>
          </p:txBody>
        </p:sp>
        <p:sp>
          <p:nvSpPr>
            <p:cNvPr id="25611" name="Rectangle 11"/>
            <p:cNvSpPr>
              <a:spLocks noChangeArrowheads="1"/>
            </p:cNvSpPr>
            <p:nvPr/>
          </p:nvSpPr>
          <p:spPr bwMode="auto">
            <a:xfrm>
              <a:off x="-15571" y="2901"/>
              <a:ext cx="778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executeUnsupervisedClassification ()</a:t>
              </a:r>
              <a:endParaRPr lang="en-US">
                <a:latin typeface="Arial" charset="0"/>
              </a:endParaRPr>
            </a:p>
          </p:txBody>
        </p:sp>
        <p:sp>
          <p:nvSpPr>
            <p:cNvPr id="25612" name="Rectangle 12"/>
            <p:cNvSpPr>
              <a:spLocks noChangeArrowheads="1"/>
            </p:cNvSpPr>
            <p:nvPr/>
          </p:nvSpPr>
          <p:spPr bwMode="auto">
            <a:xfrm>
              <a:off x="-15571" y="3506"/>
              <a:ext cx="550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developRectifiedImages ()</a:t>
              </a:r>
              <a:endParaRPr lang="en-US">
                <a:latin typeface="Arial" charset="0"/>
              </a:endParaRPr>
            </a:p>
          </p:txBody>
        </p:sp>
        <p:sp>
          <p:nvSpPr>
            <p:cNvPr id="25613" name="Rectangle 13"/>
            <p:cNvSpPr>
              <a:spLocks noChangeArrowheads="1"/>
            </p:cNvSpPr>
            <p:nvPr/>
          </p:nvSpPr>
          <p:spPr bwMode="auto">
            <a:xfrm>
              <a:off x="-2925" y="-3834"/>
              <a:ext cx="4109"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IImage Selection-is</a:t>
              </a:r>
              <a:endParaRPr lang="en-US">
                <a:latin typeface="Arial" charset="0"/>
              </a:endParaRPr>
            </a:p>
          </p:txBody>
        </p:sp>
        <p:sp>
          <p:nvSpPr>
            <p:cNvPr id="25614" name="Rectangle 14"/>
            <p:cNvSpPr>
              <a:spLocks noChangeArrowheads="1"/>
            </p:cNvSpPr>
            <p:nvPr/>
          </p:nvSpPr>
          <p:spPr bwMode="auto">
            <a:xfrm>
              <a:off x="-4716" y="-2912"/>
              <a:ext cx="513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getAllImages () : Images</a:t>
              </a:r>
              <a:endParaRPr lang="en-US">
                <a:latin typeface="Arial" charset="0"/>
              </a:endParaRPr>
            </a:p>
          </p:txBody>
        </p:sp>
        <p:sp>
          <p:nvSpPr>
            <p:cNvPr id="25615" name="Rectangle 15"/>
            <p:cNvSpPr>
              <a:spLocks noChangeArrowheads="1"/>
            </p:cNvSpPr>
            <p:nvPr/>
          </p:nvSpPr>
          <p:spPr bwMode="auto">
            <a:xfrm>
              <a:off x="-4716" y="-2307"/>
              <a:ext cx="6595"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getSelectionCriteria () : Criteria</a:t>
              </a:r>
              <a:endParaRPr lang="en-US">
                <a:latin typeface="Arial" charset="0"/>
              </a:endParaRPr>
            </a:p>
          </p:txBody>
        </p:sp>
        <p:sp>
          <p:nvSpPr>
            <p:cNvPr id="25616" name="Rectangle 16"/>
            <p:cNvSpPr>
              <a:spLocks noChangeArrowheads="1"/>
            </p:cNvSpPr>
            <p:nvPr/>
          </p:nvSpPr>
          <p:spPr bwMode="auto">
            <a:xfrm>
              <a:off x="-4716" y="-1702"/>
              <a:ext cx="6640"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getImage (in id : Image) : Image</a:t>
              </a:r>
              <a:endParaRPr lang="en-US">
                <a:latin typeface="Arial" charset="0"/>
              </a:endParaRPr>
            </a:p>
          </p:txBody>
        </p:sp>
        <p:sp>
          <p:nvSpPr>
            <p:cNvPr id="25617" name="Rectangle 17"/>
            <p:cNvSpPr>
              <a:spLocks noChangeArrowheads="1"/>
            </p:cNvSpPr>
            <p:nvPr/>
          </p:nvSpPr>
          <p:spPr bwMode="auto">
            <a:xfrm>
              <a:off x="-5086" y="747"/>
              <a:ext cx="4011"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ICloud-FreeImages</a:t>
              </a:r>
              <a:endParaRPr lang="en-US">
                <a:latin typeface="Arial" charset="0"/>
              </a:endParaRPr>
            </a:p>
          </p:txBody>
        </p:sp>
        <p:sp>
          <p:nvSpPr>
            <p:cNvPr id="25618" name="Rectangle 18"/>
            <p:cNvSpPr>
              <a:spLocks noChangeArrowheads="1"/>
            </p:cNvSpPr>
            <p:nvPr/>
          </p:nvSpPr>
          <p:spPr bwMode="auto">
            <a:xfrm>
              <a:off x="-7020" y="1669"/>
              <a:ext cx="61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getBandsofInterest () : Bands</a:t>
              </a:r>
              <a:endParaRPr lang="en-US">
                <a:latin typeface="Arial" charset="0"/>
              </a:endParaRPr>
            </a:p>
          </p:txBody>
        </p:sp>
        <p:sp>
          <p:nvSpPr>
            <p:cNvPr id="25619" name="Rectangle 19"/>
            <p:cNvSpPr>
              <a:spLocks noChangeArrowheads="1"/>
            </p:cNvSpPr>
            <p:nvPr/>
          </p:nvSpPr>
          <p:spPr bwMode="auto">
            <a:xfrm>
              <a:off x="-7020" y="2274"/>
              <a:ext cx="698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getTimeAvailibility () : Timespans</a:t>
              </a:r>
              <a:endParaRPr lang="en-US">
                <a:latin typeface="Arial" charset="0"/>
              </a:endParaRPr>
            </a:p>
          </p:txBody>
        </p:sp>
        <p:sp>
          <p:nvSpPr>
            <p:cNvPr id="25620" name="Rectangle 20"/>
            <p:cNvSpPr>
              <a:spLocks noChangeArrowheads="1"/>
            </p:cNvSpPr>
            <p:nvPr/>
          </p:nvSpPr>
          <p:spPr bwMode="auto">
            <a:xfrm>
              <a:off x="-7020" y="2879"/>
              <a:ext cx="5794"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identifyCloud-FreeImages ()</a:t>
              </a:r>
              <a:endParaRPr lang="en-US">
                <a:latin typeface="Arial" charset="0"/>
              </a:endParaRPr>
            </a:p>
          </p:txBody>
        </p:sp>
        <p:sp>
          <p:nvSpPr>
            <p:cNvPr id="25621" name="Rectangle 21"/>
            <p:cNvSpPr>
              <a:spLocks noChangeArrowheads="1"/>
            </p:cNvSpPr>
            <p:nvPr/>
          </p:nvSpPr>
          <p:spPr bwMode="auto">
            <a:xfrm>
              <a:off x="5656" y="-3834"/>
              <a:ext cx="3943"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IChange Images-is</a:t>
              </a:r>
              <a:endParaRPr lang="en-US">
                <a:latin typeface="Arial" charset="0"/>
              </a:endParaRPr>
            </a:p>
          </p:txBody>
        </p:sp>
        <p:sp>
          <p:nvSpPr>
            <p:cNvPr id="25622" name="Rectangle 22"/>
            <p:cNvSpPr>
              <a:spLocks noChangeArrowheads="1"/>
            </p:cNvSpPr>
            <p:nvPr/>
          </p:nvSpPr>
          <p:spPr bwMode="auto">
            <a:xfrm>
              <a:off x="3329" y="-2912"/>
              <a:ext cx="608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getTimeAvailibility () : TimeA</a:t>
              </a:r>
              <a:endParaRPr lang="en-US">
                <a:latin typeface="Arial" charset="0"/>
              </a:endParaRPr>
            </a:p>
          </p:txBody>
        </p:sp>
        <p:sp>
          <p:nvSpPr>
            <p:cNvPr id="25623" name="Rectangle 23"/>
            <p:cNvSpPr>
              <a:spLocks noChangeArrowheads="1"/>
            </p:cNvSpPr>
            <p:nvPr/>
          </p:nvSpPr>
          <p:spPr bwMode="auto">
            <a:xfrm>
              <a:off x="3329" y="-2307"/>
              <a:ext cx="6640"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getImage (in id : Image) : Image</a:t>
              </a:r>
              <a:endParaRPr lang="en-US">
                <a:latin typeface="Arial" charset="0"/>
              </a:endParaRPr>
            </a:p>
          </p:txBody>
        </p:sp>
        <p:sp>
          <p:nvSpPr>
            <p:cNvPr id="25624" name="Rectangle 24"/>
            <p:cNvSpPr>
              <a:spLocks noChangeArrowheads="1"/>
            </p:cNvSpPr>
            <p:nvPr/>
          </p:nvSpPr>
          <p:spPr bwMode="auto">
            <a:xfrm>
              <a:off x="3329" y="-1702"/>
              <a:ext cx="849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compareImage (in id : Comparison) : void</a:t>
              </a:r>
              <a:endParaRPr lang="en-US">
                <a:latin typeface="Arial" charset="0"/>
              </a:endParaRPr>
            </a:p>
          </p:txBody>
        </p:sp>
        <p:sp>
          <p:nvSpPr>
            <p:cNvPr id="25625" name="Rectangle 25"/>
            <p:cNvSpPr>
              <a:spLocks noChangeArrowheads="1"/>
            </p:cNvSpPr>
            <p:nvPr/>
          </p:nvSpPr>
          <p:spPr bwMode="auto">
            <a:xfrm>
              <a:off x="3329" y="-1097"/>
              <a:ext cx="883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summarizeComparison (in id : Summary) ...</a:t>
              </a:r>
              <a:endParaRPr lang="en-US">
                <a:latin typeface="Arial" charset="0"/>
              </a:endParaRPr>
            </a:p>
          </p:txBody>
        </p:sp>
        <p:sp>
          <p:nvSpPr>
            <p:cNvPr id="25626" name="Rectangle 26"/>
            <p:cNvSpPr>
              <a:spLocks noChangeArrowheads="1"/>
            </p:cNvSpPr>
            <p:nvPr/>
          </p:nvSpPr>
          <p:spPr bwMode="auto">
            <a:xfrm>
              <a:off x="3329" y="-493"/>
              <a:ext cx="513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getAllImages () : Images</a:t>
              </a:r>
              <a:endParaRPr lang="en-US">
                <a:latin typeface="Arial" charset="0"/>
              </a:endParaRPr>
            </a:p>
          </p:txBody>
        </p:sp>
        <p:sp>
          <p:nvSpPr>
            <p:cNvPr id="25627" name="Rectangle 27"/>
            <p:cNvSpPr>
              <a:spLocks noChangeArrowheads="1"/>
            </p:cNvSpPr>
            <p:nvPr/>
          </p:nvSpPr>
          <p:spPr bwMode="auto">
            <a:xfrm>
              <a:off x="4017" y="702"/>
              <a:ext cx="3618"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ITimeAvailability</a:t>
              </a:r>
              <a:endParaRPr lang="en-US">
                <a:latin typeface="Arial" charset="0"/>
              </a:endParaRPr>
            </a:p>
          </p:txBody>
        </p:sp>
        <p:sp>
          <p:nvSpPr>
            <p:cNvPr id="25628" name="Rectangle 28"/>
            <p:cNvSpPr>
              <a:spLocks noChangeArrowheads="1"/>
            </p:cNvSpPr>
            <p:nvPr/>
          </p:nvSpPr>
          <p:spPr bwMode="auto">
            <a:xfrm>
              <a:off x="1433" y="1624"/>
              <a:ext cx="719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visualizeTimeAvailibility () : TimeA</a:t>
              </a:r>
              <a:endParaRPr lang="en-US">
                <a:latin typeface="Arial" charset="0"/>
              </a:endParaRPr>
            </a:p>
          </p:txBody>
        </p:sp>
        <p:sp>
          <p:nvSpPr>
            <p:cNvPr id="25629" name="Rectangle 29"/>
            <p:cNvSpPr>
              <a:spLocks noChangeArrowheads="1"/>
            </p:cNvSpPr>
            <p:nvPr/>
          </p:nvSpPr>
          <p:spPr bwMode="auto">
            <a:xfrm>
              <a:off x="1433" y="2229"/>
              <a:ext cx="856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identifySuitableTimespans () : Timespans</a:t>
              </a:r>
              <a:endParaRPr lang="en-US">
                <a:latin typeface="Arial" charset="0"/>
              </a:endParaRPr>
            </a:p>
          </p:txBody>
        </p:sp>
        <p:sp>
          <p:nvSpPr>
            <p:cNvPr id="25630" name="Rectangle 30"/>
            <p:cNvSpPr>
              <a:spLocks noChangeArrowheads="1"/>
            </p:cNvSpPr>
            <p:nvPr/>
          </p:nvSpPr>
          <p:spPr bwMode="auto">
            <a:xfrm>
              <a:off x="1433" y="2833"/>
              <a:ext cx="575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summarizeTimespans () : ...</a:t>
              </a:r>
              <a:endParaRPr lang="en-US">
                <a:latin typeface="Arial" charset="0"/>
              </a:endParaRPr>
            </a:p>
          </p:txBody>
        </p:sp>
        <p:sp>
          <p:nvSpPr>
            <p:cNvPr id="25631" name="Rectangle 31"/>
            <p:cNvSpPr>
              <a:spLocks noChangeArrowheads="1"/>
            </p:cNvSpPr>
            <p:nvPr/>
          </p:nvSpPr>
          <p:spPr bwMode="auto">
            <a:xfrm>
              <a:off x="15469" y="-3826"/>
              <a:ext cx="3309"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IRegistration-is</a:t>
              </a:r>
              <a:endParaRPr lang="en-US">
                <a:latin typeface="Arial" charset="0"/>
              </a:endParaRPr>
            </a:p>
          </p:txBody>
        </p:sp>
        <p:sp>
          <p:nvSpPr>
            <p:cNvPr id="25632" name="Rectangle 32"/>
            <p:cNvSpPr>
              <a:spLocks noChangeArrowheads="1"/>
            </p:cNvSpPr>
            <p:nvPr/>
          </p:nvSpPr>
          <p:spPr bwMode="auto">
            <a:xfrm>
              <a:off x="12213" y="-2904"/>
              <a:ext cx="951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getSummarizeComparison (in Summary) : void</a:t>
              </a:r>
              <a:endParaRPr lang="en-US">
                <a:latin typeface="Arial" charset="0"/>
              </a:endParaRPr>
            </a:p>
          </p:txBody>
        </p:sp>
        <p:sp>
          <p:nvSpPr>
            <p:cNvPr id="25633" name="Rectangle 33"/>
            <p:cNvSpPr>
              <a:spLocks noChangeArrowheads="1"/>
            </p:cNvSpPr>
            <p:nvPr/>
          </p:nvSpPr>
          <p:spPr bwMode="auto">
            <a:xfrm>
              <a:off x="12213" y="-2299"/>
              <a:ext cx="7312"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registerService (in GEOSSRegistry)</a:t>
              </a:r>
              <a:endParaRPr lang="en-US">
                <a:latin typeface="Arial" charset="0"/>
              </a:endParaRPr>
            </a:p>
          </p:txBody>
        </p:sp>
        <p:sp>
          <p:nvSpPr>
            <p:cNvPr id="25634" name="Rectangle 34"/>
            <p:cNvSpPr>
              <a:spLocks noChangeArrowheads="1"/>
            </p:cNvSpPr>
            <p:nvPr/>
          </p:nvSpPr>
          <p:spPr bwMode="auto">
            <a:xfrm>
              <a:off x="12213" y="-1695"/>
              <a:ext cx="57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getScientistid (in Scientist)</a:t>
              </a:r>
              <a:endParaRPr lang="en-US">
                <a:latin typeface="Arial" charset="0"/>
              </a:endParaRPr>
            </a:p>
          </p:txBody>
        </p:sp>
        <p:sp>
          <p:nvSpPr>
            <p:cNvPr id="25635" name="Rectangle 35"/>
            <p:cNvSpPr>
              <a:spLocks noChangeArrowheads="1"/>
            </p:cNvSpPr>
            <p:nvPr/>
          </p:nvSpPr>
          <p:spPr bwMode="auto">
            <a:xfrm>
              <a:off x="13218" y="664"/>
              <a:ext cx="3656"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IData Visibility-is</a:t>
              </a:r>
              <a:endParaRPr lang="en-US">
                <a:latin typeface="Arial" charset="0"/>
              </a:endParaRPr>
            </a:p>
          </p:txBody>
        </p:sp>
        <p:sp>
          <p:nvSpPr>
            <p:cNvPr id="25636" name="Rectangle 36"/>
            <p:cNvSpPr>
              <a:spLocks noChangeArrowheads="1"/>
            </p:cNvSpPr>
            <p:nvPr/>
          </p:nvSpPr>
          <p:spPr bwMode="auto">
            <a:xfrm>
              <a:off x="10612" y="1586"/>
              <a:ext cx="57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getScientistid (in Scientist)</a:t>
              </a:r>
              <a:endParaRPr lang="en-US">
                <a:latin typeface="Arial" charset="0"/>
              </a:endParaRPr>
            </a:p>
          </p:txBody>
        </p:sp>
        <p:sp>
          <p:nvSpPr>
            <p:cNvPr id="25637" name="Rectangle 37"/>
            <p:cNvSpPr>
              <a:spLocks noChangeArrowheads="1"/>
            </p:cNvSpPr>
            <p:nvPr/>
          </p:nvSpPr>
          <p:spPr bwMode="auto">
            <a:xfrm>
              <a:off x="10612" y="2191"/>
              <a:ext cx="6285"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getGEOSSRegistry (in GEOSS)</a:t>
              </a:r>
              <a:endParaRPr lang="en-US">
                <a:latin typeface="Arial" charset="0"/>
              </a:endParaRPr>
            </a:p>
          </p:txBody>
        </p:sp>
        <p:sp>
          <p:nvSpPr>
            <p:cNvPr id="25638" name="Rectangle 38"/>
            <p:cNvSpPr>
              <a:spLocks noChangeArrowheads="1"/>
            </p:cNvSpPr>
            <p:nvPr/>
          </p:nvSpPr>
          <p:spPr bwMode="auto">
            <a:xfrm>
              <a:off x="10612" y="2795"/>
              <a:ext cx="65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registerArcticPortal (in GEOSS)</a:t>
              </a:r>
              <a:endParaRPr lang="en-US">
                <a:latin typeface="Arial" charset="0"/>
              </a:endParaRPr>
            </a:p>
          </p:txBody>
        </p:sp>
        <p:sp>
          <p:nvSpPr>
            <p:cNvPr id="25639" name="Rectangle 39"/>
            <p:cNvSpPr>
              <a:spLocks noChangeArrowheads="1"/>
            </p:cNvSpPr>
            <p:nvPr/>
          </p:nvSpPr>
          <p:spPr bwMode="auto">
            <a:xfrm>
              <a:off x="10612" y="3400"/>
              <a:ext cx="776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provideDataVisibility (in ArcticPortal)</a:t>
              </a:r>
              <a:endParaRPr lang="en-US">
                <a:latin typeface="Arial" charset="0"/>
              </a:endParaRPr>
            </a:p>
          </p:txBody>
        </p:sp>
        <p:sp>
          <p:nvSpPr>
            <p:cNvPr id="25640" name="Rectangle 40"/>
            <p:cNvSpPr>
              <a:spLocks noChangeArrowheads="1"/>
            </p:cNvSpPr>
            <p:nvPr/>
          </p:nvSpPr>
          <p:spPr bwMode="auto">
            <a:xfrm>
              <a:off x="-12867" y="-3735"/>
              <a:ext cx="4955"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IPersonal Workspace-is</a:t>
              </a:r>
              <a:endParaRPr lang="en-US">
                <a:latin typeface="Arial" charset="0"/>
              </a:endParaRPr>
            </a:p>
          </p:txBody>
        </p:sp>
        <p:sp>
          <p:nvSpPr>
            <p:cNvPr id="25641" name="Rectangle 41"/>
            <p:cNvSpPr>
              <a:spLocks noChangeArrowheads="1"/>
            </p:cNvSpPr>
            <p:nvPr/>
          </p:nvSpPr>
          <p:spPr bwMode="auto">
            <a:xfrm>
              <a:off x="-15715" y="-2813"/>
              <a:ext cx="10644"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getScientistDetails (in MemberIdentifier) : Scientist</a:t>
              </a:r>
              <a:endParaRPr lang="en-US">
                <a:latin typeface="Arial" charset="0"/>
              </a:endParaRPr>
            </a:p>
          </p:txBody>
        </p:sp>
        <p:sp>
          <p:nvSpPr>
            <p:cNvPr id="25642" name="Rectangle 42"/>
            <p:cNvSpPr>
              <a:spLocks noChangeArrowheads="1"/>
            </p:cNvSpPr>
            <p:nvPr/>
          </p:nvSpPr>
          <p:spPr bwMode="auto">
            <a:xfrm>
              <a:off x="-15715" y="-2209"/>
              <a:ext cx="3452"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getScientistid ()</a:t>
              </a:r>
              <a:endParaRPr lang="en-US">
                <a:latin typeface="Arial" charset="0"/>
              </a:endParaRPr>
            </a:p>
          </p:txBody>
        </p:sp>
        <p:sp>
          <p:nvSpPr>
            <p:cNvPr id="25643" name="Rectangle 43"/>
            <p:cNvSpPr>
              <a:spLocks noChangeArrowheads="1"/>
            </p:cNvSpPr>
            <p:nvPr/>
          </p:nvSpPr>
          <p:spPr bwMode="auto">
            <a:xfrm>
              <a:off x="-15715" y="-1604"/>
              <a:ext cx="818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validateScientist (in Member) : Boolean</a:t>
              </a:r>
              <a:endParaRPr lang="en-US">
                <a:latin typeface="Arial" charset="0"/>
              </a:endParaRPr>
            </a:p>
          </p:txBody>
        </p:sp>
        <p:sp>
          <p:nvSpPr>
            <p:cNvPr id="25644" name="Rectangle 44"/>
            <p:cNvSpPr>
              <a:spLocks noChangeArrowheads="1"/>
            </p:cNvSpPr>
            <p:nvPr/>
          </p:nvSpPr>
          <p:spPr bwMode="auto">
            <a:xfrm>
              <a:off x="-16115" y="-4824"/>
              <a:ext cx="7879" cy="786"/>
            </a:xfrm>
            <a:prstGeom prst="rect">
              <a:avLst/>
            </a:prstGeom>
            <a:solidFill>
              <a:srgbClr val="FFFFC8"/>
            </a:solidFill>
            <a:ln w="9525">
              <a:noFill/>
              <a:miter lim="800000"/>
              <a:headEnd/>
              <a:tailEnd/>
            </a:ln>
          </p:spPr>
          <p:txBody>
            <a:bodyPr/>
            <a:lstStyle/>
            <a:p>
              <a:endParaRPr lang="en-US"/>
            </a:p>
          </p:txBody>
        </p:sp>
        <p:pic>
          <p:nvPicPr>
            <p:cNvPr id="25645" name="Picture 45"/>
            <p:cNvPicPr>
              <a:picLocks noChangeAspect="1" noChangeArrowheads="1"/>
            </p:cNvPicPr>
            <p:nvPr/>
          </p:nvPicPr>
          <p:blipFill>
            <a:blip r:embed="rId3"/>
            <a:srcRect/>
            <a:stretch>
              <a:fillRect/>
            </a:stretch>
          </p:blipFill>
          <p:spPr bwMode="auto">
            <a:xfrm>
              <a:off x="-16115" y="-4824"/>
              <a:ext cx="7879" cy="393"/>
            </a:xfrm>
            <a:prstGeom prst="rect">
              <a:avLst/>
            </a:prstGeom>
            <a:noFill/>
            <a:ln w="9525">
              <a:noFill/>
              <a:miter lim="800000"/>
              <a:headEnd/>
              <a:tailEnd/>
            </a:ln>
          </p:spPr>
        </p:pic>
        <p:pic>
          <p:nvPicPr>
            <p:cNvPr id="25646" name="Picture 46"/>
            <p:cNvPicPr>
              <a:picLocks noChangeAspect="1" noChangeArrowheads="1"/>
            </p:cNvPicPr>
            <p:nvPr/>
          </p:nvPicPr>
          <p:blipFill>
            <a:blip r:embed="rId4"/>
            <a:srcRect/>
            <a:stretch>
              <a:fillRect/>
            </a:stretch>
          </p:blipFill>
          <p:spPr bwMode="auto">
            <a:xfrm>
              <a:off x="-12179" y="-4824"/>
              <a:ext cx="3943" cy="786"/>
            </a:xfrm>
            <a:prstGeom prst="rect">
              <a:avLst/>
            </a:prstGeom>
            <a:noFill/>
            <a:ln w="9525">
              <a:noFill/>
              <a:miter lim="800000"/>
              <a:headEnd/>
              <a:tailEnd/>
            </a:ln>
          </p:spPr>
        </p:pic>
        <p:pic>
          <p:nvPicPr>
            <p:cNvPr id="25647" name="Picture 47"/>
            <p:cNvPicPr>
              <a:picLocks noChangeAspect="1" noChangeArrowheads="1"/>
            </p:cNvPicPr>
            <p:nvPr/>
          </p:nvPicPr>
          <p:blipFill>
            <a:blip r:embed="rId5"/>
            <a:srcRect/>
            <a:stretch>
              <a:fillRect/>
            </a:stretch>
          </p:blipFill>
          <p:spPr bwMode="auto">
            <a:xfrm>
              <a:off x="-16115" y="-4431"/>
              <a:ext cx="7879" cy="393"/>
            </a:xfrm>
            <a:prstGeom prst="rect">
              <a:avLst/>
            </a:prstGeom>
            <a:noFill/>
            <a:ln w="9525">
              <a:noFill/>
              <a:miter lim="800000"/>
              <a:headEnd/>
              <a:tailEnd/>
            </a:ln>
          </p:spPr>
        </p:pic>
        <p:pic>
          <p:nvPicPr>
            <p:cNvPr id="25648" name="Picture 48"/>
            <p:cNvPicPr>
              <a:picLocks noChangeAspect="1" noChangeArrowheads="1"/>
            </p:cNvPicPr>
            <p:nvPr/>
          </p:nvPicPr>
          <p:blipFill>
            <a:blip r:embed="rId6"/>
            <a:srcRect/>
            <a:stretch>
              <a:fillRect/>
            </a:stretch>
          </p:blipFill>
          <p:spPr bwMode="auto">
            <a:xfrm>
              <a:off x="-16115" y="-4824"/>
              <a:ext cx="3936" cy="786"/>
            </a:xfrm>
            <a:prstGeom prst="rect">
              <a:avLst/>
            </a:prstGeom>
            <a:noFill/>
            <a:ln w="9525">
              <a:noFill/>
              <a:miter lim="800000"/>
              <a:headEnd/>
              <a:tailEnd/>
            </a:ln>
          </p:spPr>
        </p:pic>
        <p:sp>
          <p:nvSpPr>
            <p:cNvPr id="25649" name="Rectangle 49"/>
            <p:cNvSpPr>
              <a:spLocks noChangeArrowheads="1"/>
            </p:cNvSpPr>
            <p:nvPr/>
          </p:nvSpPr>
          <p:spPr bwMode="auto">
            <a:xfrm>
              <a:off x="-16115" y="-4824"/>
              <a:ext cx="7879" cy="786"/>
            </a:xfrm>
            <a:prstGeom prst="rect">
              <a:avLst/>
            </a:prstGeom>
            <a:noFill/>
            <a:ln w="23">
              <a:solidFill>
                <a:srgbClr val="000000"/>
              </a:solidFill>
              <a:miter lim="800000"/>
              <a:headEnd/>
              <a:tailEnd/>
            </a:ln>
          </p:spPr>
          <p:txBody>
            <a:bodyPr/>
            <a:lstStyle/>
            <a:p>
              <a:endParaRPr lang="en-US"/>
            </a:p>
          </p:txBody>
        </p:sp>
        <p:sp>
          <p:nvSpPr>
            <p:cNvPr id="25650" name="Rectangle 50"/>
            <p:cNvSpPr>
              <a:spLocks noChangeArrowheads="1"/>
            </p:cNvSpPr>
            <p:nvPr/>
          </p:nvSpPr>
          <p:spPr bwMode="auto">
            <a:xfrm>
              <a:off x="-16115" y="-4038"/>
              <a:ext cx="37990" cy="13183"/>
            </a:xfrm>
            <a:prstGeom prst="rect">
              <a:avLst/>
            </a:prstGeom>
            <a:solidFill>
              <a:srgbClr val="FFFFC8"/>
            </a:solidFill>
            <a:ln w="9525">
              <a:noFill/>
              <a:miter lim="800000"/>
              <a:headEnd/>
              <a:tailEnd/>
            </a:ln>
          </p:spPr>
          <p:txBody>
            <a:bodyPr/>
            <a:lstStyle/>
            <a:p>
              <a:endParaRPr lang="en-US"/>
            </a:p>
          </p:txBody>
        </p:sp>
        <p:pic>
          <p:nvPicPr>
            <p:cNvPr id="25651" name="Picture 51"/>
            <p:cNvPicPr>
              <a:picLocks noChangeAspect="1" noChangeArrowheads="1"/>
            </p:cNvPicPr>
            <p:nvPr/>
          </p:nvPicPr>
          <p:blipFill>
            <a:blip r:embed="rId7"/>
            <a:srcRect/>
            <a:stretch>
              <a:fillRect/>
            </a:stretch>
          </p:blipFill>
          <p:spPr bwMode="auto">
            <a:xfrm>
              <a:off x="-16115" y="-4038"/>
              <a:ext cx="1843" cy="922"/>
            </a:xfrm>
            <a:prstGeom prst="rect">
              <a:avLst/>
            </a:prstGeom>
            <a:noFill/>
            <a:ln w="9525">
              <a:noFill/>
              <a:miter lim="800000"/>
              <a:headEnd/>
              <a:tailEnd/>
            </a:ln>
          </p:spPr>
        </p:pic>
        <p:pic>
          <p:nvPicPr>
            <p:cNvPr id="25652" name="Picture 52"/>
            <p:cNvPicPr>
              <a:picLocks noChangeAspect="1" noChangeArrowheads="1"/>
            </p:cNvPicPr>
            <p:nvPr/>
          </p:nvPicPr>
          <p:blipFill>
            <a:blip r:embed="rId8"/>
            <a:srcRect/>
            <a:stretch>
              <a:fillRect/>
            </a:stretch>
          </p:blipFill>
          <p:spPr bwMode="auto">
            <a:xfrm>
              <a:off x="2876" y="-4038"/>
              <a:ext cx="18999" cy="13183"/>
            </a:xfrm>
            <a:prstGeom prst="rect">
              <a:avLst/>
            </a:prstGeom>
            <a:noFill/>
            <a:ln w="9525">
              <a:noFill/>
              <a:miter lim="800000"/>
              <a:headEnd/>
              <a:tailEnd/>
            </a:ln>
          </p:spPr>
        </p:pic>
        <p:pic>
          <p:nvPicPr>
            <p:cNvPr id="25653" name="Picture 53"/>
            <p:cNvPicPr>
              <a:picLocks noChangeAspect="1" noChangeArrowheads="1"/>
            </p:cNvPicPr>
            <p:nvPr/>
          </p:nvPicPr>
          <p:blipFill>
            <a:blip r:embed="rId9"/>
            <a:srcRect/>
            <a:stretch>
              <a:fillRect/>
            </a:stretch>
          </p:blipFill>
          <p:spPr bwMode="auto">
            <a:xfrm>
              <a:off x="-16115" y="2554"/>
              <a:ext cx="37990" cy="6591"/>
            </a:xfrm>
            <a:prstGeom prst="rect">
              <a:avLst/>
            </a:prstGeom>
            <a:noFill/>
            <a:ln w="9525">
              <a:noFill/>
              <a:miter lim="800000"/>
              <a:headEnd/>
              <a:tailEnd/>
            </a:ln>
          </p:spPr>
        </p:pic>
        <p:pic>
          <p:nvPicPr>
            <p:cNvPr id="25654" name="Picture 54"/>
            <p:cNvPicPr>
              <a:picLocks noChangeAspect="1" noChangeArrowheads="1"/>
            </p:cNvPicPr>
            <p:nvPr/>
          </p:nvPicPr>
          <p:blipFill>
            <a:blip r:embed="rId10"/>
            <a:srcRect/>
            <a:stretch>
              <a:fillRect/>
            </a:stretch>
          </p:blipFill>
          <p:spPr bwMode="auto">
            <a:xfrm>
              <a:off x="-16115" y="-4038"/>
              <a:ext cx="1843" cy="1278"/>
            </a:xfrm>
            <a:prstGeom prst="rect">
              <a:avLst/>
            </a:prstGeom>
            <a:noFill/>
            <a:ln w="9525">
              <a:noFill/>
              <a:miter lim="800000"/>
              <a:headEnd/>
              <a:tailEnd/>
            </a:ln>
          </p:spPr>
        </p:pic>
        <p:sp>
          <p:nvSpPr>
            <p:cNvPr id="25655" name="Rectangle 55"/>
            <p:cNvSpPr>
              <a:spLocks noChangeArrowheads="1"/>
            </p:cNvSpPr>
            <p:nvPr/>
          </p:nvSpPr>
          <p:spPr bwMode="auto">
            <a:xfrm>
              <a:off x="-16115" y="-4038"/>
              <a:ext cx="37990" cy="13183"/>
            </a:xfrm>
            <a:prstGeom prst="rect">
              <a:avLst/>
            </a:prstGeom>
            <a:noFill/>
            <a:ln w="23">
              <a:solidFill>
                <a:srgbClr val="000000"/>
              </a:solidFill>
              <a:miter lim="800000"/>
              <a:headEnd/>
              <a:tailEnd/>
            </a:ln>
          </p:spPr>
          <p:txBody>
            <a:bodyPr/>
            <a:lstStyle/>
            <a:p>
              <a:endParaRPr lang="en-US"/>
            </a:p>
          </p:txBody>
        </p:sp>
        <p:sp>
          <p:nvSpPr>
            <p:cNvPr id="25656" name="Rectangle 56"/>
            <p:cNvSpPr>
              <a:spLocks noChangeArrowheads="1"/>
            </p:cNvSpPr>
            <p:nvPr/>
          </p:nvSpPr>
          <p:spPr bwMode="auto">
            <a:xfrm>
              <a:off x="-15979" y="-4688"/>
              <a:ext cx="797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BDPolaEchoSystemInterfaceSignature</a:t>
              </a:r>
              <a:endParaRPr lang="en-US">
                <a:latin typeface="Arial" charset="0"/>
              </a:endParaRPr>
            </a:p>
          </p:txBody>
        </p:sp>
        <p:sp>
          <p:nvSpPr>
            <p:cNvPr id="25657" name="Rectangle 57"/>
            <p:cNvSpPr>
              <a:spLocks noChangeArrowheads="1"/>
            </p:cNvSpPr>
            <p:nvPr/>
          </p:nvSpPr>
          <p:spPr bwMode="auto">
            <a:xfrm>
              <a:off x="-15662" y="770"/>
              <a:ext cx="7924" cy="3401"/>
            </a:xfrm>
            <a:prstGeom prst="rect">
              <a:avLst/>
            </a:prstGeom>
            <a:solidFill>
              <a:srgbClr val="00FFFF"/>
            </a:solidFill>
            <a:ln w="9525">
              <a:noFill/>
              <a:miter lim="800000"/>
              <a:headEnd/>
              <a:tailEnd/>
            </a:ln>
          </p:spPr>
          <p:txBody>
            <a:bodyPr/>
            <a:lstStyle/>
            <a:p>
              <a:endParaRPr lang="en-US"/>
            </a:p>
          </p:txBody>
        </p:sp>
        <p:sp>
          <p:nvSpPr>
            <p:cNvPr id="25658" name="Rectangle 58"/>
            <p:cNvSpPr>
              <a:spLocks noChangeArrowheads="1"/>
            </p:cNvSpPr>
            <p:nvPr/>
          </p:nvSpPr>
          <p:spPr bwMode="auto">
            <a:xfrm>
              <a:off x="-15662" y="770"/>
              <a:ext cx="7924" cy="3401"/>
            </a:xfrm>
            <a:prstGeom prst="rect">
              <a:avLst/>
            </a:prstGeom>
            <a:noFill/>
            <a:ln w="23">
              <a:solidFill>
                <a:srgbClr val="0000FF"/>
              </a:solidFill>
              <a:miter lim="800000"/>
              <a:headEnd/>
              <a:tailEnd/>
            </a:ln>
          </p:spPr>
          <p:txBody>
            <a:bodyPr/>
            <a:lstStyle/>
            <a:p>
              <a:endParaRPr lang="en-US"/>
            </a:p>
          </p:txBody>
        </p:sp>
        <p:sp>
          <p:nvSpPr>
            <p:cNvPr id="25659" name="Line 59"/>
            <p:cNvSpPr>
              <a:spLocks noChangeShapeType="1"/>
            </p:cNvSpPr>
            <p:nvPr/>
          </p:nvSpPr>
          <p:spPr bwMode="auto">
            <a:xfrm>
              <a:off x="-15662" y="1601"/>
              <a:ext cx="7924" cy="0"/>
            </a:xfrm>
            <a:prstGeom prst="line">
              <a:avLst/>
            </a:prstGeom>
            <a:noFill/>
            <a:ln w="23">
              <a:solidFill>
                <a:srgbClr val="0000FF"/>
              </a:solidFill>
              <a:bevel/>
              <a:headEnd/>
              <a:tailEnd/>
            </a:ln>
          </p:spPr>
          <p:txBody>
            <a:bodyPr/>
            <a:lstStyle/>
            <a:p>
              <a:endParaRPr lang="en-US"/>
            </a:p>
          </p:txBody>
        </p:sp>
        <p:sp>
          <p:nvSpPr>
            <p:cNvPr id="25660" name="Line 60"/>
            <p:cNvSpPr>
              <a:spLocks noChangeShapeType="1"/>
            </p:cNvSpPr>
            <p:nvPr/>
          </p:nvSpPr>
          <p:spPr bwMode="auto">
            <a:xfrm>
              <a:off x="-15662" y="1647"/>
              <a:ext cx="7924" cy="0"/>
            </a:xfrm>
            <a:prstGeom prst="line">
              <a:avLst/>
            </a:prstGeom>
            <a:noFill/>
            <a:ln w="23">
              <a:solidFill>
                <a:srgbClr val="0000FF"/>
              </a:solidFill>
              <a:bevel/>
              <a:headEnd/>
              <a:tailEnd/>
            </a:ln>
          </p:spPr>
          <p:txBody>
            <a:bodyPr/>
            <a:lstStyle/>
            <a:p>
              <a:endParaRPr lang="en-US"/>
            </a:p>
          </p:txBody>
        </p:sp>
        <p:sp>
          <p:nvSpPr>
            <p:cNvPr id="25661" name="Rectangle 61"/>
            <p:cNvSpPr>
              <a:spLocks noChangeArrowheads="1"/>
            </p:cNvSpPr>
            <p:nvPr/>
          </p:nvSpPr>
          <p:spPr bwMode="auto">
            <a:xfrm>
              <a:off x="-13335" y="770"/>
              <a:ext cx="3513"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IRadiometrics-is</a:t>
              </a:r>
              <a:endParaRPr lang="en-US">
                <a:latin typeface="Arial" charset="0"/>
              </a:endParaRPr>
            </a:p>
          </p:txBody>
        </p:sp>
        <p:sp>
          <p:nvSpPr>
            <p:cNvPr id="25662" name="Rectangle 62"/>
            <p:cNvSpPr>
              <a:spLocks noChangeArrowheads="1"/>
            </p:cNvSpPr>
            <p:nvPr/>
          </p:nvSpPr>
          <p:spPr bwMode="auto">
            <a:xfrm>
              <a:off x="-15571" y="1692"/>
              <a:ext cx="667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getImages () : Cloud-freeImages</a:t>
              </a:r>
              <a:endParaRPr lang="en-US">
                <a:latin typeface="Arial" charset="0"/>
              </a:endParaRPr>
            </a:p>
          </p:txBody>
        </p:sp>
        <p:sp>
          <p:nvSpPr>
            <p:cNvPr id="25663" name="Rectangle 63"/>
            <p:cNvSpPr>
              <a:spLocks noChangeArrowheads="1"/>
            </p:cNvSpPr>
            <p:nvPr/>
          </p:nvSpPr>
          <p:spPr bwMode="auto">
            <a:xfrm>
              <a:off x="-15571" y="2297"/>
              <a:ext cx="680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performRadiometricCorrection ()</a:t>
              </a:r>
              <a:endParaRPr lang="en-US">
                <a:latin typeface="Arial" charset="0"/>
              </a:endParaRPr>
            </a:p>
          </p:txBody>
        </p:sp>
        <p:sp>
          <p:nvSpPr>
            <p:cNvPr id="25664" name="Rectangle 64"/>
            <p:cNvSpPr>
              <a:spLocks noChangeArrowheads="1"/>
            </p:cNvSpPr>
            <p:nvPr/>
          </p:nvSpPr>
          <p:spPr bwMode="auto">
            <a:xfrm>
              <a:off x="-15571" y="2901"/>
              <a:ext cx="778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executeUnsupervisedClassification ()</a:t>
              </a:r>
              <a:endParaRPr lang="en-US">
                <a:latin typeface="Arial" charset="0"/>
              </a:endParaRPr>
            </a:p>
          </p:txBody>
        </p:sp>
        <p:sp>
          <p:nvSpPr>
            <p:cNvPr id="25665" name="Rectangle 65"/>
            <p:cNvSpPr>
              <a:spLocks noChangeArrowheads="1"/>
            </p:cNvSpPr>
            <p:nvPr/>
          </p:nvSpPr>
          <p:spPr bwMode="auto">
            <a:xfrm>
              <a:off x="-15571" y="3506"/>
              <a:ext cx="550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developRectifiedImages ()</a:t>
              </a:r>
              <a:endParaRPr lang="en-US">
                <a:latin typeface="Arial" charset="0"/>
              </a:endParaRPr>
            </a:p>
          </p:txBody>
        </p:sp>
        <p:sp>
          <p:nvSpPr>
            <p:cNvPr id="25666" name="Rectangle 66"/>
            <p:cNvSpPr>
              <a:spLocks noChangeArrowheads="1"/>
            </p:cNvSpPr>
            <p:nvPr/>
          </p:nvSpPr>
          <p:spPr bwMode="auto">
            <a:xfrm>
              <a:off x="-4807" y="-3834"/>
              <a:ext cx="7645" cy="3515"/>
            </a:xfrm>
            <a:prstGeom prst="rect">
              <a:avLst/>
            </a:prstGeom>
            <a:solidFill>
              <a:srgbClr val="00FFFF"/>
            </a:solidFill>
            <a:ln w="9525">
              <a:noFill/>
              <a:miter lim="800000"/>
              <a:headEnd/>
              <a:tailEnd/>
            </a:ln>
          </p:spPr>
          <p:txBody>
            <a:bodyPr/>
            <a:lstStyle/>
            <a:p>
              <a:endParaRPr lang="en-US"/>
            </a:p>
          </p:txBody>
        </p:sp>
        <p:sp>
          <p:nvSpPr>
            <p:cNvPr id="25667" name="Rectangle 67"/>
            <p:cNvSpPr>
              <a:spLocks noChangeArrowheads="1"/>
            </p:cNvSpPr>
            <p:nvPr/>
          </p:nvSpPr>
          <p:spPr bwMode="auto">
            <a:xfrm>
              <a:off x="-4807" y="-3834"/>
              <a:ext cx="7645" cy="3515"/>
            </a:xfrm>
            <a:prstGeom prst="rect">
              <a:avLst/>
            </a:prstGeom>
            <a:noFill/>
            <a:ln w="23">
              <a:solidFill>
                <a:srgbClr val="0000FF"/>
              </a:solidFill>
              <a:miter lim="800000"/>
              <a:headEnd/>
              <a:tailEnd/>
            </a:ln>
          </p:spPr>
          <p:txBody>
            <a:bodyPr/>
            <a:lstStyle/>
            <a:p>
              <a:endParaRPr lang="en-US"/>
            </a:p>
          </p:txBody>
        </p:sp>
        <p:sp>
          <p:nvSpPr>
            <p:cNvPr id="25668" name="Line 68"/>
            <p:cNvSpPr>
              <a:spLocks noChangeShapeType="1"/>
            </p:cNvSpPr>
            <p:nvPr/>
          </p:nvSpPr>
          <p:spPr bwMode="auto">
            <a:xfrm>
              <a:off x="-4807" y="-3002"/>
              <a:ext cx="7645" cy="0"/>
            </a:xfrm>
            <a:prstGeom prst="line">
              <a:avLst/>
            </a:prstGeom>
            <a:noFill/>
            <a:ln w="23">
              <a:solidFill>
                <a:srgbClr val="0000FF"/>
              </a:solidFill>
              <a:bevel/>
              <a:headEnd/>
              <a:tailEnd/>
            </a:ln>
          </p:spPr>
          <p:txBody>
            <a:bodyPr/>
            <a:lstStyle/>
            <a:p>
              <a:endParaRPr lang="en-US"/>
            </a:p>
          </p:txBody>
        </p:sp>
        <p:sp>
          <p:nvSpPr>
            <p:cNvPr id="25669" name="Line 69"/>
            <p:cNvSpPr>
              <a:spLocks noChangeShapeType="1"/>
            </p:cNvSpPr>
            <p:nvPr/>
          </p:nvSpPr>
          <p:spPr bwMode="auto">
            <a:xfrm>
              <a:off x="-4807" y="-2957"/>
              <a:ext cx="7645" cy="0"/>
            </a:xfrm>
            <a:prstGeom prst="line">
              <a:avLst/>
            </a:prstGeom>
            <a:noFill/>
            <a:ln w="23">
              <a:solidFill>
                <a:srgbClr val="0000FF"/>
              </a:solidFill>
              <a:bevel/>
              <a:headEnd/>
              <a:tailEnd/>
            </a:ln>
          </p:spPr>
          <p:txBody>
            <a:bodyPr/>
            <a:lstStyle/>
            <a:p>
              <a:endParaRPr lang="en-US"/>
            </a:p>
          </p:txBody>
        </p:sp>
        <p:sp>
          <p:nvSpPr>
            <p:cNvPr id="25670" name="Rectangle 70"/>
            <p:cNvSpPr>
              <a:spLocks noChangeArrowheads="1"/>
            </p:cNvSpPr>
            <p:nvPr/>
          </p:nvSpPr>
          <p:spPr bwMode="auto">
            <a:xfrm>
              <a:off x="-2925" y="-3834"/>
              <a:ext cx="4109"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IImage Selection-is</a:t>
              </a:r>
              <a:endParaRPr lang="en-US">
                <a:latin typeface="Arial" charset="0"/>
              </a:endParaRPr>
            </a:p>
          </p:txBody>
        </p:sp>
        <p:sp>
          <p:nvSpPr>
            <p:cNvPr id="25671" name="Rectangle 71"/>
            <p:cNvSpPr>
              <a:spLocks noChangeArrowheads="1"/>
            </p:cNvSpPr>
            <p:nvPr/>
          </p:nvSpPr>
          <p:spPr bwMode="auto">
            <a:xfrm>
              <a:off x="-4716" y="-2912"/>
              <a:ext cx="513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getAllImages () : Images</a:t>
              </a:r>
              <a:endParaRPr lang="en-US">
                <a:latin typeface="Arial" charset="0"/>
              </a:endParaRPr>
            </a:p>
          </p:txBody>
        </p:sp>
        <p:sp>
          <p:nvSpPr>
            <p:cNvPr id="25672" name="Rectangle 72"/>
            <p:cNvSpPr>
              <a:spLocks noChangeArrowheads="1"/>
            </p:cNvSpPr>
            <p:nvPr/>
          </p:nvSpPr>
          <p:spPr bwMode="auto">
            <a:xfrm>
              <a:off x="-4716" y="-2307"/>
              <a:ext cx="6595"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getSelectionCriteria () : Criteria</a:t>
              </a:r>
              <a:endParaRPr lang="en-US">
                <a:latin typeface="Arial" charset="0"/>
              </a:endParaRPr>
            </a:p>
          </p:txBody>
        </p:sp>
        <p:sp>
          <p:nvSpPr>
            <p:cNvPr id="25673" name="Rectangle 73"/>
            <p:cNvSpPr>
              <a:spLocks noChangeArrowheads="1"/>
            </p:cNvSpPr>
            <p:nvPr/>
          </p:nvSpPr>
          <p:spPr bwMode="auto">
            <a:xfrm>
              <a:off x="-4716" y="-1702"/>
              <a:ext cx="6640"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getImage (in id : Image) : Image</a:t>
              </a:r>
              <a:endParaRPr lang="en-US">
                <a:latin typeface="Arial" charset="0"/>
              </a:endParaRPr>
            </a:p>
          </p:txBody>
        </p:sp>
        <p:sp>
          <p:nvSpPr>
            <p:cNvPr id="25674" name="Rectangle 74"/>
            <p:cNvSpPr>
              <a:spLocks noChangeArrowheads="1"/>
            </p:cNvSpPr>
            <p:nvPr/>
          </p:nvSpPr>
          <p:spPr bwMode="auto">
            <a:xfrm>
              <a:off x="-7111" y="747"/>
              <a:ext cx="7819" cy="3878"/>
            </a:xfrm>
            <a:prstGeom prst="rect">
              <a:avLst/>
            </a:prstGeom>
            <a:solidFill>
              <a:srgbClr val="00FFFF"/>
            </a:solidFill>
            <a:ln w="9525">
              <a:noFill/>
              <a:miter lim="800000"/>
              <a:headEnd/>
              <a:tailEnd/>
            </a:ln>
          </p:spPr>
          <p:txBody>
            <a:bodyPr/>
            <a:lstStyle/>
            <a:p>
              <a:endParaRPr lang="en-US"/>
            </a:p>
          </p:txBody>
        </p:sp>
        <p:sp>
          <p:nvSpPr>
            <p:cNvPr id="25675" name="Rectangle 75"/>
            <p:cNvSpPr>
              <a:spLocks noChangeArrowheads="1"/>
            </p:cNvSpPr>
            <p:nvPr/>
          </p:nvSpPr>
          <p:spPr bwMode="auto">
            <a:xfrm>
              <a:off x="-7111" y="747"/>
              <a:ext cx="7819" cy="3878"/>
            </a:xfrm>
            <a:prstGeom prst="rect">
              <a:avLst/>
            </a:prstGeom>
            <a:noFill/>
            <a:ln w="23">
              <a:solidFill>
                <a:srgbClr val="0000FF"/>
              </a:solidFill>
              <a:miter lim="800000"/>
              <a:headEnd/>
              <a:tailEnd/>
            </a:ln>
          </p:spPr>
          <p:txBody>
            <a:bodyPr/>
            <a:lstStyle/>
            <a:p>
              <a:endParaRPr lang="en-US"/>
            </a:p>
          </p:txBody>
        </p:sp>
        <p:sp>
          <p:nvSpPr>
            <p:cNvPr id="25676" name="Line 76"/>
            <p:cNvSpPr>
              <a:spLocks noChangeShapeType="1"/>
            </p:cNvSpPr>
            <p:nvPr/>
          </p:nvSpPr>
          <p:spPr bwMode="auto">
            <a:xfrm>
              <a:off x="-7111" y="1578"/>
              <a:ext cx="7819" cy="0"/>
            </a:xfrm>
            <a:prstGeom prst="line">
              <a:avLst/>
            </a:prstGeom>
            <a:noFill/>
            <a:ln w="23">
              <a:solidFill>
                <a:srgbClr val="0000FF"/>
              </a:solidFill>
              <a:bevel/>
              <a:headEnd/>
              <a:tailEnd/>
            </a:ln>
          </p:spPr>
          <p:txBody>
            <a:bodyPr/>
            <a:lstStyle/>
            <a:p>
              <a:endParaRPr lang="en-US"/>
            </a:p>
          </p:txBody>
        </p:sp>
        <p:sp>
          <p:nvSpPr>
            <p:cNvPr id="25677" name="Line 77"/>
            <p:cNvSpPr>
              <a:spLocks noChangeShapeType="1"/>
            </p:cNvSpPr>
            <p:nvPr/>
          </p:nvSpPr>
          <p:spPr bwMode="auto">
            <a:xfrm>
              <a:off x="-7111" y="1624"/>
              <a:ext cx="7819" cy="0"/>
            </a:xfrm>
            <a:prstGeom prst="line">
              <a:avLst/>
            </a:prstGeom>
            <a:noFill/>
            <a:ln w="23">
              <a:solidFill>
                <a:srgbClr val="0000FF"/>
              </a:solidFill>
              <a:bevel/>
              <a:headEnd/>
              <a:tailEnd/>
            </a:ln>
          </p:spPr>
          <p:txBody>
            <a:bodyPr/>
            <a:lstStyle/>
            <a:p>
              <a:endParaRPr lang="en-US"/>
            </a:p>
          </p:txBody>
        </p:sp>
        <p:sp>
          <p:nvSpPr>
            <p:cNvPr id="25678" name="Rectangle 78"/>
            <p:cNvSpPr>
              <a:spLocks noChangeArrowheads="1"/>
            </p:cNvSpPr>
            <p:nvPr/>
          </p:nvSpPr>
          <p:spPr bwMode="auto">
            <a:xfrm>
              <a:off x="-5086" y="747"/>
              <a:ext cx="4011"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ICloud-FreeImages</a:t>
              </a:r>
              <a:endParaRPr lang="en-US">
                <a:latin typeface="Arial" charset="0"/>
              </a:endParaRPr>
            </a:p>
          </p:txBody>
        </p:sp>
        <p:sp>
          <p:nvSpPr>
            <p:cNvPr id="25679" name="Rectangle 79"/>
            <p:cNvSpPr>
              <a:spLocks noChangeArrowheads="1"/>
            </p:cNvSpPr>
            <p:nvPr/>
          </p:nvSpPr>
          <p:spPr bwMode="auto">
            <a:xfrm>
              <a:off x="-7020" y="1669"/>
              <a:ext cx="61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getBandsofInterest () : Bands</a:t>
              </a:r>
              <a:endParaRPr lang="en-US">
                <a:latin typeface="Arial" charset="0"/>
              </a:endParaRPr>
            </a:p>
          </p:txBody>
        </p:sp>
        <p:sp>
          <p:nvSpPr>
            <p:cNvPr id="25680" name="Rectangle 80"/>
            <p:cNvSpPr>
              <a:spLocks noChangeArrowheads="1"/>
            </p:cNvSpPr>
            <p:nvPr/>
          </p:nvSpPr>
          <p:spPr bwMode="auto">
            <a:xfrm>
              <a:off x="-7020" y="2274"/>
              <a:ext cx="698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getTimeAvailibility () : Timespans</a:t>
              </a:r>
              <a:endParaRPr lang="en-US">
                <a:latin typeface="Arial" charset="0"/>
              </a:endParaRPr>
            </a:p>
          </p:txBody>
        </p:sp>
        <p:sp>
          <p:nvSpPr>
            <p:cNvPr id="25681" name="Rectangle 81"/>
            <p:cNvSpPr>
              <a:spLocks noChangeArrowheads="1"/>
            </p:cNvSpPr>
            <p:nvPr/>
          </p:nvSpPr>
          <p:spPr bwMode="auto">
            <a:xfrm>
              <a:off x="-7020" y="2879"/>
              <a:ext cx="5794"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identifyCloud-FreeImages ()</a:t>
              </a:r>
              <a:endParaRPr lang="en-US">
                <a:latin typeface="Arial" charset="0"/>
              </a:endParaRPr>
            </a:p>
          </p:txBody>
        </p:sp>
        <p:sp>
          <p:nvSpPr>
            <p:cNvPr id="25682" name="Rectangle 82"/>
            <p:cNvSpPr>
              <a:spLocks noChangeArrowheads="1"/>
            </p:cNvSpPr>
            <p:nvPr/>
          </p:nvSpPr>
          <p:spPr bwMode="auto">
            <a:xfrm>
              <a:off x="3239" y="-3834"/>
              <a:ext cx="8544" cy="4127"/>
            </a:xfrm>
            <a:prstGeom prst="rect">
              <a:avLst/>
            </a:prstGeom>
            <a:solidFill>
              <a:srgbClr val="00FFFF"/>
            </a:solidFill>
            <a:ln w="9525">
              <a:noFill/>
              <a:miter lim="800000"/>
              <a:headEnd/>
              <a:tailEnd/>
            </a:ln>
          </p:spPr>
          <p:txBody>
            <a:bodyPr/>
            <a:lstStyle/>
            <a:p>
              <a:endParaRPr lang="en-US"/>
            </a:p>
          </p:txBody>
        </p:sp>
        <p:sp>
          <p:nvSpPr>
            <p:cNvPr id="25683" name="Rectangle 83"/>
            <p:cNvSpPr>
              <a:spLocks noChangeArrowheads="1"/>
            </p:cNvSpPr>
            <p:nvPr/>
          </p:nvSpPr>
          <p:spPr bwMode="auto">
            <a:xfrm>
              <a:off x="3239" y="-3834"/>
              <a:ext cx="8544" cy="4127"/>
            </a:xfrm>
            <a:prstGeom prst="rect">
              <a:avLst/>
            </a:prstGeom>
            <a:noFill/>
            <a:ln w="23">
              <a:solidFill>
                <a:srgbClr val="0000FF"/>
              </a:solidFill>
              <a:miter lim="800000"/>
              <a:headEnd/>
              <a:tailEnd/>
            </a:ln>
          </p:spPr>
          <p:txBody>
            <a:bodyPr/>
            <a:lstStyle/>
            <a:p>
              <a:endParaRPr lang="en-US"/>
            </a:p>
          </p:txBody>
        </p:sp>
        <p:sp>
          <p:nvSpPr>
            <p:cNvPr id="25684" name="Line 84"/>
            <p:cNvSpPr>
              <a:spLocks noChangeShapeType="1"/>
            </p:cNvSpPr>
            <p:nvPr/>
          </p:nvSpPr>
          <p:spPr bwMode="auto">
            <a:xfrm>
              <a:off x="3239" y="-3002"/>
              <a:ext cx="8544" cy="0"/>
            </a:xfrm>
            <a:prstGeom prst="line">
              <a:avLst/>
            </a:prstGeom>
            <a:noFill/>
            <a:ln w="23">
              <a:solidFill>
                <a:srgbClr val="0000FF"/>
              </a:solidFill>
              <a:bevel/>
              <a:headEnd/>
              <a:tailEnd/>
            </a:ln>
          </p:spPr>
          <p:txBody>
            <a:bodyPr/>
            <a:lstStyle/>
            <a:p>
              <a:endParaRPr lang="en-US"/>
            </a:p>
          </p:txBody>
        </p:sp>
        <p:sp>
          <p:nvSpPr>
            <p:cNvPr id="25685" name="Line 85"/>
            <p:cNvSpPr>
              <a:spLocks noChangeShapeType="1"/>
            </p:cNvSpPr>
            <p:nvPr/>
          </p:nvSpPr>
          <p:spPr bwMode="auto">
            <a:xfrm>
              <a:off x="3239" y="-2957"/>
              <a:ext cx="8544" cy="0"/>
            </a:xfrm>
            <a:prstGeom prst="line">
              <a:avLst/>
            </a:prstGeom>
            <a:noFill/>
            <a:ln w="23">
              <a:solidFill>
                <a:srgbClr val="0000FF"/>
              </a:solidFill>
              <a:bevel/>
              <a:headEnd/>
              <a:tailEnd/>
            </a:ln>
          </p:spPr>
          <p:txBody>
            <a:bodyPr/>
            <a:lstStyle/>
            <a:p>
              <a:endParaRPr lang="en-US"/>
            </a:p>
          </p:txBody>
        </p:sp>
        <p:sp>
          <p:nvSpPr>
            <p:cNvPr id="25686" name="Rectangle 86"/>
            <p:cNvSpPr>
              <a:spLocks noChangeArrowheads="1"/>
            </p:cNvSpPr>
            <p:nvPr/>
          </p:nvSpPr>
          <p:spPr bwMode="auto">
            <a:xfrm>
              <a:off x="5656" y="-3834"/>
              <a:ext cx="3943"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IChange Images-is</a:t>
              </a:r>
              <a:endParaRPr lang="en-US">
                <a:latin typeface="Arial" charset="0"/>
              </a:endParaRPr>
            </a:p>
          </p:txBody>
        </p:sp>
        <p:sp>
          <p:nvSpPr>
            <p:cNvPr id="25687" name="Rectangle 87"/>
            <p:cNvSpPr>
              <a:spLocks noChangeArrowheads="1"/>
            </p:cNvSpPr>
            <p:nvPr/>
          </p:nvSpPr>
          <p:spPr bwMode="auto">
            <a:xfrm>
              <a:off x="3329" y="-2912"/>
              <a:ext cx="608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getTimeAvailibility () : TimeA</a:t>
              </a:r>
              <a:endParaRPr lang="en-US">
                <a:latin typeface="Arial" charset="0"/>
              </a:endParaRPr>
            </a:p>
          </p:txBody>
        </p:sp>
        <p:sp>
          <p:nvSpPr>
            <p:cNvPr id="25688" name="Rectangle 88"/>
            <p:cNvSpPr>
              <a:spLocks noChangeArrowheads="1"/>
            </p:cNvSpPr>
            <p:nvPr/>
          </p:nvSpPr>
          <p:spPr bwMode="auto">
            <a:xfrm>
              <a:off x="3329" y="-2307"/>
              <a:ext cx="6640"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getImage (in id : Image) : Image</a:t>
              </a:r>
              <a:endParaRPr lang="en-US">
                <a:latin typeface="Arial" charset="0"/>
              </a:endParaRPr>
            </a:p>
          </p:txBody>
        </p:sp>
        <p:sp>
          <p:nvSpPr>
            <p:cNvPr id="25689" name="Rectangle 89"/>
            <p:cNvSpPr>
              <a:spLocks noChangeArrowheads="1"/>
            </p:cNvSpPr>
            <p:nvPr/>
          </p:nvSpPr>
          <p:spPr bwMode="auto">
            <a:xfrm>
              <a:off x="3329" y="-1702"/>
              <a:ext cx="849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compareImage (in id : Comparison) : void</a:t>
              </a:r>
              <a:endParaRPr lang="en-US">
                <a:latin typeface="Arial" charset="0"/>
              </a:endParaRPr>
            </a:p>
          </p:txBody>
        </p:sp>
        <p:sp>
          <p:nvSpPr>
            <p:cNvPr id="25690" name="Rectangle 90"/>
            <p:cNvSpPr>
              <a:spLocks noChangeArrowheads="1"/>
            </p:cNvSpPr>
            <p:nvPr/>
          </p:nvSpPr>
          <p:spPr bwMode="auto">
            <a:xfrm>
              <a:off x="3329" y="-1097"/>
              <a:ext cx="883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summarizeComparison (in id : Summary) ...</a:t>
              </a:r>
              <a:endParaRPr lang="en-US">
                <a:latin typeface="Arial" charset="0"/>
              </a:endParaRPr>
            </a:p>
          </p:txBody>
        </p:sp>
        <p:sp>
          <p:nvSpPr>
            <p:cNvPr id="25691" name="Rectangle 91"/>
            <p:cNvSpPr>
              <a:spLocks noChangeArrowheads="1"/>
            </p:cNvSpPr>
            <p:nvPr/>
          </p:nvSpPr>
          <p:spPr bwMode="auto">
            <a:xfrm>
              <a:off x="3329" y="-493"/>
              <a:ext cx="513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getAllImages () : Images</a:t>
              </a:r>
              <a:endParaRPr lang="en-US">
                <a:latin typeface="Arial" charset="0"/>
              </a:endParaRPr>
            </a:p>
          </p:txBody>
        </p:sp>
        <p:sp>
          <p:nvSpPr>
            <p:cNvPr id="25692" name="Rectangle 92"/>
            <p:cNvSpPr>
              <a:spLocks noChangeArrowheads="1"/>
            </p:cNvSpPr>
            <p:nvPr/>
          </p:nvSpPr>
          <p:spPr bwMode="auto">
            <a:xfrm>
              <a:off x="1343" y="702"/>
              <a:ext cx="8725" cy="3953"/>
            </a:xfrm>
            <a:prstGeom prst="rect">
              <a:avLst/>
            </a:prstGeom>
            <a:solidFill>
              <a:srgbClr val="00FFFF"/>
            </a:solidFill>
            <a:ln w="9525">
              <a:noFill/>
              <a:miter lim="800000"/>
              <a:headEnd/>
              <a:tailEnd/>
            </a:ln>
          </p:spPr>
          <p:txBody>
            <a:bodyPr/>
            <a:lstStyle/>
            <a:p>
              <a:endParaRPr lang="en-US"/>
            </a:p>
          </p:txBody>
        </p:sp>
        <p:sp>
          <p:nvSpPr>
            <p:cNvPr id="25693" name="Rectangle 93"/>
            <p:cNvSpPr>
              <a:spLocks noChangeArrowheads="1"/>
            </p:cNvSpPr>
            <p:nvPr/>
          </p:nvSpPr>
          <p:spPr bwMode="auto">
            <a:xfrm>
              <a:off x="1343" y="702"/>
              <a:ext cx="8725" cy="3953"/>
            </a:xfrm>
            <a:prstGeom prst="rect">
              <a:avLst/>
            </a:prstGeom>
            <a:noFill/>
            <a:ln w="23">
              <a:solidFill>
                <a:srgbClr val="0000FF"/>
              </a:solidFill>
              <a:miter lim="800000"/>
              <a:headEnd/>
              <a:tailEnd/>
            </a:ln>
          </p:spPr>
          <p:txBody>
            <a:bodyPr/>
            <a:lstStyle/>
            <a:p>
              <a:endParaRPr lang="en-US"/>
            </a:p>
          </p:txBody>
        </p:sp>
        <p:sp>
          <p:nvSpPr>
            <p:cNvPr id="25694" name="Line 94"/>
            <p:cNvSpPr>
              <a:spLocks noChangeShapeType="1"/>
            </p:cNvSpPr>
            <p:nvPr/>
          </p:nvSpPr>
          <p:spPr bwMode="auto">
            <a:xfrm>
              <a:off x="1343" y="1533"/>
              <a:ext cx="8725" cy="0"/>
            </a:xfrm>
            <a:prstGeom prst="line">
              <a:avLst/>
            </a:prstGeom>
            <a:noFill/>
            <a:ln w="23">
              <a:solidFill>
                <a:srgbClr val="0000FF"/>
              </a:solidFill>
              <a:bevel/>
              <a:headEnd/>
              <a:tailEnd/>
            </a:ln>
          </p:spPr>
          <p:txBody>
            <a:bodyPr/>
            <a:lstStyle/>
            <a:p>
              <a:endParaRPr lang="en-US"/>
            </a:p>
          </p:txBody>
        </p:sp>
        <p:sp>
          <p:nvSpPr>
            <p:cNvPr id="25695" name="Line 95"/>
            <p:cNvSpPr>
              <a:spLocks noChangeShapeType="1"/>
            </p:cNvSpPr>
            <p:nvPr/>
          </p:nvSpPr>
          <p:spPr bwMode="auto">
            <a:xfrm>
              <a:off x="1343" y="1578"/>
              <a:ext cx="8725" cy="0"/>
            </a:xfrm>
            <a:prstGeom prst="line">
              <a:avLst/>
            </a:prstGeom>
            <a:noFill/>
            <a:ln w="23">
              <a:solidFill>
                <a:srgbClr val="0000FF"/>
              </a:solidFill>
              <a:bevel/>
              <a:headEnd/>
              <a:tailEnd/>
            </a:ln>
          </p:spPr>
          <p:txBody>
            <a:bodyPr/>
            <a:lstStyle/>
            <a:p>
              <a:endParaRPr lang="en-US"/>
            </a:p>
          </p:txBody>
        </p:sp>
        <p:sp>
          <p:nvSpPr>
            <p:cNvPr id="25696" name="Rectangle 96"/>
            <p:cNvSpPr>
              <a:spLocks noChangeArrowheads="1"/>
            </p:cNvSpPr>
            <p:nvPr/>
          </p:nvSpPr>
          <p:spPr bwMode="auto">
            <a:xfrm>
              <a:off x="4017" y="702"/>
              <a:ext cx="3618"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ITimeAvailability</a:t>
              </a:r>
              <a:endParaRPr lang="en-US">
                <a:latin typeface="Arial" charset="0"/>
              </a:endParaRPr>
            </a:p>
          </p:txBody>
        </p:sp>
        <p:sp>
          <p:nvSpPr>
            <p:cNvPr id="25697" name="Rectangle 97"/>
            <p:cNvSpPr>
              <a:spLocks noChangeArrowheads="1"/>
            </p:cNvSpPr>
            <p:nvPr/>
          </p:nvSpPr>
          <p:spPr bwMode="auto">
            <a:xfrm>
              <a:off x="1433" y="1624"/>
              <a:ext cx="719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visualizeTimeAvailibility () : TimeA</a:t>
              </a:r>
              <a:endParaRPr lang="en-US">
                <a:latin typeface="Arial" charset="0"/>
              </a:endParaRPr>
            </a:p>
          </p:txBody>
        </p:sp>
        <p:sp>
          <p:nvSpPr>
            <p:cNvPr id="25698" name="Rectangle 98"/>
            <p:cNvSpPr>
              <a:spLocks noChangeArrowheads="1"/>
            </p:cNvSpPr>
            <p:nvPr/>
          </p:nvSpPr>
          <p:spPr bwMode="auto">
            <a:xfrm>
              <a:off x="1433" y="2229"/>
              <a:ext cx="856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identifySuitableTimespans () : Timespans</a:t>
              </a:r>
              <a:endParaRPr lang="en-US">
                <a:latin typeface="Arial" charset="0"/>
              </a:endParaRPr>
            </a:p>
          </p:txBody>
        </p:sp>
        <p:sp>
          <p:nvSpPr>
            <p:cNvPr id="25699" name="Rectangle 99"/>
            <p:cNvSpPr>
              <a:spLocks noChangeArrowheads="1"/>
            </p:cNvSpPr>
            <p:nvPr/>
          </p:nvSpPr>
          <p:spPr bwMode="auto">
            <a:xfrm>
              <a:off x="1433" y="2833"/>
              <a:ext cx="575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summarizeTimespans () : ...</a:t>
              </a:r>
              <a:endParaRPr lang="en-US">
                <a:latin typeface="Arial" charset="0"/>
              </a:endParaRPr>
            </a:p>
          </p:txBody>
        </p:sp>
        <p:sp>
          <p:nvSpPr>
            <p:cNvPr id="25700" name="Rectangle 100"/>
            <p:cNvSpPr>
              <a:spLocks noChangeArrowheads="1"/>
            </p:cNvSpPr>
            <p:nvPr/>
          </p:nvSpPr>
          <p:spPr bwMode="auto">
            <a:xfrm>
              <a:off x="12123" y="-3826"/>
              <a:ext cx="9752" cy="3983"/>
            </a:xfrm>
            <a:prstGeom prst="rect">
              <a:avLst/>
            </a:prstGeom>
            <a:solidFill>
              <a:srgbClr val="00FFFF"/>
            </a:solidFill>
            <a:ln w="9525">
              <a:noFill/>
              <a:miter lim="800000"/>
              <a:headEnd/>
              <a:tailEnd/>
            </a:ln>
          </p:spPr>
          <p:txBody>
            <a:bodyPr/>
            <a:lstStyle/>
            <a:p>
              <a:endParaRPr lang="en-US"/>
            </a:p>
          </p:txBody>
        </p:sp>
        <p:sp>
          <p:nvSpPr>
            <p:cNvPr id="25701" name="Rectangle 101"/>
            <p:cNvSpPr>
              <a:spLocks noChangeArrowheads="1"/>
            </p:cNvSpPr>
            <p:nvPr/>
          </p:nvSpPr>
          <p:spPr bwMode="auto">
            <a:xfrm>
              <a:off x="12123" y="-3826"/>
              <a:ext cx="9752" cy="3983"/>
            </a:xfrm>
            <a:prstGeom prst="rect">
              <a:avLst/>
            </a:prstGeom>
            <a:noFill/>
            <a:ln w="23">
              <a:solidFill>
                <a:srgbClr val="0000FF"/>
              </a:solidFill>
              <a:miter lim="800000"/>
              <a:headEnd/>
              <a:tailEnd/>
            </a:ln>
          </p:spPr>
          <p:txBody>
            <a:bodyPr/>
            <a:lstStyle/>
            <a:p>
              <a:endParaRPr lang="en-US"/>
            </a:p>
          </p:txBody>
        </p:sp>
        <p:sp>
          <p:nvSpPr>
            <p:cNvPr id="25702" name="Line 102"/>
            <p:cNvSpPr>
              <a:spLocks noChangeShapeType="1"/>
            </p:cNvSpPr>
            <p:nvPr/>
          </p:nvSpPr>
          <p:spPr bwMode="auto">
            <a:xfrm>
              <a:off x="12123" y="-2995"/>
              <a:ext cx="9752" cy="0"/>
            </a:xfrm>
            <a:prstGeom prst="line">
              <a:avLst/>
            </a:prstGeom>
            <a:noFill/>
            <a:ln w="23">
              <a:solidFill>
                <a:srgbClr val="0000FF"/>
              </a:solidFill>
              <a:bevel/>
              <a:headEnd/>
              <a:tailEnd/>
            </a:ln>
          </p:spPr>
          <p:txBody>
            <a:bodyPr/>
            <a:lstStyle/>
            <a:p>
              <a:endParaRPr lang="en-US"/>
            </a:p>
          </p:txBody>
        </p:sp>
        <p:sp>
          <p:nvSpPr>
            <p:cNvPr id="25703" name="Line 103"/>
            <p:cNvSpPr>
              <a:spLocks noChangeShapeType="1"/>
            </p:cNvSpPr>
            <p:nvPr/>
          </p:nvSpPr>
          <p:spPr bwMode="auto">
            <a:xfrm>
              <a:off x="12123" y="-2949"/>
              <a:ext cx="9752" cy="0"/>
            </a:xfrm>
            <a:prstGeom prst="line">
              <a:avLst/>
            </a:prstGeom>
            <a:noFill/>
            <a:ln w="23">
              <a:solidFill>
                <a:srgbClr val="0000FF"/>
              </a:solidFill>
              <a:bevel/>
              <a:headEnd/>
              <a:tailEnd/>
            </a:ln>
          </p:spPr>
          <p:txBody>
            <a:bodyPr/>
            <a:lstStyle/>
            <a:p>
              <a:endParaRPr lang="en-US"/>
            </a:p>
          </p:txBody>
        </p:sp>
        <p:sp>
          <p:nvSpPr>
            <p:cNvPr id="25704" name="Rectangle 104"/>
            <p:cNvSpPr>
              <a:spLocks noChangeArrowheads="1"/>
            </p:cNvSpPr>
            <p:nvPr/>
          </p:nvSpPr>
          <p:spPr bwMode="auto">
            <a:xfrm>
              <a:off x="15469" y="-3826"/>
              <a:ext cx="3309"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IRegistration-is</a:t>
              </a:r>
              <a:endParaRPr lang="en-US">
                <a:latin typeface="Arial" charset="0"/>
              </a:endParaRPr>
            </a:p>
          </p:txBody>
        </p:sp>
        <p:sp>
          <p:nvSpPr>
            <p:cNvPr id="25705" name="Rectangle 105"/>
            <p:cNvSpPr>
              <a:spLocks noChangeArrowheads="1"/>
            </p:cNvSpPr>
            <p:nvPr/>
          </p:nvSpPr>
          <p:spPr bwMode="auto">
            <a:xfrm>
              <a:off x="12213" y="-2904"/>
              <a:ext cx="951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getSummarizeComparison (in Summary) : void</a:t>
              </a:r>
              <a:endParaRPr lang="en-US">
                <a:latin typeface="Arial" charset="0"/>
              </a:endParaRPr>
            </a:p>
          </p:txBody>
        </p:sp>
        <p:sp>
          <p:nvSpPr>
            <p:cNvPr id="25706" name="Rectangle 106"/>
            <p:cNvSpPr>
              <a:spLocks noChangeArrowheads="1"/>
            </p:cNvSpPr>
            <p:nvPr/>
          </p:nvSpPr>
          <p:spPr bwMode="auto">
            <a:xfrm>
              <a:off x="12213" y="-2299"/>
              <a:ext cx="7312"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registerService (in GEOSSRegistry)</a:t>
              </a:r>
              <a:endParaRPr lang="en-US">
                <a:latin typeface="Arial" charset="0"/>
              </a:endParaRPr>
            </a:p>
          </p:txBody>
        </p:sp>
        <p:sp>
          <p:nvSpPr>
            <p:cNvPr id="25707" name="Rectangle 107"/>
            <p:cNvSpPr>
              <a:spLocks noChangeArrowheads="1"/>
            </p:cNvSpPr>
            <p:nvPr/>
          </p:nvSpPr>
          <p:spPr bwMode="auto">
            <a:xfrm>
              <a:off x="12213" y="-1695"/>
              <a:ext cx="57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getScientistid (in Scientist)</a:t>
              </a:r>
              <a:endParaRPr lang="en-US">
                <a:latin typeface="Arial" charset="0"/>
              </a:endParaRPr>
            </a:p>
          </p:txBody>
        </p:sp>
        <p:sp>
          <p:nvSpPr>
            <p:cNvPr id="25708" name="Rectangle 108"/>
            <p:cNvSpPr>
              <a:spLocks noChangeArrowheads="1"/>
            </p:cNvSpPr>
            <p:nvPr/>
          </p:nvSpPr>
          <p:spPr bwMode="auto">
            <a:xfrm>
              <a:off x="10521" y="664"/>
              <a:ext cx="8816" cy="4029"/>
            </a:xfrm>
            <a:prstGeom prst="rect">
              <a:avLst/>
            </a:prstGeom>
            <a:solidFill>
              <a:srgbClr val="00FFFF"/>
            </a:solidFill>
            <a:ln w="9525">
              <a:noFill/>
              <a:miter lim="800000"/>
              <a:headEnd/>
              <a:tailEnd/>
            </a:ln>
          </p:spPr>
          <p:txBody>
            <a:bodyPr/>
            <a:lstStyle/>
            <a:p>
              <a:endParaRPr lang="en-US"/>
            </a:p>
          </p:txBody>
        </p:sp>
        <p:sp>
          <p:nvSpPr>
            <p:cNvPr id="25709" name="Rectangle 109"/>
            <p:cNvSpPr>
              <a:spLocks noChangeArrowheads="1"/>
            </p:cNvSpPr>
            <p:nvPr/>
          </p:nvSpPr>
          <p:spPr bwMode="auto">
            <a:xfrm>
              <a:off x="10521" y="664"/>
              <a:ext cx="8816" cy="4029"/>
            </a:xfrm>
            <a:prstGeom prst="rect">
              <a:avLst/>
            </a:prstGeom>
            <a:noFill/>
            <a:ln w="23">
              <a:solidFill>
                <a:srgbClr val="0000FF"/>
              </a:solidFill>
              <a:miter lim="800000"/>
              <a:headEnd/>
              <a:tailEnd/>
            </a:ln>
          </p:spPr>
          <p:txBody>
            <a:bodyPr/>
            <a:lstStyle/>
            <a:p>
              <a:endParaRPr lang="en-US"/>
            </a:p>
          </p:txBody>
        </p:sp>
        <p:sp>
          <p:nvSpPr>
            <p:cNvPr id="25710" name="Line 110"/>
            <p:cNvSpPr>
              <a:spLocks noChangeShapeType="1"/>
            </p:cNvSpPr>
            <p:nvPr/>
          </p:nvSpPr>
          <p:spPr bwMode="auto">
            <a:xfrm>
              <a:off x="10521" y="1495"/>
              <a:ext cx="8816" cy="0"/>
            </a:xfrm>
            <a:prstGeom prst="line">
              <a:avLst/>
            </a:prstGeom>
            <a:noFill/>
            <a:ln w="23">
              <a:solidFill>
                <a:srgbClr val="0000FF"/>
              </a:solidFill>
              <a:bevel/>
              <a:headEnd/>
              <a:tailEnd/>
            </a:ln>
          </p:spPr>
          <p:txBody>
            <a:bodyPr/>
            <a:lstStyle/>
            <a:p>
              <a:endParaRPr lang="en-US"/>
            </a:p>
          </p:txBody>
        </p:sp>
        <p:sp>
          <p:nvSpPr>
            <p:cNvPr id="25711" name="Line 111"/>
            <p:cNvSpPr>
              <a:spLocks noChangeShapeType="1"/>
            </p:cNvSpPr>
            <p:nvPr/>
          </p:nvSpPr>
          <p:spPr bwMode="auto">
            <a:xfrm>
              <a:off x="10521" y="1541"/>
              <a:ext cx="8816" cy="0"/>
            </a:xfrm>
            <a:prstGeom prst="line">
              <a:avLst/>
            </a:prstGeom>
            <a:noFill/>
            <a:ln w="23">
              <a:solidFill>
                <a:srgbClr val="0000FF"/>
              </a:solidFill>
              <a:bevel/>
              <a:headEnd/>
              <a:tailEnd/>
            </a:ln>
          </p:spPr>
          <p:txBody>
            <a:bodyPr/>
            <a:lstStyle/>
            <a:p>
              <a:endParaRPr lang="en-US"/>
            </a:p>
          </p:txBody>
        </p:sp>
        <p:sp>
          <p:nvSpPr>
            <p:cNvPr id="25712" name="Rectangle 112"/>
            <p:cNvSpPr>
              <a:spLocks noChangeArrowheads="1"/>
            </p:cNvSpPr>
            <p:nvPr/>
          </p:nvSpPr>
          <p:spPr bwMode="auto">
            <a:xfrm>
              <a:off x="13218" y="664"/>
              <a:ext cx="3656"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IData Visibility-is</a:t>
              </a:r>
              <a:endParaRPr lang="en-US">
                <a:latin typeface="Arial" charset="0"/>
              </a:endParaRPr>
            </a:p>
          </p:txBody>
        </p:sp>
        <p:sp>
          <p:nvSpPr>
            <p:cNvPr id="25713" name="Rectangle 113"/>
            <p:cNvSpPr>
              <a:spLocks noChangeArrowheads="1"/>
            </p:cNvSpPr>
            <p:nvPr/>
          </p:nvSpPr>
          <p:spPr bwMode="auto">
            <a:xfrm>
              <a:off x="10612" y="1586"/>
              <a:ext cx="57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getScientistid (in Scientist)</a:t>
              </a:r>
              <a:endParaRPr lang="en-US">
                <a:latin typeface="Arial" charset="0"/>
              </a:endParaRPr>
            </a:p>
          </p:txBody>
        </p:sp>
        <p:sp>
          <p:nvSpPr>
            <p:cNvPr id="25714" name="Rectangle 114"/>
            <p:cNvSpPr>
              <a:spLocks noChangeArrowheads="1"/>
            </p:cNvSpPr>
            <p:nvPr/>
          </p:nvSpPr>
          <p:spPr bwMode="auto">
            <a:xfrm>
              <a:off x="10612" y="2191"/>
              <a:ext cx="6285"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getGEOSSRegistry (in GEOSS)</a:t>
              </a:r>
              <a:endParaRPr lang="en-US">
                <a:latin typeface="Arial" charset="0"/>
              </a:endParaRPr>
            </a:p>
          </p:txBody>
        </p:sp>
        <p:sp>
          <p:nvSpPr>
            <p:cNvPr id="25715" name="Rectangle 115"/>
            <p:cNvSpPr>
              <a:spLocks noChangeArrowheads="1"/>
            </p:cNvSpPr>
            <p:nvPr/>
          </p:nvSpPr>
          <p:spPr bwMode="auto">
            <a:xfrm>
              <a:off x="10612" y="2795"/>
              <a:ext cx="65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registerArcticPortal (in GEOSS)</a:t>
              </a:r>
              <a:endParaRPr lang="en-US">
                <a:latin typeface="Arial" charset="0"/>
              </a:endParaRPr>
            </a:p>
          </p:txBody>
        </p:sp>
        <p:sp>
          <p:nvSpPr>
            <p:cNvPr id="25716" name="Rectangle 116"/>
            <p:cNvSpPr>
              <a:spLocks noChangeArrowheads="1"/>
            </p:cNvSpPr>
            <p:nvPr/>
          </p:nvSpPr>
          <p:spPr bwMode="auto">
            <a:xfrm>
              <a:off x="10612" y="3400"/>
              <a:ext cx="776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provideDataVisibility (in ArcticPortal)</a:t>
              </a:r>
              <a:endParaRPr lang="en-US">
                <a:latin typeface="Arial" charset="0"/>
              </a:endParaRPr>
            </a:p>
          </p:txBody>
        </p:sp>
        <p:sp>
          <p:nvSpPr>
            <p:cNvPr id="25717" name="Rectangle 117"/>
            <p:cNvSpPr>
              <a:spLocks noChangeArrowheads="1"/>
            </p:cNvSpPr>
            <p:nvPr/>
          </p:nvSpPr>
          <p:spPr bwMode="auto">
            <a:xfrm>
              <a:off x="-15806" y="-3735"/>
              <a:ext cx="10607" cy="3416"/>
            </a:xfrm>
            <a:prstGeom prst="rect">
              <a:avLst/>
            </a:prstGeom>
            <a:solidFill>
              <a:srgbClr val="00FFFF"/>
            </a:solidFill>
            <a:ln w="9525">
              <a:noFill/>
              <a:miter lim="800000"/>
              <a:headEnd/>
              <a:tailEnd/>
            </a:ln>
          </p:spPr>
          <p:txBody>
            <a:bodyPr/>
            <a:lstStyle/>
            <a:p>
              <a:endParaRPr lang="en-US"/>
            </a:p>
          </p:txBody>
        </p:sp>
        <p:sp>
          <p:nvSpPr>
            <p:cNvPr id="25718" name="Rectangle 118"/>
            <p:cNvSpPr>
              <a:spLocks noChangeArrowheads="1"/>
            </p:cNvSpPr>
            <p:nvPr/>
          </p:nvSpPr>
          <p:spPr bwMode="auto">
            <a:xfrm>
              <a:off x="-15806" y="-3735"/>
              <a:ext cx="10607" cy="3416"/>
            </a:xfrm>
            <a:prstGeom prst="rect">
              <a:avLst/>
            </a:prstGeom>
            <a:noFill/>
            <a:ln w="23">
              <a:solidFill>
                <a:srgbClr val="0000FF"/>
              </a:solidFill>
              <a:miter lim="800000"/>
              <a:headEnd/>
              <a:tailEnd/>
            </a:ln>
          </p:spPr>
          <p:txBody>
            <a:bodyPr/>
            <a:lstStyle/>
            <a:p>
              <a:endParaRPr lang="en-US"/>
            </a:p>
          </p:txBody>
        </p:sp>
        <p:sp>
          <p:nvSpPr>
            <p:cNvPr id="25719" name="Line 119"/>
            <p:cNvSpPr>
              <a:spLocks noChangeShapeType="1"/>
            </p:cNvSpPr>
            <p:nvPr/>
          </p:nvSpPr>
          <p:spPr bwMode="auto">
            <a:xfrm>
              <a:off x="-15806" y="-2904"/>
              <a:ext cx="10607" cy="0"/>
            </a:xfrm>
            <a:prstGeom prst="line">
              <a:avLst/>
            </a:prstGeom>
            <a:noFill/>
            <a:ln w="23">
              <a:solidFill>
                <a:srgbClr val="0000FF"/>
              </a:solidFill>
              <a:bevel/>
              <a:headEnd/>
              <a:tailEnd/>
            </a:ln>
          </p:spPr>
          <p:txBody>
            <a:bodyPr/>
            <a:lstStyle/>
            <a:p>
              <a:endParaRPr lang="en-US"/>
            </a:p>
          </p:txBody>
        </p:sp>
        <p:sp>
          <p:nvSpPr>
            <p:cNvPr id="25720" name="Line 120"/>
            <p:cNvSpPr>
              <a:spLocks noChangeShapeType="1"/>
            </p:cNvSpPr>
            <p:nvPr/>
          </p:nvSpPr>
          <p:spPr bwMode="auto">
            <a:xfrm>
              <a:off x="-15806" y="-2859"/>
              <a:ext cx="10607" cy="0"/>
            </a:xfrm>
            <a:prstGeom prst="line">
              <a:avLst/>
            </a:prstGeom>
            <a:noFill/>
            <a:ln w="23">
              <a:solidFill>
                <a:srgbClr val="0000FF"/>
              </a:solidFill>
              <a:bevel/>
              <a:headEnd/>
              <a:tailEnd/>
            </a:ln>
          </p:spPr>
          <p:txBody>
            <a:bodyPr/>
            <a:lstStyle/>
            <a:p>
              <a:endParaRPr lang="en-US"/>
            </a:p>
          </p:txBody>
        </p:sp>
        <p:sp>
          <p:nvSpPr>
            <p:cNvPr id="25721" name="Rectangle 121"/>
            <p:cNvSpPr>
              <a:spLocks noChangeArrowheads="1"/>
            </p:cNvSpPr>
            <p:nvPr/>
          </p:nvSpPr>
          <p:spPr bwMode="auto">
            <a:xfrm>
              <a:off x="-12867" y="-3735"/>
              <a:ext cx="4955"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IPersonal Workspace-is</a:t>
              </a:r>
              <a:endParaRPr lang="en-US">
                <a:latin typeface="Arial" charset="0"/>
              </a:endParaRPr>
            </a:p>
          </p:txBody>
        </p:sp>
        <p:sp>
          <p:nvSpPr>
            <p:cNvPr id="25722" name="Rectangle 122"/>
            <p:cNvSpPr>
              <a:spLocks noChangeArrowheads="1"/>
            </p:cNvSpPr>
            <p:nvPr/>
          </p:nvSpPr>
          <p:spPr bwMode="auto">
            <a:xfrm>
              <a:off x="-15715" y="-2813"/>
              <a:ext cx="10644"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getScientistDetails (in MemberIdentifier) : Scientist</a:t>
              </a:r>
              <a:endParaRPr lang="en-US">
                <a:latin typeface="Arial" charset="0"/>
              </a:endParaRPr>
            </a:p>
          </p:txBody>
        </p:sp>
        <p:sp>
          <p:nvSpPr>
            <p:cNvPr id="25723" name="Rectangle 123"/>
            <p:cNvSpPr>
              <a:spLocks noChangeArrowheads="1"/>
            </p:cNvSpPr>
            <p:nvPr/>
          </p:nvSpPr>
          <p:spPr bwMode="auto">
            <a:xfrm>
              <a:off x="-15715" y="-2209"/>
              <a:ext cx="3452"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getScientistid ()</a:t>
              </a:r>
              <a:endParaRPr lang="en-US">
                <a:latin typeface="Arial" charset="0"/>
              </a:endParaRPr>
            </a:p>
          </p:txBody>
        </p:sp>
        <p:sp>
          <p:nvSpPr>
            <p:cNvPr id="25724" name="Rectangle 124"/>
            <p:cNvSpPr>
              <a:spLocks noChangeArrowheads="1"/>
            </p:cNvSpPr>
            <p:nvPr/>
          </p:nvSpPr>
          <p:spPr bwMode="auto">
            <a:xfrm>
              <a:off x="-15715" y="-1604"/>
              <a:ext cx="818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validateScientist (in Member) : Boolean</a:t>
              </a:r>
              <a:endParaRPr lang="en-US">
                <a:latin typeface="Arial" charset="0"/>
              </a:endParaRPr>
            </a:p>
          </p:txBody>
        </p:sp>
        <p:sp>
          <p:nvSpPr>
            <p:cNvPr id="25725" name="Rectangle 125"/>
            <p:cNvSpPr>
              <a:spLocks noChangeArrowheads="1"/>
            </p:cNvSpPr>
            <p:nvPr/>
          </p:nvSpPr>
          <p:spPr bwMode="auto">
            <a:xfrm>
              <a:off x="-15662" y="770"/>
              <a:ext cx="7924" cy="3401"/>
            </a:xfrm>
            <a:prstGeom prst="rect">
              <a:avLst/>
            </a:prstGeom>
            <a:solidFill>
              <a:srgbClr val="00FFFF"/>
            </a:solidFill>
            <a:ln w="9525">
              <a:noFill/>
              <a:miter lim="800000"/>
              <a:headEnd/>
              <a:tailEnd/>
            </a:ln>
          </p:spPr>
          <p:txBody>
            <a:bodyPr/>
            <a:lstStyle/>
            <a:p>
              <a:endParaRPr lang="en-US"/>
            </a:p>
          </p:txBody>
        </p:sp>
        <p:sp>
          <p:nvSpPr>
            <p:cNvPr id="25726" name="Rectangle 126"/>
            <p:cNvSpPr>
              <a:spLocks noChangeArrowheads="1"/>
            </p:cNvSpPr>
            <p:nvPr/>
          </p:nvSpPr>
          <p:spPr bwMode="auto">
            <a:xfrm>
              <a:off x="-15662" y="770"/>
              <a:ext cx="7924" cy="3401"/>
            </a:xfrm>
            <a:prstGeom prst="rect">
              <a:avLst/>
            </a:prstGeom>
            <a:noFill/>
            <a:ln w="23">
              <a:solidFill>
                <a:srgbClr val="0000FF"/>
              </a:solidFill>
              <a:miter lim="800000"/>
              <a:headEnd/>
              <a:tailEnd/>
            </a:ln>
          </p:spPr>
          <p:txBody>
            <a:bodyPr/>
            <a:lstStyle/>
            <a:p>
              <a:endParaRPr lang="en-US"/>
            </a:p>
          </p:txBody>
        </p:sp>
        <p:sp>
          <p:nvSpPr>
            <p:cNvPr id="25727" name="Line 127"/>
            <p:cNvSpPr>
              <a:spLocks noChangeShapeType="1"/>
            </p:cNvSpPr>
            <p:nvPr/>
          </p:nvSpPr>
          <p:spPr bwMode="auto">
            <a:xfrm>
              <a:off x="-15662" y="1601"/>
              <a:ext cx="7924" cy="0"/>
            </a:xfrm>
            <a:prstGeom prst="line">
              <a:avLst/>
            </a:prstGeom>
            <a:noFill/>
            <a:ln w="23">
              <a:solidFill>
                <a:srgbClr val="0000FF"/>
              </a:solidFill>
              <a:bevel/>
              <a:headEnd/>
              <a:tailEnd/>
            </a:ln>
          </p:spPr>
          <p:txBody>
            <a:bodyPr/>
            <a:lstStyle/>
            <a:p>
              <a:endParaRPr lang="en-US"/>
            </a:p>
          </p:txBody>
        </p:sp>
        <p:sp>
          <p:nvSpPr>
            <p:cNvPr id="25728" name="Line 128"/>
            <p:cNvSpPr>
              <a:spLocks noChangeShapeType="1"/>
            </p:cNvSpPr>
            <p:nvPr/>
          </p:nvSpPr>
          <p:spPr bwMode="auto">
            <a:xfrm>
              <a:off x="-15662" y="1647"/>
              <a:ext cx="7924" cy="0"/>
            </a:xfrm>
            <a:prstGeom prst="line">
              <a:avLst/>
            </a:prstGeom>
            <a:noFill/>
            <a:ln w="23">
              <a:solidFill>
                <a:srgbClr val="0000FF"/>
              </a:solidFill>
              <a:bevel/>
              <a:headEnd/>
              <a:tailEnd/>
            </a:ln>
          </p:spPr>
          <p:txBody>
            <a:bodyPr/>
            <a:lstStyle/>
            <a:p>
              <a:endParaRPr lang="en-US"/>
            </a:p>
          </p:txBody>
        </p:sp>
        <p:sp>
          <p:nvSpPr>
            <p:cNvPr id="25729" name="Rectangle 129"/>
            <p:cNvSpPr>
              <a:spLocks noChangeArrowheads="1"/>
            </p:cNvSpPr>
            <p:nvPr/>
          </p:nvSpPr>
          <p:spPr bwMode="auto">
            <a:xfrm>
              <a:off x="-13335" y="770"/>
              <a:ext cx="3513"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IRadiometrics-is</a:t>
              </a:r>
              <a:endParaRPr lang="en-US">
                <a:latin typeface="Arial" charset="0"/>
              </a:endParaRPr>
            </a:p>
          </p:txBody>
        </p:sp>
        <p:sp>
          <p:nvSpPr>
            <p:cNvPr id="25730" name="Rectangle 130"/>
            <p:cNvSpPr>
              <a:spLocks noChangeArrowheads="1"/>
            </p:cNvSpPr>
            <p:nvPr/>
          </p:nvSpPr>
          <p:spPr bwMode="auto">
            <a:xfrm>
              <a:off x="-15571" y="1692"/>
              <a:ext cx="667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getImages () : Cloud-freeImages</a:t>
              </a:r>
              <a:endParaRPr lang="en-US">
                <a:latin typeface="Arial" charset="0"/>
              </a:endParaRPr>
            </a:p>
          </p:txBody>
        </p:sp>
        <p:sp>
          <p:nvSpPr>
            <p:cNvPr id="25731" name="Rectangle 131"/>
            <p:cNvSpPr>
              <a:spLocks noChangeArrowheads="1"/>
            </p:cNvSpPr>
            <p:nvPr/>
          </p:nvSpPr>
          <p:spPr bwMode="auto">
            <a:xfrm>
              <a:off x="-15571" y="2297"/>
              <a:ext cx="680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performRadiometricCorrection ()</a:t>
              </a:r>
              <a:endParaRPr lang="en-US">
                <a:latin typeface="Arial" charset="0"/>
              </a:endParaRPr>
            </a:p>
          </p:txBody>
        </p:sp>
        <p:sp>
          <p:nvSpPr>
            <p:cNvPr id="25732" name="Rectangle 132"/>
            <p:cNvSpPr>
              <a:spLocks noChangeArrowheads="1"/>
            </p:cNvSpPr>
            <p:nvPr/>
          </p:nvSpPr>
          <p:spPr bwMode="auto">
            <a:xfrm>
              <a:off x="-15571" y="2901"/>
              <a:ext cx="778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executeUnsupervisedClassification ()</a:t>
              </a:r>
              <a:endParaRPr lang="en-US">
                <a:latin typeface="Arial" charset="0"/>
              </a:endParaRPr>
            </a:p>
          </p:txBody>
        </p:sp>
        <p:sp>
          <p:nvSpPr>
            <p:cNvPr id="25733" name="Rectangle 133"/>
            <p:cNvSpPr>
              <a:spLocks noChangeArrowheads="1"/>
            </p:cNvSpPr>
            <p:nvPr/>
          </p:nvSpPr>
          <p:spPr bwMode="auto">
            <a:xfrm>
              <a:off x="-15571" y="3506"/>
              <a:ext cx="550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developRectifiedImages ()</a:t>
              </a:r>
              <a:endParaRPr lang="en-US">
                <a:latin typeface="Arial" charset="0"/>
              </a:endParaRPr>
            </a:p>
          </p:txBody>
        </p:sp>
        <p:sp>
          <p:nvSpPr>
            <p:cNvPr id="25734" name="Rectangle 134"/>
            <p:cNvSpPr>
              <a:spLocks noChangeArrowheads="1"/>
            </p:cNvSpPr>
            <p:nvPr/>
          </p:nvSpPr>
          <p:spPr bwMode="auto">
            <a:xfrm>
              <a:off x="-4807" y="-3834"/>
              <a:ext cx="7645" cy="3515"/>
            </a:xfrm>
            <a:prstGeom prst="rect">
              <a:avLst/>
            </a:prstGeom>
            <a:solidFill>
              <a:srgbClr val="00FFFF"/>
            </a:solidFill>
            <a:ln w="9525">
              <a:noFill/>
              <a:miter lim="800000"/>
              <a:headEnd/>
              <a:tailEnd/>
            </a:ln>
          </p:spPr>
          <p:txBody>
            <a:bodyPr/>
            <a:lstStyle/>
            <a:p>
              <a:endParaRPr lang="en-US"/>
            </a:p>
          </p:txBody>
        </p:sp>
        <p:sp>
          <p:nvSpPr>
            <p:cNvPr id="25735" name="Rectangle 135"/>
            <p:cNvSpPr>
              <a:spLocks noChangeArrowheads="1"/>
            </p:cNvSpPr>
            <p:nvPr/>
          </p:nvSpPr>
          <p:spPr bwMode="auto">
            <a:xfrm>
              <a:off x="-4807" y="-3834"/>
              <a:ext cx="7645" cy="3515"/>
            </a:xfrm>
            <a:prstGeom prst="rect">
              <a:avLst/>
            </a:prstGeom>
            <a:noFill/>
            <a:ln w="23">
              <a:solidFill>
                <a:srgbClr val="0000FF"/>
              </a:solidFill>
              <a:miter lim="800000"/>
              <a:headEnd/>
              <a:tailEnd/>
            </a:ln>
          </p:spPr>
          <p:txBody>
            <a:bodyPr/>
            <a:lstStyle/>
            <a:p>
              <a:endParaRPr lang="en-US"/>
            </a:p>
          </p:txBody>
        </p:sp>
        <p:sp>
          <p:nvSpPr>
            <p:cNvPr id="25736" name="Line 136"/>
            <p:cNvSpPr>
              <a:spLocks noChangeShapeType="1"/>
            </p:cNvSpPr>
            <p:nvPr/>
          </p:nvSpPr>
          <p:spPr bwMode="auto">
            <a:xfrm>
              <a:off x="-4807" y="-3002"/>
              <a:ext cx="7645" cy="0"/>
            </a:xfrm>
            <a:prstGeom prst="line">
              <a:avLst/>
            </a:prstGeom>
            <a:noFill/>
            <a:ln w="23">
              <a:solidFill>
                <a:srgbClr val="0000FF"/>
              </a:solidFill>
              <a:bevel/>
              <a:headEnd/>
              <a:tailEnd/>
            </a:ln>
          </p:spPr>
          <p:txBody>
            <a:bodyPr/>
            <a:lstStyle/>
            <a:p>
              <a:endParaRPr lang="en-US"/>
            </a:p>
          </p:txBody>
        </p:sp>
        <p:sp>
          <p:nvSpPr>
            <p:cNvPr id="25737" name="Line 137"/>
            <p:cNvSpPr>
              <a:spLocks noChangeShapeType="1"/>
            </p:cNvSpPr>
            <p:nvPr/>
          </p:nvSpPr>
          <p:spPr bwMode="auto">
            <a:xfrm>
              <a:off x="-4807" y="-2957"/>
              <a:ext cx="7645" cy="0"/>
            </a:xfrm>
            <a:prstGeom prst="line">
              <a:avLst/>
            </a:prstGeom>
            <a:noFill/>
            <a:ln w="23">
              <a:solidFill>
                <a:srgbClr val="0000FF"/>
              </a:solidFill>
              <a:bevel/>
              <a:headEnd/>
              <a:tailEnd/>
            </a:ln>
          </p:spPr>
          <p:txBody>
            <a:bodyPr/>
            <a:lstStyle/>
            <a:p>
              <a:endParaRPr lang="en-US"/>
            </a:p>
          </p:txBody>
        </p:sp>
        <p:sp>
          <p:nvSpPr>
            <p:cNvPr id="25738" name="Rectangle 138"/>
            <p:cNvSpPr>
              <a:spLocks noChangeArrowheads="1"/>
            </p:cNvSpPr>
            <p:nvPr/>
          </p:nvSpPr>
          <p:spPr bwMode="auto">
            <a:xfrm>
              <a:off x="-2925" y="-3834"/>
              <a:ext cx="4109"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IImage Selection-is</a:t>
              </a:r>
              <a:endParaRPr lang="en-US">
                <a:latin typeface="Arial" charset="0"/>
              </a:endParaRPr>
            </a:p>
          </p:txBody>
        </p:sp>
        <p:sp>
          <p:nvSpPr>
            <p:cNvPr id="25739" name="Rectangle 139"/>
            <p:cNvSpPr>
              <a:spLocks noChangeArrowheads="1"/>
            </p:cNvSpPr>
            <p:nvPr/>
          </p:nvSpPr>
          <p:spPr bwMode="auto">
            <a:xfrm>
              <a:off x="-4716" y="-2912"/>
              <a:ext cx="513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getAllImages () : Images</a:t>
              </a:r>
              <a:endParaRPr lang="en-US">
                <a:latin typeface="Arial" charset="0"/>
              </a:endParaRPr>
            </a:p>
          </p:txBody>
        </p:sp>
        <p:sp>
          <p:nvSpPr>
            <p:cNvPr id="25740" name="Rectangle 140"/>
            <p:cNvSpPr>
              <a:spLocks noChangeArrowheads="1"/>
            </p:cNvSpPr>
            <p:nvPr/>
          </p:nvSpPr>
          <p:spPr bwMode="auto">
            <a:xfrm>
              <a:off x="-4716" y="-2307"/>
              <a:ext cx="6595"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getSelectionCriteria () : Criteria</a:t>
              </a:r>
              <a:endParaRPr lang="en-US">
                <a:latin typeface="Arial" charset="0"/>
              </a:endParaRPr>
            </a:p>
          </p:txBody>
        </p:sp>
        <p:sp>
          <p:nvSpPr>
            <p:cNvPr id="25741" name="Rectangle 141"/>
            <p:cNvSpPr>
              <a:spLocks noChangeArrowheads="1"/>
            </p:cNvSpPr>
            <p:nvPr/>
          </p:nvSpPr>
          <p:spPr bwMode="auto">
            <a:xfrm>
              <a:off x="-4716" y="-1702"/>
              <a:ext cx="6640"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getImage (in id : Image) : Image</a:t>
              </a:r>
              <a:endParaRPr lang="en-US">
                <a:latin typeface="Arial" charset="0"/>
              </a:endParaRPr>
            </a:p>
          </p:txBody>
        </p:sp>
        <p:sp>
          <p:nvSpPr>
            <p:cNvPr id="25742" name="Rectangle 142"/>
            <p:cNvSpPr>
              <a:spLocks noChangeArrowheads="1"/>
            </p:cNvSpPr>
            <p:nvPr/>
          </p:nvSpPr>
          <p:spPr bwMode="auto">
            <a:xfrm>
              <a:off x="-7111" y="747"/>
              <a:ext cx="7819" cy="3878"/>
            </a:xfrm>
            <a:prstGeom prst="rect">
              <a:avLst/>
            </a:prstGeom>
            <a:solidFill>
              <a:srgbClr val="00FFFF"/>
            </a:solidFill>
            <a:ln w="9525">
              <a:noFill/>
              <a:miter lim="800000"/>
              <a:headEnd/>
              <a:tailEnd/>
            </a:ln>
          </p:spPr>
          <p:txBody>
            <a:bodyPr/>
            <a:lstStyle/>
            <a:p>
              <a:endParaRPr lang="en-US"/>
            </a:p>
          </p:txBody>
        </p:sp>
        <p:sp>
          <p:nvSpPr>
            <p:cNvPr id="25743" name="Rectangle 143"/>
            <p:cNvSpPr>
              <a:spLocks noChangeArrowheads="1"/>
            </p:cNvSpPr>
            <p:nvPr/>
          </p:nvSpPr>
          <p:spPr bwMode="auto">
            <a:xfrm>
              <a:off x="-7111" y="747"/>
              <a:ext cx="7819" cy="3878"/>
            </a:xfrm>
            <a:prstGeom prst="rect">
              <a:avLst/>
            </a:prstGeom>
            <a:noFill/>
            <a:ln w="23">
              <a:solidFill>
                <a:srgbClr val="0000FF"/>
              </a:solidFill>
              <a:miter lim="800000"/>
              <a:headEnd/>
              <a:tailEnd/>
            </a:ln>
          </p:spPr>
          <p:txBody>
            <a:bodyPr/>
            <a:lstStyle/>
            <a:p>
              <a:endParaRPr lang="en-US"/>
            </a:p>
          </p:txBody>
        </p:sp>
        <p:sp>
          <p:nvSpPr>
            <p:cNvPr id="25744" name="Line 144"/>
            <p:cNvSpPr>
              <a:spLocks noChangeShapeType="1"/>
            </p:cNvSpPr>
            <p:nvPr/>
          </p:nvSpPr>
          <p:spPr bwMode="auto">
            <a:xfrm>
              <a:off x="-7111" y="1578"/>
              <a:ext cx="7819" cy="0"/>
            </a:xfrm>
            <a:prstGeom prst="line">
              <a:avLst/>
            </a:prstGeom>
            <a:noFill/>
            <a:ln w="23">
              <a:solidFill>
                <a:srgbClr val="0000FF"/>
              </a:solidFill>
              <a:bevel/>
              <a:headEnd/>
              <a:tailEnd/>
            </a:ln>
          </p:spPr>
          <p:txBody>
            <a:bodyPr/>
            <a:lstStyle/>
            <a:p>
              <a:endParaRPr lang="en-US"/>
            </a:p>
          </p:txBody>
        </p:sp>
        <p:sp>
          <p:nvSpPr>
            <p:cNvPr id="25745" name="Line 145"/>
            <p:cNvSpPr>
              <a:spLocks noChangeShapeType="1"/>
            </p:cNvSpPr>
            <p:nvPr/>
          </p:nvSpPr>
          <p:spPr bwMode="auto">
            <a:xfrm>
              <a:off x="-7111" y="1624"/>
              <a:ext cx="7819" cy="0"/>
            </a:xfrm>
            <a:prstGeom prst="line">
              <a:avLst/>
            </a:prstGeom>
            <a:noFill/>
            <a:ln w="23">
              <a:solidFill>
                <a:srgbClr val="0000FF"/>
              </a:solidFill>
              <a:bevel/>
              <a:headEnd/>
              <a:tailEnd/>
            </a:ln>
          </p:spPr>
          <p:txBody>
            <a:bodyPr/>
            <a:lstStyle/>
            <a:p>
              <a:endParaRPr lang="en-US"/>
            </a:p>
          </p:txBody>
        </p:sp>
        <p:sp>
          <p:nvSpPr>
            <p:cNvPr id="25746" name="Rectangle 146"/>
            <p:cNvSpPr>
              <a:spLocks noChangeArrowheads="1"/>
            </p:cNvSpPr>
            <p:nvPr/>
          </p:nvSpPr>
          <p:spPr bwMode="auto">
            <a:xfrm>
              <a:off x="-5086" y="747"/>
              <a:ext cx="4011"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ICloud-FreeImages</a:t>
              </a:r>
              <a:endParaRPr lang="en-US">
                <a:latin typeface="Arial" charset="0"/>
              </a:endParaRPr>
            </a:p>
          </p:txBody>
        </p:sp>
        <p:sp>
          <p:nvSpPr>
            <p:cNvPr id="25747" name="Rectangle 147"/>
            <p:cNvSpPr>
              <a:spLocks noChangeArrowheads="1"/>
            </p:cNvSpPr>
            <p:nvPr/>
          </p:nvSpPr>
          <p:spPr bwMode="auto">
            <a:xfrm>
              <a:off x="-7020" y="1669"/>
              <a:ext cx="61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getBandsofInterest () : Bands</a:t>
              </a:r>
              <a:endParaRPr lang="en-US">
                <a:latin typeface="Arial" charset="0"/>
              </a:endParaRPr>
            </a:p>
          </p:txBody>
        </p:sp>
        <p:sp>
          <p:nvSpPr>
            <p:cNvPr id="25748" name="Rectangle 148"/>
            <p:cNvSpPr>
              <a:spLocks noChangeArrowheads="1"/>
            </p:cNvSpPr>
            <p:nvPr/>
          </p:nvSpPr>
          <p:spPr bwMode="auto">
            <a:xfrm>
              <a:off x="-7020" y="2274"/>
              <a:ext cx="698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getTimeAvailibility () : Timespans</a:t>
              </a:r>
              <a:endParaRPr lang="en-US">
                <a:latin typeface="Arial" charset="0"/>
              </a:endParaRPr>
            </a:p>
          </p:txBody>
        </p:sp>
        <p:sp>
          <p:nvSpPr>
            <p:cNvPr id="25749" name="Rectangle 149"/>
            <p:cNvSpPr>
              <a:spLocks noChangeArrowheads="1"/>
            </p:cNvSpPr>
            <p:nvPr/>
          </p:nvSpPr>
          <p:spPr bwMode="auto">
            <a:xfrm>
              <a:off x="-7020" y="2879"/>
              <a:ext cx="5794"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identifyCloud-FreeImages ()</a:t>
              </a:r>
              <a:endParaRPr lang="en-US">
                <a:latin typeface="Arial" charset="0"/>
              </a:endParaRPr>
            </a:p>
          </p:txBody>
        </p:sp>
        <p:sp>
          <p:nvSpPr>
            <p:cNvPr id="25750" name="Rectangle 150"/>
            <p:cNvSpPr>
              <a:spLocks noChangeArrowheads="1"/>
            </p:cNvSpPr>
            <p:nvPr/>
          </p:nvSpPr>
          <p:spPr bwMode="auto">
            <a:xfrm>
              <a:off x="3239" y="-3834"/>
              <a:ext cx="8544" cy="4127"/>
            </a:xfrm>
            <a:prstGeom prst="rect">
              <a:avLst/>
            </a:prstGeom>
            <a:solidFill>
              <a:srgbClr val="00FFFF"/>
            </a:solidFill>
            <a:ln w="9525">
              <a:noFill/>
              <a:miter lim="800000"/>
              <a:headEnd/>
              <a:tailEnd/>
            </a:ln>
          </p:spPr>
          <p:txBody>
            <a:bodyPr/>
            <a:lstStyle/>
            <a:p>
              <a:endParaRPr lang="en-US"/>
            </a:p>
          </p:txBody>
        </p:sp>
        <p:sp>
          <p:nvSpPr>
            <p:cNvPr id="25751" name="Rectangle 151"/>
            <p:cNvSpPr>
              <a:spLocks noChangeArrowheads="1"/>
            </p:cNvSpPr>
            <p:nvPr/>
          </p:nvSpPr>
          <p:spPr bwMode="auto">
            <a:xfrm>
              <a:off x="3239" y="-3834"/>
              <a:ext cx="8544" cy="4127"/>
            </a:xfrm>
            <a:prstGeom prst="rect">
              <a:avLst/>
            </a:prstGeom>
            <a:noFill/>
            <a:ln w="23">
              <a:solidFill>
                <a:srgbClr val="0000FF"/>
              </a:solidFill>
              <a:miter lim="800000"/>
              <a:headEnd/>
              <a:tailEnd/>
            </a:ln>
          </p:spPr>
          <p:txBody>
            <a:bodyPr/>
            <a:lstStyle/>
            <a:p>
              <a:endParaRPr lang="en-US"/>
            </a:p>
          </p:txBody>
        </p:sp>
        <p:sp>
          <p:nvSpPr>
            <p:cNvPr id="25752" name="Line 152"/>
            <p:cNvSpPr>
              <a:spLocks noChangeShapeType="1"/>
            </p:cNvSpPr>
            <p:nvPr/>
          </p:nvSpPr>
          <p:spPr bwMode="auto">
            <a:xfrm>
              <a:off x="3239" y="-3002"/>
              <a:ext cx="8544" cy="0"/>
            </a:xfrm>
            <a:prstGeom prst="line">
              <a:avLst/>
            </a:prstGeom>
            <a:noFill/>
            <a:ln w="23">
              <a:solidFill>
                <a:srgbClr val="0000FF"/>
              </a:solidFill>
              <a:bevel/>
              <a:headEnd/>
              <a:tailEnd/>
            </a:ln>
          </p:spPr>
          <p:txBody>
            <a:bodyPr/>
            <a:lstStyle/>
            <a:p>
              <a:endParaRPr lang="en-US"/>
            </a:p>
          </p:txBody>
        </p:sp>
        <p:sp>
          <p:nvSpPr>
            <p:cNvPr id="25753" name="Line 153"/>
            <p:cNvSpPr>
              <a:spLocks noChangeShapeType="1"/>
            </p:cNvSpPr>
            <p:nvPr/>
          </p:nvSpPr>
          <p:spPr bwMode="auto">
            <a:xfrm>
              <a:off x="3239" y="-2957"/>
              <a:ext cx="8544" cy="0"/>
            </a:xfrm>
            <a:prstGeom prst="line">
              <a:avLst/>
            </a:prstGeom>
            <a:noFill/>
            <a:ln w="23">
              <a:solidFill>
                <a:srgbClr val="0000FF"/>
              </a:solidFill>
              <a:bevel/>
              <a:headEnd/>
              <a:tailEnd/>
            </a:ln>
          </p:spPr>
          <p:txBody>
            <a:bodyPr/>
            <a:lstStyle/>
            <a:p>
              <a:endParaRPr lang="en-US"/>
            </a:p>
          </p:txBody>
        </p:sp>
        <p:sp>
          <p:nvSpPr>
            <p:cNvPr id="25754" name="Rectangle 154"/>
            <p:cNvSpPr>
              <a:spLocks noChangeArrowheads="1"/>
            </p:cNvSpPr>
            <p:nvPr/>
          </p:nvSpPr>
          <p:spPr bwMode="auto">
            <a:xfrm>
              <a:off x="5656" y="-3834"/>
              <a:ext cx="3943"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IChange Images-is</a:t>
              </a:r>
              <a:endParaRPr lang="en-US">
                <a:latin typeface="Arial" charset="0"/>
              </a:endParaRPr>
            </a:p>
          </p:txBody>
        </p:sp>
        <p:sp>
          <p:nvSpPr>
            <p:cNvPr id="25755" name="Rectangle 155"/>
            <p:cNvSpPr>
              <a:spLocks noChangeArrowheads="1"/>
            </p:cNvSpPr>
            <p:nvPr/>
          </p:nvSpPr>
          <p:spPr bwMode="auto">
            <a:xfrm>
              <a:off x="3329" y="-2912"/>
              <a:ext cx="608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getTimeAvailibility () : TimeA</a:t>
              </a:r>
              <a:endParaRPr lang="en-US">
                <a:latin typeface="Arial" charset="0"/>
              </a:endParaRPr>
            </a:p>
          </p:txBody>
        </p:sp>
        <p:sp>
          <p:nvSpPr>
            <p:cNvPr id="25756" name="Rectangle 156"/>
            <p:cNvSpPr>
              <a:spLocks noChangeArrowheads="1"/>
            </p:cNvSpPr>
            <p:nvPr/>
          </p:nvSpPr>
          <p:spPr bwMode="auto">
            <a:xfrm>
              <a:off x="3329" y="-2307"/>
              <a:ext cx="6640"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getImage (in id : Image) : Image</a:t>
              </a:r>
              <a:endParaRPr lang="en-US">
                <a:latin typeface="Arial" charset="0"/>
              </a:endParaRPr>
            </a:p>
          </p:txBody>
        </p:sp>
        <p:sp>
          <p:nvSpPr>
            <p:cNvPr id="25757" name="Rectangle 157"/>
            <p:cNvSpPr>
              <a:spLocks noChangeArrowheads="1"/>
            </p:cNvSpPr>
            <p:nvPr/>
          </p:nvSpPr>
          <p:spPr bwMode="auto">
            <a:xfrm>
              <a:off x="3329" y="-1702"/>
              <a:ext cx="849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compareImage (in id : Comparison) : void</a:t>
              </a:r>
              <a:endParaRPr lang="en-US">
                <a:latin typeface="Arial" charset="0"/>
              </a:endParaRPr>
            </a:p>
          </p:txBody>
        </p:sp>
        <p:sp>
          <p:nvSpPr>
            <p:cNvPr id="25758" name="Rectangle 158"/>
            <p:cNvSpPr>
              <a:spLocks noChangeArrowheads="1"/>
            </p:cNvSpPr>
            <p:nvPr/>
          </p:nvSpPr>
          <p:spPr bwMode="auto">
            <a:xfrm>
              <a:off x="3329" y="-1097"/>
              <a:ext cx="883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summarizeComparison (in id : Summary) ...</a:t>
              </a:r>
              <a:endParaRPr lang="en-US">
                <a:latin typeface="Arial" charset="0"/>
              </a:endParaRPr>
            </a:p>
          </p:txBody>
        </p:sp>
        <p:sp>
          <p:nvSpPr>
            <p:cNvPr id="25759" name="Rectangle 159"/>
            <p:cNvSpPr>
              <a:spLocks noChangeArrowheads="1"/>
            </p:cNvSpPr>
            <p:nvPr/>
          </p:nvSpPr>
          <p:spPr bwMode="auto">
            <a:xfrm>
              <a:off x="3329" y="-493"/>
              <a:ext cx="5137"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getAllImages () : Images</a:t>
              </a:r>
              <a:endParaRPr lang="en-US">
                <a:latin typeface="Arial" charset="0"/>
              </a:endParaRPr>
            </a:p>
          </p:txBody>
        </p:sp>
        <p:sp>
          <p:nvSpPr>
            <p:cNvPr id="25760" name="Rectangle 160"/>
            <p:cNvSpPr>
              <a:spLocks noChangeArrowheads="1"/>
            </p:cNvSpPr>
            <p:nvPr/>
          </p:nvSpPr>
          <p:spPr bwMode="auto">
            <a:xfrm>
              <a:off x="1343" y="702"/>
              <a:ext cx="8725" cy="3953"/>
            </a:xfrm>
            <a:prstGeom prst="rect">
              <a:avLst/>
            </a:prstGeom>
            <a:solidFill>
              <a:srgbClr val="00FFFF"/>
            </a:solidFill>
            <a:ln w="9525">
              <a:noFill/>
              <a:miter lim="800000"/>
              <a:headEnd/>
              <a:tailEnd/>
            </a:ln>
          </p:spPr>
          <p:txBody>
            <a:bodyPr/>
            <a:lstStyle/>
            <a:p>
              <a:endParaRPr lang="en-US"/>
            </a:p>
          </p:txBody>
        </p:sp>
        <p:sp>
          <p:nvSpPr>
            <p:cNvPr id="25761" name="Rectangle 161"/>
            <p:cNvSpPr>
              <a:spLocks noChangeArrowheads="1"/>
            </p:cNvSpPr>
            <p:nvPr/>
          </p:nvSpPr>
          <p:spPr bwMode="auto">
            <a:xfrm>
              <a:off x="1343" y="702"/>
              <a:ext cx="8725" cy="3953"/>
            </a:xfrm>
            <a:prstGeom prst="rect">
              <a:avLst/>
            </a:prstGeom>
            <a:noFill/>
            <a:ln w="23">
              <a:solidFill>
                <a:srgbClr val="0000FF"/>
              </a:solidFill>
              <a:miter lim="800000"/>
              <a:headEnd/>
              <a:tailEnd/>
            </a:ln>
          </p:spPr>
          <p:txBody>
            <a:bodyPr/>
            <a:lstStyle/>
            <a:p>
              <a:endParaRPr lang="en-US"/>
            </a:p>
          </p:txBody>
        </p:sp>
        <p:sp>
          <p:nvSpPr>
            <p:cNvPr id="25762" name="Line 162"/>
            <p:cNvSpPr>
              <a:spLocks noChangeShapeType="1"/>
            </p:cNvSpPr>
            <p:nvPr/>
          </p:nvSpPr>
          <p:spPr bwMode="auto">
            <a:xfrm>
              <a:off x="1343" y="1533"/>
              <a:ext cx="8725" cy="0"/>
            </a:xfrm>
            <a:prstGeom prst="line">
              <a:avLst/>
            </a:prstGeom>
            <a:noFill/>
            <a:ln w="23">
              <a:solidFill>
                <a:srgbClr val="0000FF"/>
              </a:solidFill>
              <a:bevel/>
              <a:headEnd/>
              <a:tailEnd/>
            </a:ln>
          </p:spPr>
          <p:txBody>
            <a:bodyPr/>
            <a:lstStyle/>
            <a:p>
              <a:endParaRPr lang="en-US"/>
            </a:p>
          </p:txBody>
        </p:sp>
        <p:sp>
          <p:nvSpPr>
            <p:cNvPr id="25763" name="Line 163"/>
            <p:cNvSpPr>
              <a:spLocks noChangeShapeType="1"/>
            </p:cNvSpPr>
            <p:nvPr/>
          </p:nvSpPr>
          <p:spPr bwMode="auto">
            <a:xfrm>
              <a:off x="1343" y="1578"/>
              <a:ext cx="8725" cy="0"/>
            </a:xfrm>
            <a:prstGeom prst="line">
              <a:avLst/>
            </a:prstGeom>
            <a:noFill/>
            <a:ln w="23">
              <a:solidFill>
                <a:srgbClr val="0000FF"/>
              </a:solidFill>
              <a:bevel/>
              <a:headEnd/>
              <a:tailEnd/>
            </a:ln>
          </p:spPr>
          <p:txBody>
            <a:bodyPr/>
            <a:lstStyle/>
            <a:p>
              <a:endParaRPr lang="en-US"/>
            </a:p>
          </p:txBody>
        </p:sp>
        <p:sp>
          <p:nvSpPr>
            <p:cNvPr id="25764" name="Rectangle 164"/>
            <p:cNvSpPr>
              <a:spLocks noChangeArrowheads="1"/>
            </p:cNvSpPr>
            <p:nvPr/>
          </p:nvSpPr>
          <p:spPr bwMode="auto">
            <a:xfrm>
              <a:off x="4017" y="702"/>
              <a:ext cx="3618"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ITimeAvailability</a:t>
              </a:r>
              <a:endParaRPr lang="en-US">
                <a:latin typeface="Arial" charset="0"/>
              </a:endParaRPr>
            </a:p>
          </p:txBody>
        </p:sp>
        <p:sp>
          <p:nvSpPr>
            <p:cNvPr id="25765" name="Rectangle 165"/>
            <p:cNvSpPr>
              <a:spLocks noChangeArrowheads="1"/>
            </p:cNvSpPr>
            <p:nvPr/>
          </p:nvSpPr>
          <p:spPr bwMode="auto">
            <a:xfrm>
              <a:off x="1433" y="1624"/>
              <a:ext cx="719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visualizeTimeAvailibility () : TimeA</a:t>
              </a:r>
              <a:endParaRPr lang="en-US">
                <a:latin typeface="Arial" charset="0"/>
              </a:endParaRPr>
            </a:p>
          </p:txBody>
        </p:sp>
        <p:sp>
          <p:nvSpPr>
            <p:cNvPr id="25766" name="Rectangle 166"/>
            <p:cNvSpPr>
              <a:spLocks noChangeArrowheads="1"/>
            </p:cNvSpPr>
            <p:nvPr/>
          </p:nvSpPr>
          <p:spPr bwMode="auto">
            <a:xfrm>
              <a:off x="1433" y="2229"/>
              <a:ext cx="856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identifySuitableTimespans () : Timespans</a:t>
              </a:r>
              <a:endParaRPr lang="en-US">
                <a:latin typeface="Arial" charset="0"/>
              </a:endParaRPr>
            </a:p>
          </p:txBody>
        </p:sp>
        <p:sp>
          <p:nvSpPr>
            <p:cNvPr id="25767" name="Rectangle 167"/>
            <p:cNvSpPr>
              <a:spLocks noChangeArrowheads="1"/>
            </p:cNvSpPr>
            <p:nvPr/>
          </p:nvSpPr>
          <p:spPr bwMode="auto">
            <a:xfrm>
              <a:off x="1433" y="2833"/>
              <a:ext cx="575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summarizeTimespans () : ...</a:t>
              </a:r>
              <a:endParaRPr lang="en-US">
                <a:latin typeface="Arial" charset="0"/>
              </a:endParaRPr>
            </a:p>
          </p:txBody>
        </p:sp>
        <p:sp>
          <p:nvSpPr>
            <p:cNvPr id="25768" name="Rectangle 168"/>
            <p:cNvSpPr>
              <a:spLocks noChangeArrowheads="1"/>
            </p:cNvSpPr>
            <p:nvPr/>
          </p:nvSpPr>
          <p:spPr bwMode="auto">
            <a:xfrm>
              <a:off x="12123" y="-3826"/>
              <a:ext cx="9752" cy="3983"/>
            </a:xfrm>
            <a:prstGeom prst="rect">
              <a:avLst/>
            </a:prstGeom>
            <a:solidFill>
              <a:srgbClr val="00FFFF"/>
            </a:solidFill>
            <a:ln w="9525">
              <a:noFill/>
              <a:miter lim="800000"/>
              <a:headEnd/>
              <a:tailEnd/>
            </a:ln>
          </p:spPr>
          <p:txBody>
            <a:bodyPr/>
            <a:lstStyle/>
            <a:p>
              <a:endParaRPr lang="en-US"/>
            </a:p>
          </p:txBody>
        </p:sp>
        <p:sp>
          <p:nvSpPr>
            <p:cNvPr id="25769" name="Rectangle 169"/>
            <p:cNvSpPr>
              <a:spLocks noChangeArrowheads="1"/>
            </p:cNvSpPr>
            <p:nvPr/>
          </p:nvSpPr>
          <p:spPr bwMode="auto">
            <a:xfrm>
              <a:off x="12123" y="-3826"/>
              <a:ext cx="9752" cy="3983"/>
            </a:xfrm>
            <a:prstGeom prst="rect">
              <a:avLst/>
            </a:prstGeom>
            <a:noFill/>
            <a:ln w="23">
              <a:solidFill>
                <a:srgbClr val="0000FF"/>
              </a:solidFill>
              <a:miter lim="800000"/>
              <a:headEnd/>
              <a:tailEnd/>
            </a:ln>
          </p:spPr>
          <p:txBody>
            <a:bodyPr/>
            <a:lstStyle/>
            <a:p>
              <a:endParaRPr lang="en-US"/>
            </a:p>
          </p:txBody>
        </p:sp>
        <p:sp>
          <p:nvSpPr>
            <p:cNvPr id="25770" name="Line 170"/>
            <p:cNvSpPr>
              <a:spLocks noChangeShapeType="1"/>
            </p:cNvSpPr>
            <p:nvPr/>
          </p:nvSpPr>
          <p:spPr bwMode="auto">
            <a:xfrm>
              <a:off x="12123" y="-2995"/>
              <a:ext cx="9752" cy="0"/>
            </a:xfrm>
            <a:prstGeom prst="line">
              <a:avLst/>
            </a:prstGeom>
            <a:noFill/>
            <a:ln w="23">
              <a:solidFill>
                <a:srgbClr val="0000FF"/>
              </a:solidFill>
              <a:bevel/>
              <a:headEnd/>
              <a:tailEnd/>
            </a:ln>
          </p:spPr>
          <p:txBody>
            <a:bodyPr/>
            <a:lstStyle/>
            <a:p>
              <a:endParaRPr lang="en-US"/>
            </a:p>
          </p:txBody>
        </p:sp>
        <p:sp>
          <p:nvSpPr>
            <p:cNvPr id="25771" name="Line 171"/>
            <p:cNvSpPr>
              <a:spLocks noChangeShapeType="1"/>
            </p:cNvSpPr>
            <p:nvPr/>
          </p:nvSpPr>
          <p:spPr bwMode="auto">
            <a:xfrm>
              <a:off x="12123" y="-2949"/>
              <a:ext cx="9752" cy="0"/>
            </a:xfrm>
            <a:prstGeom prst="line">
              <a:avLst/>
            </a:prstGeom>
            <a:noFill/>
            <a:ln w="23">
              <a:solidFill>
                <a:srgbClr val="0000FF"/>
              </a:solidFill>
              <a:bevel/>
              <a:headEnd/>
              <a:tailEnd/>
            </a:ln>
          </p:spPr>
          <p:txBody>
            <a:bodyPr/>
            <a:lstStyle/>
            <a:p>
              <a:endParaRPr lang="en-US"/>
            </a:p>
          </p:txBody>
        </p:sp>
        <p:sp>
          <p:nvSpPr>
            <p:cNvPr id="25772" name="Rectangle 172"/>
            <p:cNvSpPr>
              <a:spLocks noChangeArrowheads="1"/>
            </p:cNvSpPr>
            <p:nvPr/>
          </p:nvSpPr>
          <p:spPr bwMode="auto">
            <a:xfrm>
              <a:off x="15469" y="-3826"/>
              <a:ext cx="3309"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IRegistration-is</a:t>
              </a:r>
              <a:endParaRPr lang="en-US">
                <a:latin typeface="Arial" charset="0"/>
              </a:endParaRPr>
            </a:p>
          </p:txBody>
        </p:sp>
        <p:sp>
          <p:nvSpPr>
            <p:cNvPr id="25773" name="Rectangle 173"/>
            <p:cNvSpPr>
              <a:spLocks noChangeArrowheads="1"/>
            </p:cNvSpPr>
            <p:nvPr/>
          </p:nvSpPr>
          <p:spPr bwMode="auto">
            <a:xfrm>
              <a:off x="12213" y="-2904"/>
              <a:ext cx="9518"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getSummarizeComparison (in Summary) : void</a:t>
              </a:r>
              <a:endParaRPr lang="en-US">
                <a:latin typeface="Arial" charset="0"/>
              </a:endParaRPr>
            </a:p>
          </p:txBody>
        </p:sp>
        <p:sp>
          <p:nvSpPr>
            <p:cNvPr id="25774" name="Rectangle 174"/>
            <p:cNvSpPr>
              <a:spLocks noChangeArrowheads="1"/>
            </p:cNvSpPr>
            <p:nvPr/>
          </p:nvSpPr>
          <p:spPr bwMode="auto">
            <a:xfrm>
              <a:off x="12213" y="-2299"/>
              <a:ext cx="7312"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registerService (in GEOSSRegistry)</a:t>
              </a:r>
              <a:endParaRPr lang="en-US">
                <a:latin typeface="Arial" charset="0"/>
              </a:endParaRPr>
            </a:p>
          </p:txBody>
        </p:sp>
        <p:sp>
          <p:nvSpPr>
            <p:cNvPr id="25775" name="Rectangle 175"/>
            <p:cNvSpPr>
              <a:spLocks noChangeArrowheads="1"/>
            </p:cNvSpPr>
            <p:nvPr/>
          </p:nvSpPr>
          <p:spPr bwMode="auto">
            <a:xfrm>
              <a:off x="12213" y="-1695"/>
              <a:ext cx="57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getScientistid (in Scientist)</a:t>
              </a:r>
              <a:endParaRPr lang="en-US">
                <a:latin typeface="Arial" charset="0"/>
              </a:endParaRPr>
            </a:p>
          </p:txBody>
        </p:sp>
        <p:sp>
          <p:nvSpPr>
            <p:cNvPr id="25776" name="Rectangle 176"/>
            <p:cNvSpPr>
              <a:spLocks noChangeArrowheads="1"/>
            </p:cNvSpPr>
            <p:nvPr/>
          </p:nvSpPr>
          <p:spPr bwMode="auto">
            <a:xfrm>
              <a:off x="10521" y="664"/>
              <a:ext cx="8816" cy="4029"/>
            </a:xfrm>
            <a:prstGeom prst="rect">
              <a:avLst/>
            </a:prstGeom>
            <a:solidFill>
              <a:srgbClr val="00FFFF"/>
            </a:solidFill>
            <a:ln w="9525">
              <a:noFill/>
              <a:miter lim="800000"/>
              <a:headEnd/>
              <a:tailEnd/>
            </a:ln>
          </p:spPr>
          <p:txBody>
            <a:bodyPr/>
            <a:lstStyle/>
            <a:p>
              <a:endParaRPr lang="en-US"/>
            </a:p>
          </p:txBody>
        </p:sp>
        <p:sp>
          <p:nvSpPr>
            <p:cNvPr id="25777" name="Rectangle 177"/>
            <p:cNvSpPr>
              <a:spLocks noChangeArrowheads="1"/>
            </p:cNvSpPr>
            <p:nvPr/>
          </p:nvSpPr>
          <p:spPr bwMode="auto">
            <a:xfrm>
              <a:off x="10521" y="664"/>
              <a:ext cx="8816" cy="4029"/>
            </a:xfrm>
            <a:prstGeom prst="rect">
              <a:avLst/>
            </a:prstGeom>
            <a:noFill/>
            <a:ln w="23">
              <a:solidFill>
                <a:srgbClr val="0000FF"/>
              </a:solidFill>
              <a:miter lim="800000"/>
              <a:headEnd/>
              <a:tailEnd/>
            </a:ln>
          </p:spPr>
          <p:txBody>
            <a:bodyPr/>
            <a:lstStyle/>
            <a:p>
              <a:endParaRPr lang="en-US"/>
            </a:p>
          </p:txBody>
        </p:sp>
        <p:sp>
          <p:nvSpPr>
            <p:cNvPr id="25778" name="Line 178"/>
            <p:cNvSpPr>
              <a:spLocks noChangeShapeType="1"/>
            </p:cNvSpPr>
            <p:nvPr/>
          </p:nvSpPr>
          <p:spPr bwMode="auto">
            <a:xfrm>
              <a:off x="10521" y="1495"/>
              <a:ext cx="8816" cy="0"/>
            </a:xfrm>
            <a:prstGeom prst="line">
              <a:avLst/>
            </a:prstGeom>
            <a:noFill/>
            <a:ln w="23">
              <a:solidFill>
                <a:srgbClr val="0000FF"/>
              </a:solidFill>
              <a:bevel/>
              <a:headEnd/>
              <a:tailEnd/>
            </a:ln>
          </p:spPr>
          <p:txBody>
            <a:bodyPr/>
            <a:lstStyle/>
            <a:p>
              <a:endParaRPr lang="en-US"/>
            </a:p>
          </p:txBody>
        </p:sp>
        <p:sp>
          <p:nvSpPr>
            <p:cNvPr id="25779" name="Line 179"/>
            <p:cNvSpPr>
              <a:spLocks noChangeShapeType="1"/>
            </p:cNvSpPr>
            <p:nvPr/>
          </p:nvSpPr>
          <p:spPr bwMode="auto">
            <a:xfrm>
              <a:off x="10521" y="1541"/>
              <a:ext cx="8816" cy="0"/>
            </a:xfrm>
            <a:prstGeom prst="line">
              <a:avLst/>
            </a:prstGeom>
            <a:noFill/>
            <a:ln w="23">
              <a:solidFill>
                <a:srgbClr val="0000FF"/>
              </a:solidFill>
              <a:bevel/>
              <a:headEnd/>
              <a:tailEnd/>
            </a:ln>
          </p:spPr>
          <p:txBody>
            <a:bodyPr/>
            <a:lstStyle/>
            <a:p>
              <a:endParaRPr lang="en-US"/>
            </a:p>
          </p:txBody>
        </p:sp>
        <p:sp>
          <p:nvSpPr>
            <p:cNvPr id="25780" name="Rectangle 180"/>
            <p:cNvSpPr>
              <a:spLocks noChangeArrowheads="1"/>
            </p:cNvSpPr>
            <p:nvPr/>
          </p:nvSpPr>
          <p:spPr bwMode="auto">
            <a:xfrm>
              <a:off x="13218" y="664"/>
              <a:ext cx="3656"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IData Visibility-is</a:t>
              </a:r>
              <a:endParaRPr lang="en-US">
                <a:latin typeface="Arial" charset="0"/>
              </a:endParaRPr>
            </a:p>
          </p:txBody>
        </p:sp>
        <p:sp>
          <p:nvSpPr>
            <p:cNvPr id="25781" name="Rectangle 181"/>
            <p:cNvSpPr>
              <a:spLocks noChangeArrowheads="1"/>
            </p:cNvSpPr>
            <p:nvPr/>
          </p:nvSpPr>
          <p:spPr bwMode="auto">
            <a:xfrm>
              <a:off x="10612" y="1586"/>
              <a:ext cx="57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getScientistid (in Scientist)</a:t>
              </a:r>
              <a:endParaRPr lang="en-US">
                <a:latin typeface="Arial" charset="0"/>
              </a:endParaRPr>
            </a:p>
          </p:txBody>
        </p:sp>
        <p:sp>
          <p:nvSpPr>
            <p:cNvPr id="25782" name="Rectangle 182"/>
            <p:cNvSpPr>
              <a:spLocks noChangeArrowheads="1"/>
            </p:cNvSpPr>
            <p:nvPr/>
          </p:nvSpPr>
          <p:spPr bwMode="auto">
            <a:xfrm>
              <a:off x="10612" y="2191"/>
              <a:ext cx="6285"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getGEOSSRegistry (in GEOSS)</a:t>
              </a:r>
              <a:endParaRPr lang="en-US">
                <a:latin typeface="Arial" charset="0"/>
              </a:endParaRPr>
            </a:p>
          </p:txBody>
        </p:sp>
        <p:sp>
          <p:nvSpPr>
            <p:cNvPr id="25783" name="Rectangle 183"/>
            <p:cNvSpPr>
              <a:spLocks noChangeArrowheads="1"/>
            </p:cNvSpPr>
            <p:nvPr/>
          </p:nvSpPr>
          <p:spPr bwMode="auto">
            <a:xfrm>
              <a:off x="10612" y="2795"/>
              <a:ext cx="6549"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registerArcticPortal (in GEOSS)</a:t>
              </a:r>
              <a:endParaRPr lang="en-US">
                <a:latin typeface="Arial" charset="0"/>
              </a:endParaRPr>
            </a:p>
          </p:txBody>
        </p:sp>
        <p:sp>
          <p:nvSpPr>
            <p:cNvPr id="25784" name="Rectangle 184"/>
            <p:cNvSpPr>
              <a:spLocks noChangeArrowheads="1"/>
            </p:cNvSpPr>
            <p:nvPr/>
          </p:nvSpPr>
          <p:spPr bwMode="auto">
            <a:xfrm>
              <a:off x="10612" y="3400"/>
              <a:ext cx="7766"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provideDataVisibility (in ArcticPortal)</a:t>
              </a:r>
              <a:endParaRPr lang="en-US">
                <a:latin typeface="Arial" charset="0"/>
              </a:endParaRPr>
            </a:p>
          </p:txBody>
        </p:sp>
        <p:sp>
          <p:nvSpPr>
            <p:cNvPr id="25785" name="Rectangle 185"/>
            <p:cNvSpPr>
              <a:spLocks noChangeArrowheads="1"/>
            </p:cNvSpPr>
            <p:nvPr/>
          </p:nvSpPr>
          <p:spPr bwMode="auto">
            <a:xfrm>
              <a:off x="-15806" y="-3735"/>
              <a:ext cx="10607" cy="3416"/>
            </a:xfrm>
            <a:prstGeom prst="rect">
              <a:avLst/>
            </a:prstGeom>
            <a:solidFill>
              <a:srgbClr val="00FFFF"/>
            </a:solidFill>
            <a:ln w="9525">
              <a:noFill/>
              <a:miter lim="800000"/>
              <a:headEnd/>
              <a:tailEnd/>
            </a:ln>
          </p:spPr>
          <p:txBody>
            <a:bodyPr/>
            <a:lstStyle/>
            <a:p>
              <a:endParaRPr lang="en-US"/>
            </a:p>
          </p:txBody>
        </p:sp>
        <p:sp>
          <p:nvSpPr>
            <p:cNvPr id="25786" name="Rectangle 186"/>
            <p:cNvSpPr>
              <a:spLocks noChangeArrowheads="1"/>
            </p:cNvSpPr>
            <p:nvPr/>
          </p:nvSpPr>
          <p:spPr bwMode="auto">
            <a:xfrm>
              <a:off x="-15806" y="-3735"/>
              <a:ext cx="10607" cy="3416"/>
            </a:xfrm>
            <a:prstGeom prst="rect">
              <a:avLst/>
            </a:prstGeom>
            <a:noFill/>
            <a:ln w="23">
              <a:solidFill>
                <a:srgbClr val="0000FF"/>
              </a:solidFill>
              <a:miter lim="800000"/>
              <a:headEnd/>
              <a:tailEnd/>
            </a:ln>
          </p:spPr>
          <p:txBody>
            <a:bodyPr/>
            <a:lstStyle/>
            <a:p>
              <a:endParaRPr lang="en-US"/>
            </a:p>
          </p:txBody>
        </p:sp>
        <p:sp>
          <p:nvSpPr>
            <p:cNvPr id="25787" name="Line 187"/>
            <p:cNvSpPr>
              <a:spLocks noChangeShapeType="1"/>
            </p:cNvSpPr>
            <p:nvPr/>
          </p:nvSpPr>
          <p:spPr bwMode="auto">
            <a:xfrm>
              <a:off x="-15806" y="-2904"/>
              <a:ext cx="10607" cy="0"/>
            </a:xfrm>
            <a:prstGeom prst="line">
              <a:avLst/>
            </a:prstGeom>
            <a:noFill/>
            <a:ln w="23">
              <a:solidFill>
                <a:srgbClr val="0000FF"/>
              </a:solidFill>
              <a:bevel/>
              <a:headEnd/>
              <a:tailEnd/>
            </a:ln>
          </p:spPr>
          <p:txBody>
            <a:bodyPr/>
            <a:lstStyle/>
            <a:p>
              <a:endParaRPr lang="en-US"/>
            </a:p>
          </p:txBody>
        </p:sp>
        <p:sp>
          <p:nvSpPr>
            <p:cNvPr id="25788" name="Line 188"/>
            <p:cNvSpPr>
              <a:spLocks noChangeShapeType="1"/>
            </p:cNvSpPr>
            <p:nvPr/>
          </p:nvSpPr>
          <p:spPr bwMode="auto">
            <a:xfrm>
              <a:off x="-15806" y="-2859"/>
              <a:ext cx="10607" cy="0"/>
            </a:xfrm>
            <a:prstGeom prst="line">
              <a:avLst/>
            </a:prstGeom>
            <a:noFill/>
            <a:ln w="23">
              <a:solidFill>
                <a:srgbClr val="0000FF"/>
              </a:solidFill>
              <a:bevel/>
              <a:headEnd/>
              <a:tailEnd/>
            </a:ln>
          </p:spPr>
          <p:txBody>
            <a:bodyPr/>
            <a:lstStyle/>
            <a:p>
              <a:endParaRPr lang="en-US"/>
            </a:p>
          </p:txBody>
        </p:sp>
        <p:sp>
          <p:nvSpPr>
            <p:cNvPr id="25789" name="Rectangle 189"/>
            <p:cNvSpPr>
              <a:spLocks noChangeArrowheads="1"/>
            </p:cNvSpPr>
            <p:nvPr/>
          </p:nvSpPr>
          <p:spPr bwMode="auto">
            <a:xfrm>
              <a:off x="-12867" y="-3735"/>
              <a:ext cx="4955" cy="635"/>
            </a:xfrm>
            <a:prstGeom prst="rect">
              <a:avLst/>
            </a:prstGeom>
            <a:noFill/>
            <a:ln w="9525">
              <a:noFill/>
              <a:miter lim="800000"/>
              <a:headEnd/>
              <a:tailEnd/>
            </a:ln>
          </p:spPr>
          <p:txBody>
            <a:bodyPr wrap="none" lIns="0" tIns="0" rIns="0" bIns="0">
              <a:spAutoFit/>
            </a:bodyPr>
            <a:lstStyle/>
            <a:p>
              <a:r>
                <a:rPr lang="en-US" sz="4500" b="1">
                  <a:solidFill>
                    <a:srgbClr val="000000"/>
                  </a:solidFill>
                  <a:latin typeface="Arial Black" pitchFamily="34" charset="0"/>
                </a:rPr>
                <a:t>IPersonal Workspace-is</a:t>
              </a:r>
              <a:endParaRPr lang="en-US">
                <a:latin typeface="Arial" charset="0"/>
              </a:endParaRPr>
            </a:p>
          </p:txBody>
        </p:sp>
        <p:sp>
          <p:nvSpPr>
            <p:cNvPr id="25790" name="Rectangle 190"/>
            <p:cNvSpPr>
              <a:spLocks noChangeArrowheads="1"/>
            </p:cNvSpPr>
            <p:nvPr/>
          </p:nvSpPr>
          <p:spPr bwMode="auto">
            <a:xfrm>
              <a:off x="-15715" y="-2813"/>
              <a:ext cx="10644"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getScientistDetails (in MemberIdentifier) : Scientist</a:t>
              </a:r>
              <a:endParaRPr lang="en-US">
                <a:latin typeface="Arial" charset="0"/>
              </a:endParaRPr>
            </a:p>
          </p:txBody>
        </p:sp>
        <p:sp>
          <p:nvSpPr>
            <p:cNvPr id="25791" name="Rectangle 191"/>
            <p:cNvSpPr>
              <a:spLocks noChangeArrowheads="1"/>
            </p:cNvSpPr>
            <p:nvPr/>
          </p:nvSpPr>
          <p:spPr bwMode="auto">
            <a:xfrm>
              <a:off x="-15715" y="-2209"/>
              <a:ext cx="3452"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getScientistid ()</a:t>
              </a:r>
              <a:endParaRPr lang="en-US">
                <a:latin typeface="Arial" charset="0"/>
              </a:endParaRPr>
            </a:p>
          </p:txBody>
        </p:sp>
        <p:sp>
          <p:nvSpPr>
            <p:cNvPr id="25792" name="Rectangle 192"/>
            <p:cNvSpPr>
              <a:spLocks noChangeArrowheads="1"/>
            </p:cNvSpPr>
            <p:nvPr/>
          </p:nvSpPr>
          <p:spPr bwMode="auto">
            <a:xfrm>
              <a:off x="-15715" y="-1604"/>
              <a:ext cx="8181" cy="635"/>
            </a:xfrm>
            <a:prstGeom prst="rect">
              <a:avLst/>
            </a:prstGeom>
            <a:noFill/>
            <a:ln w="9525">
              <a:noFill/>
              <a:miter lim="800000"/>
              <a:headEnd/>
              <a:tailEnd/>
            </a:ln>
          </p:spPr>
          <p:txBody>
            <a:bodyPr wrap="none" lIns="0" tIns="0" rIns="0" bIns="0">
              <a:spAutoFit/>
            </a:bodyPr>
            <a:lstStyle/>
            <a:p>
              <a:r>
                <a:rPr lang="en-US" sz="4500">
                  <a:solidFill>
                    <a:srgbClr val="000000"/>
                  </a:solidFill>
                  <a:latin typeface="Arial Black" pitchFamily="34" charset="0"/>
                </a:rPr>
                <a:t>validateScientist (in Member) : Boolean</a:t>
              </a:r>
              <a:endParaRPr lang="en-US">
                <a:latin typeface="Arial" charset="0"/>
              </a:endParaRPr>
            </a:p>
          </p:txBody>
        </p:sp>
      </p:grpSp>
      <p:pic>
        <p:nvPicPr>
          <p:cNvPr id="25604" name="Picture 193"/>
          <p:cNvPicPr>
            <a:picLocks noChangeAspect="1" noChangeArrowheads="1"/>
          </p:cNvPicPr>
          <p:nvPr/>
        </p:nvPicPr>
        <p:blipFill>
          <a:blip r:embed="rId11" cstate="print"/>
          <a:srcRect/>
          <a:stretch>
            <a:fillRect/>
          </a:stretch>
        </p:blipFill>
        <p:spPr bwMode="auto">
          <a:xfrm>
            <a:off x="228600" y="1524000"/>
            <a:ext cx="8305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sz="4000" smtClean="0"/>
              <a:t>Engineering Viewpoint</a:t>
            </a:r>
          </a:p>
        </p:txBody>
      </p:sp>
      <p:sp>
        <p:nvSpPr>
          <p:cNvPr id="4" name="Text Placeholder 3"/>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Engineering viewpoint</a:t>
            </a:r>
          </a:p>
          <a:p>
            <a:pPr lvl="1" eaLnBrk="1" fontAlgn="auto" hangingPunct="1">
              <a:spcAft>
                <a:spcPts val="0"/>
              </a:spcAft>
              <a:buFont typeface="Arial" pitchFamily="34" charset="0"/>
              <a:buChar char="•"/>
              <a:defRPr/>
            </a:pPr>
            <a:r>
              <a:rPr lang="en-US" dirty="0" smtClean="0"/>
              <a:t>focuses </a:t>
            </a:r>
            <a:r>
              <a:rPr lang="en-US" dirty="0"/>
              <a:t>on the mechanisms and functions required to support distributed interactions between objects in the </a:t>
            </a:r>
            <a:r>
              <a:rPr lang="en-US" dirty="0" smtClean="0"/>
              <a:t>system</a:t>
            </a:r>
          </a:p>
          <a:p>
            <a:pPr lvl="1" eaLnBrk="1" fontAlgn="auto" hangingPunct="1">
              <a:spcAft>
                <a:spcPts val="0"/>
              </a:spcAft>
              <a:buFont typeface="Arial" pitchFamily="34" charset="0"/>
              <a:buChar char="•"/>
              <a:defRPr/>
            </a:pPr>
            <a:r>
              <a:rPr lang="en-US" dirty="0" smtClean="0"/>
              <a:t>describes </a:t>
            </a:r>
            <a:r>
              <a:rPr lang="en-US" dirty="0"/>
              <a:t>the distribution of processing performed by the system to manage the information and provide </a:t>
            </a:r>
            <a:r>
              <a:rPr lang="en-US" dirty="0" smtClean="0"/>
              <a:t>functionality</a:t>
            </a:r>
          </a:p>
          <a:p>
            <a:pPr lvl="1" eaLnBrk="1" fontAlgn="auto" hangingPunct="1">
              <a:spcAft>
                <a:spcPts val="0"/>
              </a:spcAft>
              <a:buFont typeface="Arial" pitchFamily="34" charset="0"/>
              <a:buChar char="•"/>
              <a:defRPr/>
            </a:pPr>
            <a:r>
              <a:rPr lang="en-US" dirty="0" smtClean="0"/>
              <a:t>Modeled as an Internal Block Diagram (</a:t>
            </a:r>
            <a:r>
              <a:rPr lang="en-US" dirty="0" err="1" smtClean="0"/>
              <a:t>IBD</a:t>
            </a:r>
            <a:r>
              <a:rPr lang="en-US" dirty="0" smtClean="0"/>
              <a:t>) that has as it’s source a </a:t>
            </a:r>
            <a:r>
              <a:rPr lang="en-US" dirty="0" err="1" smtClean="0"/>
              <a:t>SysML</a:t>
            </a:r>
            <a:r>
              <a:rPr lang="en-US" dirty="0" smtClean="0"/>
              <a:t> BDD as shown in Computational View.</a:t>
            </a:r>
            <a:endParaRPr lang="en-US"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Engineering View</a:t>
            </a:r>
          </a:p>
        </p:txBody>
      </p:sp>
      <p:pic>
        <p:nvPicPr>
          <p:cNvPr id="27651" name="Picture 2"/>
          <p:cNvPicPr>
            <a:picLocks noChangeAspect="1" noChangeArrowheads="1"/>
          </p:cNvPicPr>
          <p:nvPr/>
        </p:nvPicPr>
        <p:blipFill>
          <a:blip r:embed="rId3" cstate="print"/>
          <a:srcRect/>
          <a:stretch>
            <a:fillRect/>
          </a:stretch>
        </p:blipFill>
        <p:spPr bwMode="auto">
          <a:xfrm>
            <a:off x="457200" y="1524000"/>
            <a:ext cx="8305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r>
              <a:rPr lang="en-US" sz="4000" smtClean="0"/>
              <a:t>Technology Viewpoint</a:t>
            </a:r>
          </a:p>
        </p:txBody>
      </p:sp>
      <p:sp>
        <p:nvSpPr>
          <p:cNvPr id="28675" name="Text Placeholder 3"/>
          <p:cNvSpPr>
            <a:spLocks noGrp="1"/>
          </p:cNvSpPr>
          <p:nvPr>
            <p:ph idx="1"/>
          </p:nvPr>
        </p:nvSpPr>
        <p:spPr/>
        <p:txBody>
          <a:bodyPr/>
          <a:lstStyle/>
          <a:p>
            <a:pPr eaLnBrk="1" hangingPunct="1"/>
            <a:r>
              <a:rPr lang="en-US" smtClean="0"/>
              <a:t>Technology viewpoint</a:t>
            </a:r>
          </a:p>
          <a:p>
            <a:pPr lvl="1" eaLnBrk="1" hangingPunct="1"/>
            <a:r>
              <a:rPr lang="en-US" smtClean="0"/>
              <a:t>focuses on the choice of technology of the system.</a:t>
            </a:r>
          </a:p>
          <a:p>
            <a:pPr lvl="1" eaLnBrk="1" hangingPunct="1"/>
            <a:r>
              <a:rPr lang="en-US" smtClean="0"/>
              <a:t>Describes the technologies chosen to provide the processing, functionality and presentation of information.</a:t>
            </a:r>
          </a:p>
          <a:p>
            <a:pPr lvl="1" eaLnBrk="1" hangingPunct="1"/>
            <a:r>
              <a:rPr lang="en-US" smtClean="0"/>
              <a:t>Modeled using the Deployment Diagram</a:t>
            </a:r>
          </a:p>
          <a:p>
            <a:pPr eaLnBrk="1" hangingPunct="1"/>
            <a:endParaRPr lang="en-US" b="1" smtClean="0"/>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Technology Viewpoint Example-Deployment Diagram</a:t>
            </a:r>
            <a:endParaRPr lang="en-US" dirty="0"/>
          </a:p>
        </p:txBody>
      </p:sp>
      <p:pic>
        <p:nvPicPr>
          <p:cNvPr id="29699" name="Picture 3"/>
          <p:cNvPicPr>
            <a:picLocks noChangeAspect="1" noChangeArrowheads="1"/>
          </p:cNvPicPr>
          <p:nvPr/>
        </p:nvPicPr>
        <p:blipFill>
          <a:blip r:embed="rId3" cstate="print"/>
          <a:srcRect/>
          <a:stretch>
            <a:fillRect/>
          </a:stretch>
        </p:blipFill>
        <p:spPr bwMode="auto">
          <a:xfrm>
            <a:off x="533400" y="1524000"/>
            <a:ext cx="8153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
            </a:r>
            <a:br>
              <a:rPr lang="en-US" smtClean="0"/>
            </a:br>
            <a:endParaRPr lang="en-US" smtClean="0"/>
          </a:p>
        </p:txBody>
      </p:sp>
      <p:sp>
        <p:nvSpPr>
          <p:cNvPr id="30723" name="Text Placeholder 3"/>
          <p:cNvSpPr>
            <a:spLocks noGrp="1"/>
          </p:cNvSpPr>
          <p:nvPr>
            <p:ph idx="1"/>
          </p:nvPr>
        </p:nvSpPr>
        <p:spPr/>
        <p:txBody>
          <a:bodyPr/>
          <a:lstStyle/>
          <a:p>
            <a:pPr algn="ctr" eaLnBrk="1" hangingPunct="1">
              <a:buFont typeface="Arial" charset="0"/>
              <a:buNone/>
            </a:pPr>
            <a:r>
              <a:rPr lang="en-US" sz="3600" smtClean="0">
                <a:latin typeface="Arial Black" pitchFamily="34" charset="0"/>
                <a:cs typeface="Arial" charset="0"/>
              </a:rPr>
              <a:t>Transverse Use Cases Realization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2209800" y="274638"/>
            <a:ext cx="4724400" cy="1143000"/>
          </a:xfrm>
        </p:spPr>
        <p:txBody>
          <a:bodyPr/>
          <a:lstStyle/>
          <a:p>
            <a:pPr eaLnBrk="1" hangingPunct="1"/>
            <a:r>
              <a:rPr lang="en-US" sz="3600" smtClean="0"/>
              <a:t>Transverse Use Cases Realization</a:t>
            </a:r>
          </a:p>
        </p:txBody>
      </p:sp>
      <p:sp>
        <p:nvSpPr>
          <p:cNvPr id="31747" name="Content Placeholder 3"/>
          <p:cNvSpPr>
            <a:spLocks noGrp="1"/>
          </p:cNvSpPr>
          <p:nvPr>
            <p:ph idx="1"/>
          </p:nvPr>
        </p:nvSpPr>
        <p:spPr/>
        <p:txBody>
          <a:bodyPr/>
          <a:lstStyle/>
          <a:p>
            <a:pPr eaLnBrk="1" hangingPunct="1"/>
            <a:r>
              <a:rPr lang="en-US" smtClean="0"/>
              <a:t>Use Case Realization of the Transverse Use Cases  is described in the next slide.  This process will also be used to do Use Case realization of Use Cases produced by the SBA teams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1981200" y="274638"/>
            <a:ext cx="4876800" cy="1143000"/>
          </a:xfrm>
        </p:spPr>
        <p:txBody>
          <a:bodyPr/>
          <a:lstStyle/>
          <a:p>
            <a:pPr eaLnBrk="1" hangingPunct="1"/>
            <a:r>
              <a:rPr lang="en-US" sz="3600" smtClean="0"/>
              <a:t>Transverse Use Case Realization</a:t>
            </a:r>
          </a:p>
        </p:txBody>
      </p:sp>
      <p:sp>
        <p:nvSpPr>
          <p:cNvPr id="5" name="Content Placeholder 4"/>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Steps in use cases are defined by the Transverse use groups</a:t>
            </a:r>
          </a:p>
          <a:p>
            <a:pPr eaLnBrk="1" fontAlgn="auto" hangingPunct="1">
              <a:spcAft>
                <a:spcPts val="0"/>
              </a:spcAft>
              <a:buFont typeface="Arial" pitchFamily="34" charset="0"/>
              <a:buChar char="•"/>
              <a:defRPr/>
            </a:pPr>
            <a:r>
              <a:rPr lang="en-US" dirty="0" smtClean="0"/>
              <a:t>Use Cases will be subject to a Realization process that will yield an Activity Diagram and Sequence Diagram that will be part of the RM-ODP Enterprise Viewpoint</a:t>
            </a:r>
          </a:p>
          <a:p>
            <a:pPr eaLnBrk="1" fontAlgn="auto" hangingPunct="1">
              <a:spcAft>
                <a:spcPts val="0"/>
              </a:spcAft>
              <a:buFont typeface="Arial" pitchFamily="34" charset="0"/>
              <a:buChar char="•"/>
              <a:defRPr/>
            </a:pPr>
            <a:r>
              <a:rPr lang="en-US" dirty="0" smtClean="0"/>
              <a:t>Transvers Use Cases provide for the Registering of data in </a:t>
            </a:r>
            <a:r>
              <a:rPr lang="en-US" dirty="0" err="1" smtClean="0"/>
              <a:t>Clearinhouse</a:t>
            </a:r>
            <a:r>
              <a:rPr lang="en-US" dirty="0" smtClean="0"/>
              <a:t>, Discover and Get Access and allowing User to Access Data from the provider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sz="3600" smtClean="0"/>
              <a:t>Transverse Use Cases</a:t>
            </a:r>
          </a:p>
        </p:txBody>
      </p:sp>
      <p:pic>
        <p:nvPicPr>
          <p:cNvPr id="33795" name="Picture 2"/>
          <p:cNvPicPr>
            <a:picLocks noChangeAspect="1" noChangeArrowheads="1"/>
          </p:cNvPicPr>
          <p:nvPr/>
        </p:nvPicPr>
        <p:blipFill>
          <a:blip r:embed="rId3" cstate="print"/>
          <a:srcRect/>
          <a:stretch>
            <a:fillRect/>
          </a:stretch>
        </p:blipFill>
        <p:spPr bwMode="auto">
          <a:xfrm>
            <a:off x="685800" y="1371600"/>
            <a:ext cx="7772400"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
            </a:r>
            <a:br>
              <a:rPr lang="en-US" smtClean="0"/>
            </a:br>
            <a:endParaRPr lang="en-US" smtClean="0"/>
          </a:p>
        </p:txBody>
      </p:sp>
      <p:sp>
        <p:nvSpPr>
          <p:cNvPr id="7171" name="Text Placeholder 3"/>
          <p:cNvSpPr>
            <a:spLocks noGrp="1"/>
          </p:cNvSpPr>
          <p:nvPr>
            <p:ph idx="1"/>
          </p:nvPr>
        </p:nvSpPr>
        <p:spPr/>
        <p:txBody>
          <a:bodyPr/>
          <a:lstStyle/>
          <a:p>
            <a:pPr algn="ctr" eaLnBrk="1" hangingPunct="1">
              <a:buFont typeface="Arial" charset="0"/>
              <a:buNone/>
            </a:pPr>
            <a:r>
              <a:rPr lang="en-US" sz="3600" smtClean="0">
                <a:latin typeface="Arial Black" pitchFamily="34" charset="0"/>
                <a:cs typeface="Arial" charset="0"/>
              </a:rPr>
              <a:t>Societal Benefit Area(SBA) Alignment and Support effort plan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3600" smtClean="0"/>
              <a:t>Final Engineering Report</a:t>
            </a:r>
          </a:p>
        </p:txBody>
      </p:sp>
      <p:sp>
        <p:nvSpPr>
          <p:cNvPr id="34819" name="Content Placeholder 2"/>
          <p:cNvSpPr>
            <a:spLocks noGrp="1"/>
          </p:cNvSpPr>
          <p:nvPr>
            <p:ph idx="1"/>
          </p:nvPr>
        </p:nvSpPr>
        <p:spPr/>
        <p:txBody>
          <a:bodyPr/>
          <a:lstStyle/>
          <a:p>
            <a:pPr eaLnBrk="1" hangingPunct="1"/>
            <a:r>
              <a:rPr lang="en-US" smtClean="0"/>
              <a:t>The Architecture team will:</a:t>
            </a:r>
          </a:p>
          <a:p>
            <a:pPr lvl="1" eaLnBrk="1" hangingPunct="1"/>
            <a:r>
              <a:rPr lang="en-US" smtClean="0"/>
              <a:t>share the viewpoint results with each SBA team</a:t>
            </a:r>
          </a:p>
          <a:p>
            <a:pPr lvl="1" eaLnBrk="1" hangingPunct="1"/>
            <a:r>
              <a:rPr lang="en-US" smtClean="0"/>
              <a:t>resolve any changes required to viewpoint products</a:t>
            </a:r>
          </a:p>
          <a:p>
            <a:pPr lvl="1" eaLnBrk="1" hangingPunct="1"/>
            <a:r>
              <a:rPr lang="en-US" smtClean="0"/>
              <a:t>produce a final engineering report</a:t>
            </a:r>
          </a:p>
          <a:p>
            <a:pPr lvl="2" eaLnBrk="1" hangingPunct="1"/>
            <a:r>
              <a:rPr lang="en-US" smtClean="0"/>
              <a:t>include the results of all Viewpoints for</a:t>
            </a:r>
          </a:p>
          <a:p>
            <a:pPr lvl="3" eaLnBrk="1" hangingPunct="1"/>
            <a:r>
              <a:rPr lang="en-US" smtClean="0"/>
              <a:t>SBA Use Cases</a:t>
            </a:r>
          </a:p>
          <a:p>
            <a:pPr lvl="3" eaLnBrk="1" hangingPunct="1"/>
            <a:r>
              <a:rPr lang="en-US" smtClean="0"/>
              <a:t>Transverse Use Cases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smtClean="0"/>
              <a:t>Use Case Realization</a:t>
            </a:r>
            <a:br>
              <a:rPr lang="en-US" sz="3600" smtClean="0"/>
            </a:br>
            <a:r>
              <a:rPr lang="en-US" sz="3600" smtClean="0"/>
              <a:t>Process</a:t>
            </a:r>
          </a:p>
        </p:txBody>
      </p:sp>
      <p:sp>
        <p:nvSpPr>
          <p:cNvPr id="8195" name="Content Placeholder 3"/>
          <p:cNvSpPr>
            <a:spLocks noGrp="1"/>
          </p:cNvSpPr>
          <p:nvPr>
            <p:ph idx="1"/>
          </p:nvPr>
        </p:nvSpPr>
        <p:spPr/>
        <p:txBody>
          <a:bodyPr/>
          <a:lstStyle/>
          <a:p>
            <a:pPr>
              <a:spcBef>
                <a:spcPct val="0"/>
              </a:spcBef>
              <a:defRPr/>
            </a:pPr>
            <a:r>
              <a:rPr lang="en-US" dirty="0"/>
              <a:t>A use-case realization represents how a use case will be implemented in terms of collaborating objects</a:t>
            </a:r>
          </a:p>
          <a:p>
            <a:pPr>
              <a:spcBef>
                <a:spcPct val="0"/>
              </a:spcBef>
              <a:defRPr/>
            </a:pPr>
            <a:r>
              <a:rPr lang="en-US" dirty="0"/>
              <a:t> A use-case realization in the analysis/design model can be traced to a use case in the use-case model. </a:t>
            </a:r>
          </a:p>
          <a:p>
            <a:pPr marL="0" indent="0" eaLnBrk="1" hangingPunct="1">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3600" smtClean="0"/>
              <a:t>Use Case Realization</a:t>
            </a:r>
            <a:br>
              <a:rPr lang="en-US" sz="3600" smtClean="0"/>
            </a:br>
            <a:r>
              <a:rPr lang="en-US" sz="3600" smtClean="0"/>
              <a:t>Process</a:t>
            </a:r>
          </a:p>
        </p:txBody>
      </p:sp>
      <p:sp>
        <p:nvSpPr>
          <p:cNvPr id="9219" name="Content Placeholder 2"/>
          <p:cNvSpPr>
            <a:spLocks noGrp="1"/>
          </p:cNvSpPr>
          <p:nvPr>
            <p:ph idx="1"/>
          </p:nvPr>
        </p:nvSpPr>
        <p:spPr/>
        <p:txBody>
          <a:bodyPr/>
          <a:lstStyle/>
          <a:p>
            <a:pPr eaLnBrk="1" hangingPunct="1"/>
            <a:r>
              <a:rPr lang="en-US" smtClean="0"/>
              <a:t>This artifact can take various forms</a:t>
            </a:r>
          </a:p>
          <a:p>
            <a:pPr eaLnBrk="1" hangingPunct="1"/>
            <a:r>
              <a:rPr lang="en-US" smtClean="0"/>
              <a:t>It may include, for example:</a:t>
            </a:r>
          </a:p>
          <a:p>
            <a:pPr lvl="1" eaLnBrk="1" hangingPunct="1"/>
            <a:r>
              <a:rPr lang="en-US" smtClean="0"/>
              <a:t>textual description (a document)</a:t>
            </a:r>
          </a:p>
          <a:p>
            <a:pPr lvl="1" eaLnBrk="1" hangingPunct="1"/>
            <a:r>
              <a:rPr lang="en-US" smtClean="0"/>
              <a:t>class diagrams of participating classes and subsystems</a:t>
            </a:r>
          </a:p>
          <a:p>
            <a:pPr lvl="1" eaLnBrk="1" hangingPunct="1"/>
            <a:r>
              <a:rPr lang="en-US" smtClean="0"/>
              <a:t>activity diagrams and interaction diagrams</a:t>
            </a:r>
          </a:p>
          <a:p>
            <a:pPr lvl="2" eaLnBrk="1" hangingPunct="1"/>
            <a:r>
              <a:rPr lang="en-US" smtClean="0"/>
              <a:t>communication and sequence diagrams that illustrate the flow of interactions between class and subsystem instances.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en-US" sz="3600" smtClean="0"/>
              <a:t>RM-ODP Viewpoints</a:t>
            </a:r>
            <a:br>
              <a:rPr lang="en-US" sz="3600" smtClean="0"/>
            </a:br>
            <a:r>
              <a:rPr lang="en-US" sz="3600" smtClean="0"/>
              <a:t>and Modeling</a:t>
            </a:r>
          </a:p>
        </p:txBody>
      </p:sp>
      <p:sp>
        <p:nvSpPr>
          <p:cNvPr id="5" name="Content Placeholder 4"/>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Reference Model of Open Distributed Processing (</a:t>
            </a:r>
            <a:r>
              <a:rPr lang="en-US" dirty="0" err="1" smtClean="0"/>
              <a:t>RM-ODP</a:t>
            </a:r>
            <a:r>
              <a:rPr lang="en-US" dirty="0" smtClean="0"/>
              <a:t>)</a:t>
            </a:r>
          </a:p>
          <a:p>
            <a:pPr lvl="1" eaLnBrk="1" fontAlgn="auto" hangingPunct="1">
              <a:spcAft>
                <a:spcPts val="0"/>
              </a:spcAft>
              <a:buFont typeface="Arial" pitchFamily="34" charset="0"/>
              <a:buChar char="•"/>
              <a:defRPr/>
            </a:pPr>
            <a:r>
              <a:rPr lang="en-US" dirty="0" smtClean="0"/>
              <a:t>reference model in computer science</a:t>
            </a:r>
          </a:p>
          <a:p>
            <a:pPr lvl="1" eaLnBrk="1" fontAlgn="auto" hangingPunct="1">
              <a:spcAft>
                <a:spcPts val="0"/>
              </a:spcAft>
              <a:buFont typeface="Arial" pitchFamily="34" charset="0"/>
              <a:buChar char="•"/>
              <a:defRPr/>
            </a:pPr>
            <a:r>
              <a:rPr lang="en-US" dirty="0" smtClean="0"/>
              <a:t>coordinating framework for the standardization of open distributing processing (ODP)</a:t>
            </a:r>
          </a:p>
          <a:p>
            <a:pPr lvl="1" eaLnBrk="1" fontAlgn="auto" hangingPunct="1">
              <a:spcAft>
                <a:spcPts val="0"/>
              </a:spcAft>
              <a:buFont typeface="Arial" pitchFamily="34" charset="0"/>
              <a:buChar char="•"/>
              <a:defRPr/>
            </a:pPr>
            <a:r>
              <a:rPr lang="en-US" dirty="0" smtClean="0"/>
              <a:t>It supports distribution, Internet working, platform and technology independence, and portability, together with an enterprise architecture framework for the specification of ODP systems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600" smtClean="0"/>
              <a:t>RMP-ODP Standards</a:t>
            </a:r>
          </a:p>
        </p:txBody>
      </p:sp>
      <p:sp>
        <p:nvSpPr>
          <p:cNvPr id="11267" name="Content Placeholder 2"/>
          <p:cNvSpPr>
            <a:spLocks noGrp="1"/>
          </p:cNvSpPr>
          <p:nvPr>
            <p:ph idx="1"/>
          </p:nvPr>
        </p:nvSpPr>
        <p:spPr/>
        <p:txBody>
          <a:bodyPr/>
          <a:lstStyle/>
          <a:p>
            <a:pPr eaLnBrk="1" hangingPunct="1"/>
            <a:r>
              <a:rPr lang="en-US" smtClean="0"/>
              <a:t>ITU-T Rec. X.901-X.904</a:t>
            </a:r>
          </a:p>
          <a:p>
            <a:pPr eaLnBrk="1" hangingPunct="1"/>
            <a:r>
              <a:rPr lang="en-US" smtClean="0"/>
              <a:t>ISO/IEC 10746</a:t>
            </a:r>
          </a:p>
          <a:p>
            <a:pPr lvl="1" eaLnBrk="1" hangingPunct="1">
              <a:buFont typeface="Arial" charset="0"/>
              <a:buChar char="•"/>
            </a:pPr>
            <a:r>
              <a:rPr lang="en-US" i="1" smtClean="0"/>
              <a:t>View Model Viewpoints addressed Volume 3</a:t>
            </a:r>
            <a:endParaRPr lang="en-US" smtClean="0"/>
          </a:p>
          <a:p>
            <a:pPr eaLnBrk="1" hangingPunct="1"/>
            <a:r>
              <a:rPr lang="en-US" smtClean="0"/>
              <a:t>Joint effort by the International Organization for Standardization (ISO), the International Electromechanical Commission (IEC) and the Telecommunication Standardization Sector (ITU-T)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7400" y="274638"/>
            <a:ext cx="4876800" cy="1143000"/>
          </a:xfrm>
        </p:spPr>
        <p:txBody>
          <a:bodyPr/>
          <a:lstStyle/>
          <a:p>
            <a:pPr eaLnBrk="1" hangingPunct="1"/>
            <a:r>
              <a:rPr lang="en-US" sz="3600" smtClean="0"/>
              <a:t>ODP Frameworks Descriptions</a:t>
            </a:r>
          </a:p>
        </p:txBody>
      </p:sp>
      <p:sp>
        <p:nvSpPr>
          <p:cNvPr id="3" name="Content Placeholder 2"/>
          <p:cNvSpPr>
            <a:spLocks noGrp="1"/>
          </p:cNvSpPr>
          <p:nvPr>
            <p:ph idx="1"/>
          </p:nvPr>
        </p:nvSpPr>
        <p:spPr/>
        <p:txBody>
          <a:bodyPr rtlCol="0">
            <a:normAutofit fontScale="70000" lnSpcReduction="20000"/>
          </a:bodyPr>
          <a:lstStyle/>
          <a:p>
            <a:pPr marL="0" indent="0" eaLnBrk="1" fontAlgn="auto" hangingPunct="1">
              <a:spcAft>
                <a:spcPts val="0"/>
              </a:spcAft>
              <a:buFont typeface="Arial" charset="0"/>
              <a:buNone/>
              <a:defRPr/>
            </a:pPr>
            <a:r>
              <a:rPr lang="en-US" dirty="0"/>
              <a:t> </a:t>
            </a:r>
            <a:r>
              <a:rPr lang="en-US" dirty="0" smtClean="0"/>
              <a:t>The </a:t>
            </a:r>
            <a:r>
              <a:rPr lang="en-US" dirty="0"/>
              <a:t>RM-ODP framework provides five generic and complementary viewpoints on the system and its environment:</a:t>
            </a:r>
          </a:p>
          <a:p>
            <a:pPr marL="514350" indent="-514350" eaLnBrk="1" fontAlgn="auto" hangingPunct="1">
              <a:spcAft>
                <a:spcPts val="0"/>
              </a:spcAft>
              <a:buFont typeface="+mj-lt"/>
              <a:buAutoNum type="arabicPeriod"/>
              <a:defRPr/>
            </a:pPr>
            <a:r>
              <a:rPr lang="en-US" b="1" i="1" dirty="0"/>
              <a:t>E</a:t>
            </a:r>
            <a:r>
              <a:rPr lang="en-US" b="1" i="1" dirty="0" smtClean="0"/>
              <a:t>nterprise viewpoint</a:t>
            </a:r>
            <a:r>
              <a:rPr lang="en-US" dirty="0"/>
              <a:t> </a:t>
            </a:r>
            <a:r>
              <a:rPr lang="en-US" dirty="0" smtClean="0"/>
              <a:t>- focuses </a:t>
            </a:r>
            <a:r>
              <a:rPr lang="en-US" dirty="0"/>
              <a:t>on the purpose, scope and policies for the </a:t>
            </a:r>
            <a:r>
              <a:rPr lang="en-US" dirty="0" smtClean="0"/>
              <a:t>system</a:t>
            </a:r>
          </a:p>
          <a:p>
            <a:pPr marL="514350" indent="-514350" eaLnBrk="1" fontAlgn="auto" hangingPunct="1">
              <a:spcAft>
                <a:spcPts val="0"/>
              </a:spcAft>
              <a:buFont typeface="+mj-lt"/>
              <a:buAutoNum type="arabicPeriod"/>
              <a:defRPr/>
            </a:pPr>
            <a:r>
              <a:rPr lang="en-US" b="1" i="1" dirty="0" smtClean="0"/>
              <a:t>Information viewpoint - </a:t>
            </a:r>
            <a:r>
              <a:rPr lang="en-US" dirty="0" smtClean="0"/>
              <a:t>focuses </a:t>
            </a:r>
            <a:r>
              <a:rPr lang="en-US" dirty="0"/>
              <a:t>on the semantics of the information and the information processing </a:t>
            </a:r>
            <a:r>
              <a:rPr lang="en-US" dirty="0" smtClean="0"/>
              <a:t>performed</a:t>
            </a:r>
          </a:p>
          <a:p>
            <a:pPr marL="514350" indent="-514350" eaLnBrk="1" fontAlgn="auto" hangingPunct="1">
              <a:spcAft>
                <a:spcPts val="0"/>
              </a:spcAft>
              <a:buFont typeface="+mj-lt"/>
              <a:buAutoNum type="arabicPeriod"/>
              <a:defRPr/>
            </a:pPr>
            <a:r>
              <a:rPr lang="en-US" b="1" i="1" dirty="0" smtClean="0"/>
              <a:t>Computational viewpoint - </a:t>
            </a:r>
            <a:r>
              <a:rPr lang="en-US" dirty="0" smtClean="0"/>
              <a:t>enables </a:t>
            </a:r>
            <a:r>
              <a:rPr lang="en-US" dirty="0"/>
              <a:t>distribution through functional decomposition on the system into objects which interact at </a:t>
            </a:r>
            <a:r>
              <a:rPr lang="en-US" dirty="0" smtClean="0"/>
              <a:t>interfaces</a:t>
            </a:r>
          </a:p>
          <a:p>
            <a:pPr marL="514350" indent="-514350" eaLnBrk="1" fontAlgn="auto" hangingPunct="1">
              <a:spcAft>
                <a:spcPts val="0"/>
              </a:spcAft>
              <a:buFont typeface="+mj-lt"/>
              <a:buAutoNum type="arabicPeriod"/>
              <a:defRPr/>
            </a:pPr>
            <a:r>
              <a:rPr lang="en-US" b="1" i="1" dirty="0" smtClean="0"/>
              <a:t>Engineering viewpoint - </a:t>
            </a:r>
            <a:r>
              <a:rPr lang="en-US" dirty="0" smtClean="0"/>
              <a:t>focuses </a:t>
            </a:r>
            <a:r>
              <a:rPr lang="en-US" dirty="0"/>
              <a:t>on the mechanisms and functions required to support distributed interactions between objects in the </a:t>
            </a:r>
            <a:r>
              <a:rPr lang="en-US" dirty="0" smtClean="0"/>
              <a:t>system</a:t>
            </a:r>
          </a:p>
          <a:p>
            <a:pPr marL="514350" indent="-514350" eaLnBrk="1" fontAlgn="auto" hangingPunct="1">
              <a:spcAft>
                <a:spcPts val="0"/>
              </a:spcAft>
              <a:buFont typeface="+mj-lt"/>
              <a:buAutoNum type="arabicPeriod"/>
              <a:defRPr/>
            </a:pPr>
            <a:r>
              <a:rPr lang="en-US" b="1" i="1" dirty="0" smtClean="0"/>
              <a:t>Technology viewpoint - </a:t>
            </a:r>
            <a:r>
              <a:rPr lang="en-US" dirty="0" smtClean="0"/>
              <a:t>focuses </a:t>
            </a:r>
            <a:r>
              <a:rPr lang="en-US" dirty="0"/>
              <a:t>on the choice of technology of the </a:t>
            </a:r>
            <a:r>
              <a:rPr lang="en-US" dirty="0" smtClean="0"/>
              <a:t>system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Enterprise View</a:t>
            </a:r>
          </a:p>
        </p:txBody>
      </p:sp>
      <p:sp>
        <p:nvSpPr>
          <p:cNvPr id="13315" name="Content Placeholder 2"/>
          <p:cNvSpPr>
            <a:spLocks noGrp="1"/>
          </p:cNvSpPr>
          <p:nvPr>
            <p:ph idx="1"/>
          </p:nvPr>
        </p:nvSpPr>
        <p:spPr/>
        <p:txBody>
          <a:bodyPr/>
          <a:lstStyle/>
          <a:p>
            <a:pPr eaLnBrk="1" hangingPunct="1"/>
            <a:r>
              <a:rPr lang="en-US" smtClean="0"/>
              <a:t>Use Case Realization process creates</a:t>
            </a:r>
          </a:p>
          <a:p>
            <a:pPr lvl="1" eaLnBrk="1" hangingPunct="1"/>
            <a:r>
              <a:rPr lang="en-US" smtClean="0"/>
              <a:t>Use case Diagram</a:t>
            </a:r>
          </a:p>
          <a:p>
            <a:pPr lvl="1" eaLnBrk="1" hangingPunct="1"/>
            <a:r>
              <a:rPr lang="en-US" smtClean="0"/>
              <a:t>Activity Diagram</a:t>
            </a:r>
          </a:p>
          <a:p>
            <a:pPr lvl="2" eaLnBrk="1" hangingPunct="1"/>
            <a:r>
              <a:rPr lang="en-US" smtClean="0"/>
              <a:t>steps of the Use Case Narrative become activities in the activity diagram</a:t>
            </a:r>
          </a:p>
          <a:p>
            <a:pPr lvl="1" eaLnBrk="1" hangingPunct="1"/>
            <a:r>
              <a:rPr lang="en-US" smtClean="0"/>
              <a:t>Sequence Diagram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1689</Words>
  <Application>Microsoft Office PowerPoint</Application>
  <PresentationFormat>On-screen Show (4:3)</PresentationFormat>
  <Paragraphs>265</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Arial</vt:lpstr>
      <vt:lpstr>Arial Black</vt:lpstr>
      <vt:lpstr>Office Theme</vt:lpstr>
      <vt:lpstr>GEOSS Model Based System Engineering Session Plan for AIP-6</vt:lpstr>
      <vt:lpstr>Agenda for INCOSE  GEOSS MBSE Session</vt:lpstr>
      <vt:lpstr> </vt:lpstr>
      <vt:lpstr>Use Case Realization Process</vt:lpstr>
      <vt:lpstr>Use Case Realization Process</vt:lpstr>
      <vt:lpstr>RM-ODP Viewpoints and Modeling</vt:lpstr>
      <vt:lpstr>RMP-ODP Standards</vt:lpstr>
      <vt:lpstr>ODP Frameworks Descriptions</vt:lpstr>
      <vt:lpstr>Enterprise View</vt:lpstr>
      <vt:lpstr>Use Case Diagrams</vt:lpstr>
      <vt:lpstr>SysML Activity and  Sequence Diagrams</vt:lpstr>
      <vt:lpstr>Enterprise View-Use Case Diagram</vt:lpstr>
      <vt:lpstr>Enterprise View – Activity Diagram</vt:lpstr>
      <vt:lpstr>Enterprise View – Sequence Diagram</vt:lpstr>
      <vt:lpstr>Information Viewpoint</vt:lpstr>
      <vt:lpstr>Information View Diagram (Class)</vt:lpstr>
      <vt:lpstr>Computational View </vt:lpstr>
      <vt:lpstr>Computational View Templates</vt:lpstr>
      <vt:lpstr>Computational View – Object Template</vt:lpstr>
      <vt:lpstr>Computational View Data Types</vt:lpstr>
      <vt:lpstr>Computational View –Interface Signature </vt:lpstr>
      <vt:lpstr>Engineering Viewpoint</vt:lpstr>
      <vt:lpstr>Engineering View</vt:lpstr>
      <vt:lpstr>Technology Viewpoint</vt:lpstr>
      <vt:lpstr>Technology Viewpoint Example-Deployment Diagram</vt:lpstr>
      <vt:lpstr> </vt:lpstr>
      <vt:lpstr>Transverse Use Cases Realization</vt:lpstr>
      <vt:lpstr>Transverse Use Case Realization</vt:lpstr>
      <vt:lpstr>Transverse Use Cases</vt:lpstr>
      <vt:lpstr>Final Engineering Report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GEOSS Model Based System Engineering Session Plan</dc:title>
  <dc:creator>Larry</dc:creator>
  <cp:lastModifiedBy>lawrence.e.mcgovern</cp:lastModifiedBy>
  <cp:revision>31</cp:revision>
  <cp:lastPrinted>2013-03-21T19:23:12Z</cp:lastPrinted>
  <dcterms:created xsi:type="dcterms:W3CDTF">2012-04-22T16:35:04Z</dcterms:created>
  <dcterms:modified xsi:type="dcterms:W3CDTF">2013-04-16T17:30:19Z</dcterms:modified>
</cp:coreProperties>
</file>