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Symington" initials="IS" lastIdx="10" clrIdx="0">
    <p:extLst/>
  </p:cmAuthor>
  <p:cmAuthor id="2" name="Rod" initials="RLD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7153" autoAdjust="0"/>
  </p:normalViewPr>
  <p:slideViewPr>
    <p:cSldViewPr snapToGrid="0">
      <p:cViewPr>
        <p:scale>
          <a:sx n="100" d="100"/>
          <a:sy n="100" d="100"/>
        </p:scale>
        <p:origin x="-606" y="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1518" y="-11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539B5-2E64-49E0-B0A8-E69AEAEA6A75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33F43-69DA-4A9B-AC90-B36E0A968C6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89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785" y="0"/>
            <a:ext cx="4328176" cy="6902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31" y="2115612"/>
            <a:ext cx="5368621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658601"/>
            <a:ext cx="5328592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328" y="64151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www.nafems.org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8321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1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5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6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27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820891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D72929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1"/>
            <a:ext cx="8208912" cy="4525963"/>
          </a:xfrm>
        </p:spPr>
        <p:txBody>
          <a:bodyPr>
            <a:normAutofit/>
          </a:bodyPr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59515"/>
            <a:ext cx="1018456" cy="365125"/>
          </a:xfrm>
        </p:spPr>
        <p:txBody>
          <a:bodyPr/>
          <a:lstStyle/>
          <a:p>
            <a:pPr algn="ctr"/>
            <a:fld id="{33E9EC35-AD31-4AB2-93A8-D6F93F11AE10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8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0"/>
            <a:ext cx="3691128" cy="5879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7"/>
            <a:ext cx="7488832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1"/>
            <a:ext cx="748883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59515"/>
            <a:ext cx="1018456" cy="365125"/>
          </a:xfrm>
        </p:spPr>
        <p:txBody>
          <a:bodyPr/>
          <a:lstStyle/>
          <a:p>
            <a:pPr algn="ctr"/>
            <a:fld id="{33E9EC35-AD31-4AB2-93A8-D6F93F11AE10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7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75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www.nafems.org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R. Dreisbach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fems.org/publications/stand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777" y="3170994"/>
            <a:ext cx="6218653" cy="2084400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NAFEMS </a:t>
            </a:r>
            <a:r>
              <a:rPr lang="en-GB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Compendium of International </a:t>
            </a:r>
            <a:r>
              <a:rPr lang="en-GB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Standards </a:t>
            </a:r>
            <a:r>
              <a:rPr lang="en-GB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Applicable </a:t>
            </a:r>
            <a:r>
              <a:rPr lang="en-GB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to Engineering Simulation</a:t>
            </a:r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49558" y="4592668"/>
            <a:ext cx="6517246" cy="2443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 smtClean="0">
              <a:solidFill>
                <a:srgbClr val="FF0000"/>
              </a:solidFill>
            </a:endParaRPr>
          </a:p>
          <a:p>
            <a:pPr algn="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October 2019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3859" y="6305806"/>
            <a:ext cx="1092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R. Dreisbach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08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9643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500" dirty="0"/>
              <a:t>Goal</a:t>
            </a:r>
            <a:br>
              <a:rPr lang="en-GB" sz="2500" dirty="0"/>
            </a:br>
            <a:endParaRPr lang="en-GB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6" y="1343370"/>
            <a:ext cx="6916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</a:t>
            </a:r>
            <a:r>
              <a:rPr lang="en-US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promote the maturity and industry adoption of those international standards </a:t>
            </a:r>
            <a:r>
              <a:rPr lang="en-US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engineering simulation.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3607" y="2711172"/>
            <a:ext cx="691648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entury Gothic" panose="020B0502020202020204" pitchFamily="34" charset="0"/>
              </a:rPr>
              <a:t>Engineering Simulation (general interpretation):  </a:t>
            </a:r>
            <a:r>
              <a:rPr lang="en-US" sz="1500" dirty="0">
                <a:latin typeface="Century Gothic" panose="020B0502020202020204" pitchFamily="34" charset="0"/>
              </a:rPr>
              <a:t>The process of using physics-based mathematical (numerical) </a:t>
            </a:r>
            <a:r>
              <a:rPr lang="en-US" sz="1500" dirty="0" smtClean="0">
                <a:latin typeface="Century Gothic" panose="020B0502020202020204" pitchFamily="34" charset="0"/>
              </a:rPr>
              <a:t>models, </a:t>
            </a:r>
            <a:r>
              <a:rPr lang="en-US" sz="1500" dirty="0">
                <a:latin typeface="Century Gothic" panose="020B0502020202020204" pitchFamily="34" charset="0"/>
              </a:rPr>
              <a:t>physical models, and/or logical models as representations of a conceptual or real-world system, phenomenon or process in studying its technical requirements and operational behavior.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13859" y="6305806"/>
            <a:ext cx="1092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R. Dreisbach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29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501540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Approach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278" y="988829"/>
            <a:ext cx="7665522" cy="513733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300" b="1" u="sng" dirty="0"/>
              <a:t>Participants: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700" dirty="0">
                <a:ea typeface="Calibri"/>
                <a:cs typeface="Times New Roman"/>
              </a:rPr>
              <a:t>Supported by the NAFEMS leadership organization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700" dirty="0">
                <a:ea typeface="Calibri"/>
                <a:cs typeface="Times New Roman"/>
              </a:rPr>
              <a:t>Leadership provided by Rod Dreisbach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700" dirty="0">
                <a:ea typeface="Calibri"/>
                <a:cs typeface="Times New Roman"/>
              </a:rPr>
              <a:t>Prior to releasing the compiled compendium, it will be presented for comment to the NAFEMS Technical Liaison Group and to the NAFEMS Technical Working Groups as requested</a:t>
            </a:r>
          </a:p>
          <a:p>
            <a:pPr lvl="1"/>
            <a:endParaRPr lang="en-US" sz="2700" dirty="0"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300" b="1" u="sng" dirty="0"/>
              <a:t>Scope: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700" dirty="0">
                <a:ea typeface="Calibri"/>
                <a:cs typeface="Times New Roman"/>
              </a:rPr>
              <a:t>Focus on those standards </a:t>
            </a:r>
            <a:r>
              <a:rPr lang="en-US" sz="2700" dirty="0" smtClean="0">
                <a:ea typeface="Calibri"/>
                <a:cs typeface="Times New Roman"/>
              </a:rPr>
              <a:t>and best practices that directly support engineering </a:t>
            </a:r>
            <a:r>
              <a:rPr lang="en-US" sz="2700" dirty="0">
                <a:ea typeface="Calibri"/>
                <a:cs typeface="Times New Roman"/>
              </a:rPr>
              <a:t>simulation and which: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2700" dirty="0">
                <a:ea typeface="Calibri"/>
                <a:cs typeface="Arial" panose="020B0604020202020204" pitchFamily="34" charset="0"/>
              </a:rPr>
              <a:t>Are recognized and adopted either by an international standards organization, or by an industry-specific organization or consortia.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2700" dirty="0">
                <a:ea typeface="Calibri"/>
                <a:cs typeface="Arial" panose="020B0604020202020204" pitchFamily="34" charset="0"/>
              </a:rPr>
              <a:t>Address </a:t>
            </a:r>
            <a:r>
              <a:rPr lang="en-US" sz="2700" dirty="0" smtClean="0">
                <a:ea typeface="Calibri"/>
                <a:cs typeface="Arial" panose="020B0604020202020204" pitchFamily="34" charset="0"/>
              </a:rPr>
              <a:t>how simulation methods and procedures are used </a:t>
            </a:r>
            <a:r>
              <a:rPr lang="en-US" sz="2700" dirty="0">
                <a:ea typeface="Calibri"/>
                <a:cs typeface="Arial" panose="020B0604020202020204" pitchFamily="34" charset="0"/>
              </a:rPr>
              <a:t>in support of product design, or in simulation data management, model management and quality management of logical, numerical, and/or physical models.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2700" dirty="0">
                <a:ea typeface="Calibri"/>
                <a:cs typeface="Arial" panose="020B0604020202020204" pitchFamily="34" charset="0"/>
              </a:rPr>
              <a:t>Are identified by a member of a NAFEMS Working </a:t>
            </a:r>
            <a:r>
              <a:rPr lang="en-US" sz="2700" dirty="0" smtClean="0">
                <a:ea typeface="Calibri"/>
                <a:cs typeface="Arial" panose="020B0604020202020204" pitchFamily="34" charset="0"/>
              </a:rPr>
              <a:t>Group</a:t>
            </a:r>
            <a:endParaRPr lang="en-US" sz="2700" dirty="0">
              <a:ea typeface="Calibri"/>
              <a:cs typeface="Arial" panose="020B0604020202020204" pitchFamily="34" charset="0"/>
            </a:endParaRPr>
          </a:p>
          <a:p>
            <a:pPr lvl="2"/>
            <a:endParaRPr lang="en-US" sz="2700" dirty="0">
              <a:ea typeface="Calibri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300" b="1" u="sng" dirty="0"/>
              <a:t>Out of </a:t>
            </a:r>
            <a:r>
              <a:rPr lang="en-US" sz="3300" b="1" u="sng" dirty="0" smtClean="0"/>
              <a:t>Scope:</a:t>
            </a:r>
            <a:endParaRPr lang="en-US" sz="3300" b="1" u="sng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700" dirty="0">
                <a:ea typeface="Calibri"/>
                <a:cs typeface="Times New Roman"/>
              </a:rPr>
              <a:t>Any standard or best practice that is not directly applicable to engineering simulation </a:t>
            </a:r>
            <a:r>
              <a:rPr lang="en-US" sz="2700" dirty="0" smtClean="0">
                <a:ea typeface="Calibri"/>
                <a:cs typeface="Times New Roman"/>
              </a:rPr>
              <a:t>processes or functions</a:t>
            </a:r>
            <a:r>
              <a:rPr lang="en-US" sz="2700" dirty="0">
                <a:latin typeface="Arial"/>
                <a:ea typeface="Calibri"/>
                <a:cs typeface="Times New Roman"/>
              </a:rPr>
              <a:t>.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13859" y="6305806"/>
            <a:ext cx="1092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R. Dreisbach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76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416479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Deliverables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18707"/>
            <a:ext cx="7643192" cy="5307457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800" dirty="0">
                <a:cs typeface="Arial" panose="020B0604020202020204" pitchFamily="34" charset="0"/>
              </a:rPr>
              <a:t>A NAFEMS document (webpage) identifying those international standards </a:t>
            </a:r>
            <a:r>
              <a:rPr lang="en-US" sz="3800" dirty="0" smtClean="0">
                <a:cs typeface="Arial" panose="020B0604020202020204" pitchFamily="34" charset="0"/>
              </a:rPr>
              <a:t>that </a:t>
            </a:r>
            <a:r>
              <a:rPr lang="en-US" sz="3800" dirty="0">
                <a:cs typeface="Arial" panose="020B0604020202020204" pitchFamily="34" charset="0"/>
              </a:rPr>
              <a:t>are directly applicable to performing engineering simulation process and data management practices </a:t>
            </a:r>
            <a:r>
              <a:rPr lang="en-US" sz="3800" dirty="0" smtClean="0">
                <a:cs typeface="Arial" panose="020B0604020202020204" pitchFamily="34" charset="0"/>
              </a:rPr>
              <a:t>for products across </a:t>
            </a:r>
            <a:r>
              <a:rPr lang="en-US" sz="3800" dirty="0">
                <a:cs typeface="Arial" panose="020B0604020202020204" pitchFamily="34" charset="0"/>
              </a:rPr>
              <a:t>all industries that utilize CAE practices.  The key objectives are to: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Provide awareness of the existing CAE standards.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Provide a single source for all CAE end users and suppliers to become familiar with the existing standards.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Draw attention to those standards being developed or in need of being developed.</a:t>
            </a:r>
          </a:p>
          <a:p>
            <a:pPr lvl="1"/>
            <a:endParaRPr lang="en-US" sz="32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800" dirty="0">
                <a:cs typeface="Arial" panose="020B0604020202020204" pitchFamily="34" charset="0"/>
              </a:rPr>
              <a:t>It is intended for the webpage to present a compendium of the subject international standards </a:t>
            </a:r>
            <a:r>
              <a:rPr lang="en-US" sz="3800" dirty="0" smtClean="0">
                <a:cs typeface="Arial" panose="020B0604020202020204" pitchFamily="34" charset="0"/>
              </a:rPr>
              <a:t>in </a:t>
            </a:r>
            <a:r>
              <a:rPr lang="en-US" sz="3800" dirty="0">
                <a:cs typeface="Arial" panose="020B0604020202020204" pitchFamily="34" charset="0"/>
              </a:rPr>
              <a:t>terms of: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The name of the standard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A hyperlink reference to a relevant external site for most recent version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Its </a:t>
            </a:r>
            <a:r>
              <a:rPr lang="en-US" sz="3200" dirty="0" smtClean="0">
                <a:cs typeface="Arial" panose="020B0604020202020204" pitchFamily="34" charset="0"/>
              </a:rPr>
              <a:t>“Primary Purpose,” </a:t>
            </a:r>
            <a:r>
              <a:rPr lang="en-US" sz="3200" dirty="0">
                <a:cs typeface="Arial" panose="020B0604020202020204" pitchFamily="34" charset="0"/>
              </a:rPr>
              <a:t>along with tags to indicate whether the standard is for </a:t>
            </a:r>
            <a:r>
              <a:rPr lang="en-US" sz="3200" dirty="0">
                <a:ea typeface="Calibri"/>
                <a:cs typeface="Times New Roman"/>
              </a:rPr>
              <a:t>(a) Data Management, (b) Model Management, (c) Simulation Quality Management, or (d) Simulation Support of Design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 smtClean="0">
                <a:cs typeface="Arial" panose="020B0604020202020204" pitchFamily="34" charset="0"/>
              </a:rPr>
              <a:t>“Maturity Level” </a:t>
            </a:r>
            <a:r>
              <a:rPr lang="en-US" sz="3200" dirty="0">
                <a:cs typeface="Arial" panose="020B0604020202020204" pitchFamily="34" charset="0"/>
              </a:rPr>
              <a:t>(e.g., 1=In Development, 2=Under Review, 3=Released, 4=Implemented</a:t>
            </a:r>
            <a:r>
              <a:rPr lang="en-US" sz="3200" dirty="0" smtClean="0"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 smtClean="0">
                <a:cs typeface="Arial" panose="020B0604020202020204" pitchFamily="34" charset="0"/>
              </a:rPr>
              <a:t>“Application Domain” </a:t>
            </a:r>
            <a:r>
              <a:rPr lang="en-US" sz="3200" dirty="0" smtClean="0">
                <a:cs typeface="Arial" panose="020B0604020202020204" pitchFamily="34" charset="0"/>
              </a:rPr>
              <a:t>focused on by the standard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smtClean="0">
                <a:ea typeface="Calibri"/>
                <a:cs typeface="Times New Roman"/>
              </a:rPr>
              <a:t>“Applicable Industry” </a:t>
            </a:r>
            <a:r>
              <a:rPr lang="en-US" sz="3200" dirty="0">
                <a:ea typeface="Calibri"/>
                <a:cs typeface="Times New Roman"/>
              </a:rPr>
              <a:t>targeted by the standard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cs typeface="Arial" panose="020B0604020202020204" pitchFamily="34" charset="0"/>
              </a:rPr>
              <a:t>Commentaries by selected industry end users of the standard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13859" y="6305806"/>
            <a:ext cx="1092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R. Dreisbach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36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437744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Schedule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55922"/>
            <a:ext cx="7643192" cy="519400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cs typeface="Arial" panose="020B0604020202020204" pitchFamily="34" charset="0"/>
              </a:rPr>
              <a:t>Launch Task:  January, 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cs typeface="Arial" panose="020B0604020202020204" pitchFamily="34" charset="0"/>
              </a:rPr>
              <a:t>Create a Spreadsheet to Capture Information on the Standards:  4Q2018-1Q2019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cs typeface="Arial" panose="020B0604020202020204" pitchFamily="34" charset="0"/>
              </a:rPr>
              <a:t>Publish </a:t>
            </a:r>
            <a:r>
              <a:rPr lang="en-US" sz="1800" b="1" dirty="0">
                <a:cs typeface="Arial" panose="020B0604020202020204" pitchFamily="34" charset="0"/>
              </a:rPr>
              <a:t>Phase I </a:t>
            </a:r>
            <a:r>
              <a:rPr lang="en-US" sz="1800" dirty="0">
                <a:cs typeface="Arial" panose="020B0604020202020204" pitchFamily="34" charset="0"/>
              </a:rPr>
              <a:t>webpage: </a:t>
            </a:r>
            <a:r>
              <a:rPr lang="en-US" sz="1800" dirty="0" smtClean="0">
                <a:cs typeface="Arial" panose="020B0604020202020204" pitchFamily="34" charset="0"/>
              </a:rPr>
              <a:t>1Q2019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Arial" panose="020B0604020202020204" pitchFamily="34" charset="0"/>
              </a:rPr>
              <a:t>Capture information from Technical Working Groups and Regional Steering Committee Members:</a:t>
            </a:r>
            <a:r>
              <a:rPr lang="en-US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1800" dirty="0" smtClean="0">
                <a:cs typeface="Arial" panose="020B0604020202020204" pitchFamily="34" charset="0"/>
              </a:rPr>
              <a:t> 2Q2019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cs typeface="Arial" panose="020B0604020202020204" pitchFamily="34" charset="0"/>
              </a:rPr>
              <a:t>Create &amp; publish </a:t>
            </a:r>
            <a:r>
              <a:rPr lang="en-US" sz="1800" b="1" dirty="0">
                <a:cs typeface="Arial" panose="020B0604020202020204" pitchFamily="34" charset="0"/>
              </a:rPr>
              <a:t>Phase II </a:t>
            </a:r>
            <a:r>
              <a:rPr lang="en-US" sz="1800" dirty="0">
                <a:cs typeface="Arial" panose="020B0604020202020204" pitchFamily="34" charset="0"/>
              </a:rPr>
              <a:t>webpage by engaging other WGs as appropriate:  </a:t>
            </a:r>
            <a:r>
              <a:rPr lang="en-US" sz="1800" dirty="0" smtClean="0">
                <a:cs typeface="Arial" panose="020B0604020202020204" pitchFamily="34" charset="0"/>
              </a:rPr>
              <a:t>3Q2019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smtClean="0">
                <a:cs typeface="Arial" panose="020B0604020202020204" pitchFamily="34" charset="0"/>
              </a:rPr>
              <a:t>Current Release </a:t>
            </a:r>
            <a:r>
              <a:rPr lang="en-US" sz="1800" dirty="0" smtClean="0">
                <a:cs typeface="Arial" panose="020B0604020202020204" pitchFamily="34" charset="0"/>
              </a:rPr>
              <a:t>as of December, 2019: </a:t>
            </a:r>
            <a:r>
              <a:rPr lang="en-US" sz="1800" dirty="0">
                <a:hlinkClick r:id="rId2"/>
              </a:rPr>
              <a:t>https://www.nafems.org/publications/standards/</a:t>
            </a:r>
            <a:r>
              <a:rPr lang="en-US" sz="1800" dirty="0" smtClean="0">
                <a:cs typeface="Arial" panose="020B0604020202020204" pitchFamily="34" charset="0"/>
              </a:rPr>
              <a:t> </a:t>
            </a:r>
            <a:r>
              <a:rPr lang="en-US" sz="1800" dirty="0">
                <a:cs typeface="Arial" panose="020B0604020202020204" pitchFamily="34" charset="0"/>
              </a:rPr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cs typeface="Arial" panose="020B0604020202020204" pitchFamily="34" charset="0"/>
              </a:rPr>
              <a:t>Ongoing webpage maintenance:  </a:t>
            </a:r>
            <a:r>
              <a:rPr lang="en-US" sz="1800" dirty="0" smtClean="0">
                <a:cs typeface="Arial" panose="020B0604020202020204" pitchFamily="34" charset="0"/>
              </a:rPr>
              <a:t>Review biennially and </a:t>
            </a:r>
            <a:r>
              <a:rPr lang="en-US" sz="1800" dirty="0">
                <a:cs typeface="Arial" panose="020B0604020202020204" pitchFamily="34" charset="0"/>
              </a:rPr>
              <a:t>update the webpage as needed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13859" y="6305806"/>
            <a:ext cx="1092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R. Dreisbach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94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NAFEMS 2013 Standard PowerPoint Theme</Template>
  <TotalTime>6896</TotalTime>
  <Words>494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NAFEMS 2013 PPT THEME</vt:lpstr>
      <vt:lpstr>NAFEMS Compendium of International Standards Applicable to Engineering Simulation </vt:lpstr>
      <vt:lpstr>Goal </vt:lpstr>
      <vt:lpstr>Approach</vt:lpstr>
      <vt:lpstr>Deliverables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Symington</dc:creator>
  <cp:lastModifiedBy>Rod</cp:lastModifiedBy>
  <cp:revision>170</cp:revision>
  <cp:lastPrinted>2016-05-04T08:23:20Z</cp:lastPrinted>
  <dcterms:created xsi:type="dcterms:W3CDTF">2015-01-30T11:49:53Z</dcterms:created>
  <dcterms:modified xsi:type="dcterms:W3CDTF">2020-01-24T16:42:42Z</dcterms:modified>
</cp:coreProperties>
</file>