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881" r:id="rId5"/>
  </p:sldMasterIdLst>
  <p:notesMasterIdLst>
    <p:notesMasterId r:id="rId20"/>
  </p:notesMasterIdLst>
  <p:sldIdLst>
    <p:sldId id="370" r:id="rId6"/>
    <p:sldId id="361" r:id="rId7"/>
    <p:sldId id="290" r:id="rId8"/>
    <p:sldId id="270" r:id="rId9"/>
    <p:sldId id="273" r:id="rId10"/>
    <p:sldId id="748" r:id="rId11"/>
    <p:sldId id="595" r:id="rId12"/>
    <p:sldId id="371" r:id="rId13"/>
    <p:sldId id="750" r:id="rId14"/>
    <p:sldId id="364" r:id="rId15"/>
    <p:sldId id="375" r:id="rId16"/>
    <p:sldId id="752" r:id="rId17"/>
    <p:sldId id="383" r:id="rId18"/>
    <p:sldId id="75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89708" autoAdjust="0"/>
  </p:normalViewPr>
  <p:slideViewPr>
    <p:cSldViewPr>
      <p:cViewPr varScale="1">
        <p:scale>
          <a:sx n="96" d="100"/>
          <a:sy n="96" d="100"/>
        </p:scale>
        <p:origin x="192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42-5740-8CCD-A8A287EE726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42-5740-8CCD-A8A287EE726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42-5740-8CCD-A8A287EE726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C42-5740-8CCD-A8A287EE726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C42-5740-8CCD-A8A287EE726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C42-5740-8CCD-A8A287EE7261}"/>
              </c:ext>
            </c:extLst>
          </c:dPt>
          <c:dPt>
            <c:idx val="6"/>
            <c:bubble3D val="0"/>
            <c:spPr>
              <a:solidFill>
                <a:srgbClr val="A3263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C42-5740-8CCD-A8A287EE7261}"/>
              </c:ext>
            </c:extLst>
          </c:dPt>
          <c:dPt>
            <c:idx val="7"/>
            <c:bubble3D val="0"/>
            <c:spPr>
              <a:solidFill>
                <a:srgbClr val="A32638">
                  <a:lumMod val="40000"/>
                  <a:lumOff val="6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C42-5740-8CCD-A8A287EE7261}"/>
              </c:ext>
            </c:extLst>
          </c:dPt>
          <c:cat>
            <c:strRef>
              <c:f>Sheet1!$A$1:$A$8</c:f>
              <c:strCache>
                <c:ptCount val="8"/>
                <c:pt idx="0">
                  <c:v>Define/Justify MBSE</c:v>
                </c:pt>
                <c:pt idx="1">
                  <c:v>Training-Implementation</c:v>
                </c:pt>
                <c:pt idx="2">
                  <c:v>Integrate with PLM</c:v>
                </c:pt>
                <c:pt idx="3">
                  <c:v>Standards - Interoperability</c:v>
                </c:pt>
                <c:pt idx="4">
                  <c:v>Vocabulary</c:v>
                </c:pt>
                <c:pt idx="5">
                  <c:v>Tool Integration (Vendors)</c:v>
                </c:pt>
                <c:pt idx="6">
                  <c:v>Roadmap</c:v>
                </c:pt>
                <c:pt idx="7">
                  <c:v>Modeling</c:v>
                </c:pt>
              </c:strCache>
            </c:strRef>
          </c:cat>
          <c:val>
            <c:numRef>
              <c:f>Sheet1!$B$1:$B$8</c:f>
              <c:numCache>
                <c:formatCode>General</c:formatCode>
                <c:ptCount val="8"/>
                <c:pt idx="0">
                  <c:v>4</c:v>
                </c:pt>
                <c:pt idx="1">
                  <c:v>2</c:v>
                </c:pt>
                <c:pt idx="2">
                  <c:v>5</c:v>
                </c:pt>
                <c:pt idx="3">
                  <c:v>15</c:v>
                </c:pt>
                <c:pt idx="4">
                  <c:v>2</c:v>
                </c:pt>
                <c:pt idx="5">
                  <c:v>6</c:v>
                </c:pt>
                <c:pt idx="6">
                  <c:v>8</c:v>
                </c:pt>
                <c:pt idx="7">
                  <c:v>6</c:v>
                </c:pt>
              </c:numCache>
            </c:numRef>
          </c:val>
          <c:extLst>
            <c:ext xmlns:c16="http://schemas.microsoft.com/office/drawing/2014/chart" uri="{C3380CC4-5D6E-409C-BE32-E72D297353CC}">
              <c16:uniqueId val="{00000010-CC42-5740-8CCD-A8A287EE726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717824251972463"/>
          <c:y val="7.1986828842614037E-2"/>
          <c:w val="0.38515104301181002"/>
          <c:h val="0.894583682476566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rgbClr val="000000"/>
              </a:solidFill>
            </a:ln>
          </c:spPr>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rgbClr val="000000"/>
                </a:solidFill>
              </a:ln>
              <a:effectLst/>
            </c:spPr>
            <c:extLst>
              <c:ext xmlns:c16="http://schemas.microsoft.com/office/drawing/2014/chart" uri="{C3380CC4-5D6E-409C-BE32-E72D297353CC}">
                <c16:uniqueId val="{00000001-495B-0045-95A1-0F999DFC7BA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rgbClr val="000000"/>
                </a:solidFill>
              </a:ln>
              <a:effectLst/>
            </c:spPr>
            <c:extLst>
              <c:ext xmlns:c16="http://schemas.microsoft.com/office/drawing/2014/chart" uri="{C3380CC4-5D6E-409C-BE32-E72D297353CC}">
                <c16:uniqueId val="{00000003-495B-0045-95A1-0F999DFC7BA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rgbClr val="000000"/>
                </a:solidFill>
              </a:ln>
              <a:effectLst/>
            </c:spPr>
            <c:extLst>
              <c:ext xmlns:c16="http://schemas.microsoft.com/office/drawing/2014/chart" uri="{C3380CC4-5D6E-409C-BE32-E72D297353CC}">
                <c16:uniqueId val="{00000005-495B-0045-95A1-0F999DFC7BA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rgbClr val="000000"/>
                </a:solidFill>
              </a:ln>
              <a:effectLst/>
            </c:spPr>
            <c:extLst>
              <c:ext xmlns:c16="http://schemas.microsoft.com/office/drawing/2014/chart" uri="{C3380CC4-5D6E-409C-BE32-E72D297353CC}">
                <c16:uniqueId val="{00000007-495B-0045-95A1-0F999DFC7BA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rgbClr val="000000"/>
                </a:solidFill>
              </a:ln>
              <a:effectLst/>
            </c:spPr>
            <c:extLst>
              <c:ext xmlns:c16="http://schemas.microsoft.com/office/drawing/2014/chart" uri="{C3380CC4-5D6E-409C-BE32-E72D297353CC}">
                <c16:uniqueId val="{00000009-495B-0045-95A1-0F999DFC7BA0}"/>
              </c:ext>
            </c:extLst>
          </c:dPt>
          <c:dPt>
            <c:idx val="5"/>
            <c:bubble3D val="0"/>
            <c:spPr>
              <a:solidFill>
                <a:srgbClr val="92D050"/>
              </a:solidFill>
              <a:ln>
                <a:solidFill>
                  <a:srgbClr val="000000"/>
                </a:solidFill>
              </a:ln>
              <a:effectLst/>
            </c:spPr>
            <c:extLst>
              <c:ext xmlns:c16="http://schemas.microsoft.com/office/drawing/2014/chart" uri="{C3380CC4-5D6E-409C-BE32-E72D297353CC}">
                <c16:uniqueId val="{0000000B-495B-0045-95A1-0F999DFC7BA0}"/>
              </c:ext>
            </c:extLst>
          </c:dPt>
          <c:dPt>
            <c:idx val="6"/>
            <c:bubble3D val="0"/>
            <c:spPr>
              <a:solidFill>
                <a:srgbClr val="FF0000"/>
              </a:solidFill>
              <a:ln>
                <a:solidFill>
                  <a:srgbClr val="000000"/>
                </a:solidFill>
              </a:ln>
              <a:effectLst/>
            </c:spPr>
            <c:extLst>
              <c:ext xmlns:c16="http://schemas.microsoft.com/office/drawing/2014/chart" uri="{C3380CC4-5D6E-409C-BE32-E72D297353CC}">
                <c16:uniqueId val="{0000000D-495B-0045-95A1-0F999DFC7BA0}"/>
              </c:ext>
            </c:extLst>
          </c:dPt>
          <c:dPt>
            <c:idx val="7"/>
            <c:bubble3D val="0"/>
            <c:spPr>
              <a:solidFill>
                <a:srgbClr val="A32638">
                  <a:lumMod val="40000"/>
                  <a:lumOff val="60000"/>
                </a:srgbClr>
              </a:solidFill>
              <a:ln>
                <a:solidFill>
                  <a:srgbClr val="000000"/>
                </a:solidFill>
              </a:ln>
              <a:effectLst/>
            </c:spPr>
            <c:extLst>
              <c:ext xmlns:c16="http://schemas.microsoft.com/office/drawing/2014/chart" uri="{C3380CC4-5D6E-409C-BE32-E72D297353CC}">
                <c16:uniqueId val="{0000000F-495B-0045-95A1-0F999DFC7BA0}"/>
              </c:ext>
            </c:extLst>
          </c:dPt>
          <c:cat>
            <c:strRef>
              <c:f>Sheet1!$A$1:$A$8</c:f>
              <c:strCache>
                <c:ptCount val="8"/>
                <c:pt idx="0">
                  <c:v>Define/Justify MBSE</c:v>
                </c:pt>
                <c:pt idx="1">
                  <c:v>Training-Implementation</c:v>
                </c:pt>
                <c:pt idx="2">
                  <c:v>Integrate with PLM</c:v>
                </c:pt>
                <c:pt idx="3">
                  <c:v>Standards - Interoperability</c:v>
                </c:pt>
                <c:pt idx="4">
                  <c:v>Vocabulary</c:v>
                </c:pt>
                <c:pt idx="5">
                  <c:v>Tool Integration (Vendors)</c:v>
                </c:pt>
                <c:pt idx="6">
                  <c:v>Roadmap</c:v>
                </c:pt>
                <c:pt idx="7">
                  <c:v>Modeling</c:v>
                </c:pt>
              </c:strCache>
            </c:strRef>
          </c:cat>
          <c:val>
            <c:numRef>
              <c:f>Sheet1!$B$1:$B$8</c:f>
              <c:numCache>
                <c:formatCode>General</c:formatCode>
                <c:ptCount val="8"/>
                <c:pt idx="0">
                  <c:v>4</c:v>
                </c:pt>
                <c:pt idx="1">
                  <c:v>2</c:v>
                </c:pt>
                <c:pt idx="2">
                  <c:v>5</c:v>
                </c:pt>
                <c:pt idx="3">
                  <c:v>15</c:v>
                </c:pt>
                <c:pt idx="4">
                  <c:v>2</c:v>
                </c:pt>
                <c:pt idx="5">
                  <c:v>6</c:v>
                </c:pt>
                <c:pt idx="6">
                  <c:v>8</c:v>
                </c:pt>
                <c:pt idx="7">
                  <c:v>6</c:v>
                </c:pt>
              </c:numCache>
            </c:numRef>
          </c:val>
          <c:extLst>
            <c:ext xmlns:c16="http://schemas.microsoft.com/office/drawing/2014/chart" uri="{C3380CC4-5D6E-409C-BE32-E72D297353CC}">
              <c16:uniqueId val="{00000010-495B-0045-95A1-0F999DFC7B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all have a drawer full of these</a:t>
            </a:r>
            <a:r>
              <a:rPr lang="mr-IN" dirty="0"/>
              <a:t>…</a:t>
            </a:r>
            <a:r>
              <a:rPr lang="en-US" dirty="0"/>
              <a:t> and they are all “standard”</a:t>
            </a:r>
          </a:p>
        </p:txBody>
      </p:sp>
      <p:sp>
        <p:nvSpPr>
          <p:cNvPr id="4" name="Slide Number Placeholder 3"/>
          <p:cNvSpPr>
            <a:spLocks noGrp="1"/>
          </p:cNvSpPr>
          <p:nvPr>
            <p:ph type="sldNum" sz="quarter" idx="10"/>
          </p:nvPr>
        </p:nvSpPr>
        <p:spPr/>
        <p:txBody>
          <a:bodyPr/>
          <a:lstStyle/>
          <a:p>
            <a:fld id="{908F8FD5-30AF-FD4E-9BE3-ED2084B6448F}" type="slidenum">
              <a:rPr lang="en-US" smtClean="0"/>
              <a:pPr/>
              <a:t>7</a:t>
            </a:fld>
            <a:endParaRPr lang="en-US" dirty="0"/>
          </a:p>
        </p:txBody>
      </p:sp>
    </p:spTree>
    <p:extLst>
      <p:ext uri="{BB962C8B-B14F-4D97-AF65-F5344CB8AC3E}">
        <p14:creationId xmlns:p14="http://schemas.microsoft.com/office/powerpoint/2010/main" val="1433815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12"/>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290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title"/>
          </p:nvPr>
        </p:nvSpPr>
        <p:spPr bwMode="auto">
          <a:xfrm>
            <a:off x="0" y="196850"/>
            <a:ext cx="9144000" cy="557213"/>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Tree>
    <p:extLst>
      <p:ext uri="{BB962C8B-B14F-4D97-AF65-F5344CB8AC3E}">
        <p14:creationId xmlns:p14="http://schemas.microsoft.com/office/powerpoint/2010/main" val="48720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 Propriet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a:solidFill>
                  <a:srgbClr val="FFFFFF">
                    <a:lumMod val="50000"/>
                  </a:srgbClr>
                </a:solidFill>
              </a:rPr>
              <a:t>Author, </a:t>
            </a:r>
            <a:fld id="{D72BAC86-7CA1-47DD-8EAD-39EA91178256}" type="datetime1">
              <a:rPr lang="en-US" smtClean="0">
                <a:solidFill>
                  <a:srgbClr val="FFFFFF">
                    <a:lumMod val="50000"/>
                  </a:srgbClr>
                </a:solidFill>
              </a:rPr>
              <a:pPr/>
              <a:t>11/13/18</a:t>
            </a:fld>
            <a:r>
              <a:rPr lang="en-US" dirty="0">
                <a:solidFill>
                  <a:srgbClr val="FFFFFF">
                    <a:lumMod val="50000"/>
                  </a:srgbClr>
                </a:solidFill>
              </a:rPr>
              <a:t>, Filename.ppt</a:t>
            </a:r>
            <a:r>
              <a:rPr lang="en-US" sz="800" dirty="0">
                <a:solidFill>
                  <a:srgbClr val="FFFFFF">
                    <a:lumMod val="50000"/>
                  </a:srgbClr>
                </a:solidFill>
              </a:rPr>
              <a:t> </a:t>
            </a:r>
            <a:r>
              <a:rPr lang="en-US" sz="1000" dirty="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7" name="Footer Placeholder 4"/>
          <p:cNvSpPr>
            <a:spLocks noGrp="1"/>
          </p:cNvSpPr>
          <p:nvPr>
            <p:ph type="ftr" sz="quarter" idx="11"/>
          </p:nvPr>
        </p:nvSpPr>
        <p:spPr>
          <a:xfrm>
            <a:off x="2971800" y="6532562"/>
            <a:ext cx="3200400" cy="236537"/>
          </a:xfrm>
          <a:prstGeom prst="rect">
            <a:avLst/>
          </a:prstGeom>
        </p:spPr>
        <p:txBody>
          <a:bodyPr anchor="b"/>
          <a:lstStyle>
            <a:lvl1pPr algn="ctr">
              <a:defRPr sz="1000">
                <a:solidFill>
                  <a:schemeClr val="bg1">
                    <a:lumMod val="50000"/>
                  </a:schemeClr>
                </a:solidFill>
                <a:latin typeface="+mn-lt"/>
              </a:defRPr>
            </a:lvl1pPr>
          </a:lstStyle>
          <a:p>
            <a:endParaRPr lang="en-US">
              <a:solidFill>
                <a:srgbClr val="FFFFFF">
                  <a:lumMod val="50000"/>
                </a:srgbClr>
              </a:solidFill>
            </a:endParaRPr>
          </a:p>
        </p:txBody>
      </p:sp>
    </p:spTree>
    <p:extLst>
      <p:ext uri="{BB962C8B-B14F-4D97-AF65-F5344CB8AC3E}">
        <p14:creationId xmlns:p14="http://schemas.microsoft.com/office/powerpoint/2010/main" val="16258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504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55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2409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23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37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5"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6"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7678C3C-E391-4EDC-996D-70891520DE34}" type="slidenum">
              <a:rPr lang="en-US" altLang="en-US"/>
              <a:pPr/>
              <a:t>‹#›</a:t>
            </a:fld>
            <a:endParaRPr lang="en-US" altLang="en-US"/>
          </a:p>
        </p:txBody>
      </p:sp>
      <p:sp>
        <p:nvSpPr>
          <p:cNvPr id="6"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7"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08226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4"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5"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6" name="Content Placeholder 15"/>
          <p:cNvSpPr>
            <a:spLocks noGrp="1"/>
          </p:cNvSpPr>
          <p:nvPr>
            <p:ph sz="quarter" idx="10"/>
          </p:nvPr>
        </p:nvSpPr>
        <p:spPr>
          <a:xfrm>
            <a:off x="230188" y="1143000"/>
            <a:ext cx="8774112"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627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778" y="10963"/>
            <a:ext cx="9144000" cy="6870700"/>
          </a:xfrm>
          <a:prstGeom prst="rect">
            <a:avLst/>
          </a:prstGeom>
          <a:gradFill flip="none" rotWithShape="1">
            <a:gsLst>
              <a:gs pos="0">
                <a:schemeClr val="accent2">
                  <a:lumMod val="40000"/>
                  <a:lumOff val="60000"/>
                </a:schemeClr>
              </a:gs>
              <a:gs pos="39000">
                <a:schemeClr val="accent2">
                  <a:lumMod val="95000"/>
                  <a:lumOff val="5000"/>
                </a:schemeClr>
              </a:gs>
              <a:gs pos="90000">
                <a:schemeClr val="accent2">
                  <a:lumMod val="60000"/>
                </a:schemeClr>
              </a:gs>
            </a:gsLst>
            <a:path path="circle">
              <a:fillToRect l="50000" t="130000" r="50000" b="-30000"/>
            </a:path>
            <a:tileRect/>
          </a:gradFill>
          <a:ln w="9525">
            <a:noFill/>
            <a:miter lim="800000"/>
            <a:headEnd type="none" w="sm" len="sm"/>
            <a:tailEnd type="none" w="sm" len="sm"/>
          </a:ln>
          <a:effectLst>
            <a:softEdge rad="0"/>
          </a:effectLst>
        </p:spPr>
        <p:txBody>
          <a:bodyPr wrap="none" anchor="ctr"/>
          <a:lstStyle/>
          <a:p>
            <a:pPr eaLnBrk="0" hangingPunct="0">
              <a:defRPr/>
            </a:pPr>
            <a:endParaRPr lang="en-US"/>
          </a:p>
        </p:txBody>
      </p:sp>
      <p:sp>
        <p:nvSpPr>
          <p:cNvPr id="5" name="Rectangle 4"/>
          <p:cNvSpPr/>
          <p:nvPr userDrawn="1"/>
        </p:nvSpPr>
        <p:spPr bwMode="auto">
          <a:xfrm>
            <a:off x="0" y="4654550"/>
            <a:ext cx="9144000" cy="2203450"/>
          </a:xfrm>
          <a:prstGeom prst="rect">
            <a:avLst/>
          </a:prstGeom>
          <a:gradFill flip="none" rotWithShape="1">
            <a:gsLst>
              <a:gs pos="0">
                <a:schemeClr val="accent2">
                  <a:lumMod val="40000"/>
                  <a:lumOff val="60000"/>
                </a:schemeClr>
              </a:gs>
              <a:gs pos="45000">
                <a:schemeClr val="accent2">
                  <a:lumMod val="95000"/>
                  <a:lumOff val="5000"/>
                </a:schemeClr>
              </a:gs>
              <a:gs pos="9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eaLnBrk="0" hangingPunct="0">
              <a:defRPr/>
            </a:pPr>
            <a:endParaRPr lang="en-US"/>
          </a:p>
        </p:txBody>
      </p:sp>
      <p:sp>
        <p:nvSpPr>
          <p:cNvPr id="6" name="Round Single Corner Rectangle 5"/>
          <p:cNvSpPr/>
          <p:nvPr userDrawn="1"/>
        </p:nvSpPr>
        <p:spPr bwMode="auto">
          <a:xfrm flipH="1" flipV="1">
            <a:off x="4598988" y="0"/>
            <a:ext cx="4545012" cy="6394450"/>
          </a:xfrm>
          <a:prstGeom prst="round1Rect">
            <a:avLst/>
          </a:prstGeom>
          <a:solidFill>
            <a:schemeClr val="bg1"/>
          </a:solidFill>
          <a:ln w="9525" cap="flat" cmpd="sng" algn="ctr">
            <a:noFill/>
            <a:prstDash val="solid"/>
            <a:round/>
            <a:headEnd type="none" w="sm" len="sm"/>
            <a:tailEnd type="none" w="sm" len="sm"/>
          </a:ln>
          <a:effectLst/>
        </p:spPr>
        <p:txBody>
          <a:bodyPr/>
          <a:lstStyle/>
          <a:p>
            <a:pPr eaLnBrk="0" hangingPunct="0">
              <a:defRPr/>
            </a:pPr>
            <a:endParaRPr lang="en-US"/>
          </a:p>
        </p:txBody>
      </p:sp>
      <p:sp>
        <p:nvSpPr>
          <p:cNvPr id="6151" name="Rectangle 7"/>
          <p:cNvSpPr>
            <a:spLocks noGrp="1" noChangeArrowheads="1"/>
          </p:cNvSpPr>
          <p:nvPr>
            <p:ph type="ctrTitle" sz="quarter"/>
          </p:nvPr>
        </p:nvSpPr>
        <p:spPr>
          <a:xfrm>
            <a:off x="85940" y="234634"/>
            <a:ext cx="4296992" cy="3880274"/>
          </a:xfrm>
        </p:spPr>
        <p:txBody>
          <a:bodyPr tIns="457200" bIns="45720" anchor="t"/>
          <a:lstStyle>
            <a:lvl1pPr>
              <a:lnSpc>
                <a:spcPts val="6000"/>
              </a:lnSpc>
              <a:defRPr sz="6000" b="0"/>
            </a:lvl1pPr>
          </a:lstStyle>
          <a:p>
            <a:r>
              <a:rPr lang="en-US" dirty="0"/>
              <a:t>Click to edit Master title style</a:t>
            </a:r>
          </a:p>
        </p:txBody>
      </p:sp>
      <p:sp>
        <p:nvSpPr>
          <p:cNvPr id="6150" name="Rectangle 6"/>
          <p:cNvSpPr>
            <a:spLocks noGrp="1" noChangeArrowheads="1"/>
          </p:cNvSpPr>
          <p:nvPr>
            <p:ph type="subTitle" sz="quarter" idx="1"/>
          </p:nvPr>
        </p:nvSpPr>
        <p:spPr>
          <a:xfrm>
            <a:off x="0" y="5027613"/>
            <a:ext cx="4468872" cy="1165225"/>
          </a:xfrm>
        </p:spPr>
        <p:txBody>
          <a:bodyPr tIns="45720" bIns="45720"/>
          <a:lstStyle>
            <a:lvl1pPr marL="0" indent="0">
              <a:lnSpc>
                <a:spcPts val="2600"/>
              </a:lnSpc>
              <a:buFontTx/>
              <a:buNone/>
              <a:defRPr b="0">
                <a:solidFill>
                  <a:schemeClr val="bg1"/>
                </a:solidFill>
              </a:defRPr>
            </a:lvl1pPr>
          </a:lstStyle>
          <a:p>
            <a:r>
              <a:rPr lang="en-US" dirty="0"/>
              <a:t>Click to edit Master subtitle style</a:t>
            </a:r>
          </a:p>
        </p:txBody>
      </p:sp>
      <p:sp>
        <p:nvSpPr>
          <p:cNvPr id="10" name="TextBox 9"/>
          <p:cNvSpPr txBox="1"/>
          <p:nvPr userDrawn="1"/>
        </p:nvSpPr>
        <p:spPr>
          <a:xfrm>
            <a:off x="6056416" y="6372880"/>
            <a:ext cx="3087584" cy="461665"/>
          </a:xfrm>
          <a:prstGeom prst="rect">
            <a:avLst/>
          </a:prstGeom>
          <a:noFill/>
        </p:spPr>
        <p:txBody>
          <a:bodyPr wrap="square" rtlCol="0">
            <a:spAutoFit/>
          </a:bodyPr>
          <a:lstStyle/>
          <a:p>
            <a:pPr algn="r"/>
            <a:r>
              <a:rPr lang="en-US" sz="600" dirty="0"/>
              <a:t>BOEING is a trademark of Boeing Management Company</a:t>
            </a:r>
          </a:p>
          <a:p>
            <a:pPr algn="r"/>
            <a:r>
              <a:rPr lang="en-US" sz="600" dirty="0"/>
              <a:t>Copyright © 2018 Boeing. All rights reserved.</a:t>
            </a:r>
          </a:p>
          <a:p>
            <a:pPr algn="r"/>
            <a:r>
              <a:rPr lang="en-US" sz="600" dirty="0"/>
              <a:t>Copyright © 2018 Northrop Grumman Corporation.  All rights reserved.</a:t>
            </a:r>
          </a:p>
          <a:p>
            <a:pPr algn="r">
              <a:defRPr/>
            </a:pPr>
            <a:r>
              <a:rPr lang="en-US" sz="600" dirty="0"/>
              <a:t>GPDIS_2018.ppt | </a:t>
            </a:r>
            <a:fld id="{722087BA-F621-4EFD-97B4-BCAE5C7FA24B}" type="slidenum">
              <a:rPr lang="en-US" sz="600" smtClean="0"/>
              <a:pPr algn="r">
                <a:defRPr/>
              </a:pPr>
              <a:t>‹#›</a:t>
            </a:fld>
            <a:endParaRPr lang="en-US" sz="600" dirty="0"/>
          </a:p>
        </p:txBody>
      </p:sp>
      <p:pic>
        <p:nvPicPr>
          <p:cNvPr id="2" name="Picture 1"/>
          <p:cNvPicPr>
            <a:picLocks noChangeAspect="1"/>
          </p:cNvPicPr>
          <p:nvPr userDrawn="1"/>
        </p:nvPicPr>
        <p:blipFill>
          <a:blip r:embed="rId2"/>
          <a:stretch>
            <a:fillRect/>
          </a:stretch>
        </p:blipFill>
        <p:spPr>
          <a:xfrm>
            <a:off x="4618867" y="10963"/>
            <a:ext cx="4508355" cy="3698592"/>
          </a:xfrm>
          <a:prstGeom prst="rect">
            <a:avLst/>
          </a:prstGeom>
          <a:effectLst>
            <a:reflection blurRad="6350" stA="57000" endPos="56000" dist="101600" dir="5400000" sy="-100000" algn="bl" rotWithShape="0"/>
          </a:effectLst>
        </p:spPr>
      </p:pic>
    </p:spTree>
    <p:extLst>
      <p:ext uri="{BB962C8B-B14F-4D97-AF65-F5344CB8AC3E}">
        <p14:creationId xmlns:p14="http://schemas.microsoft.com/office/powerpoint/2010/main" val="149352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title"/>
          </p:nvPr>
        </p:nvSpPr>
        <p:spPr bwMode="auto">
          <a:xfrm>
            <a:off x="0" y="196850"/>
            <a:ext cx="9144000" cy="557213"/>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Tree>
    <p:extLst>
      <p:ext uri="{BB962C8B-B14F-4D97-AF65-F5344CB8AC3E}">
        <p14:creationId xmlns:p14="http://schemas.microsoft.com/office/powerpoint/2010/main" val="60707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0544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70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4522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96200" y="624840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29350"/>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3"/>
          </p:nvPr>
        </p:nvSpPr>
        <p:spPr>
          <a:xfrm>
            <a:off x="3048000" y="6245225"/>
            <a:ext cx="30480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7" r:id="rId3"/>
    <p:sldLayoutId id="2147483878" r:id="rId4"/>
    <p:sldLayoutId id="2147483880" r:id="rId5"/>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4068994" y="6345205"/>
            <a:ext cx="1987422" cy="496856"/>
          </a:xfrm>
          <a:prstGeom prst="rect">
            <a:avLst/>
          </a:prstGeom>
        </p:spPr>
      </p:pic>
      <p:sp>
        <p:nvSpPr>
          <p:cNvPr id="15" name="Rectangle 2"/>
          <p:cNvSpPr>
            <a:spLocks noChangeArrowheads="1"/>
          </p:cNvSpPr>
          <p:nvPr/>
        </p:nvSpPr>
        <p:spPr bwMode="auto">
          <a:xfrm>
            <a:off x="0" y="0"/>
            <a:ext cx="9144000" cy="120967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3500000" scaled="1"/>
            <a:tileRect/>
          </a:gradFill>
          <a:ln w="9525">
            <a:noFill/>
            <a:miter lim="800000"/>
            <a:headEnd type="none" w="sm" len="sm"/>
            <a:tailEnd type="none" w="sm" len="sm"/>
          </a:ln>
          <a:effectLst/>
        </p:spPr>
        <p:txBody>
          <a:bodyPr wrap="none" anchor="ctr"/>
          <a:lstStyle/>
          <a:p>
            <a:pPr eaLnBrk="0" hangingPunct="0">
              <a:defRPr/>
            </a:pPr>
            <a:endParaRPr lang="en-US"/>
          </a:p>
        </p:txBody>
      </p:sp>
      <p:sp>
        <p:nvSpPr>
          <p:cNvPr id="1027" name="Rectangle 4"/>
          <p:cNvSpPr>
            <a:spLocks noGrp="1" noChangeArrowheads="1"/>
          </p:cNvSpPr>
          <p:nvPr>
            <p:ph type="body" idx="1"/>
          </p:nvPr>
        </p:nvSpPr>
        <p:spPr bwMode="auto">
          <a:xfrm>
            <a:off x="19762" y="1225594"/>
            <a:ext cx="9144000" cy="1552575"/>
          </a:xfrm>
          <a:prstGeom prst="rect">
            <a:avLst/>
          </a:prstGeom>
          <a:noFill/>
          <a:ln w="9525">
            <a:noFill/>
            <a:miter lim="800000"/>
            <a:headEnd/>
            <a:tailEnd/>
          </a:ln>
        </p:spPr>
        <p:txBody>
          <a:bodyPr vert="horz" wrap="square" lIns="432000" tIns="457200" rIns="457200" bIns="44450" numCol="1" anchor="t" anchorCtr="0" compatLnSpc="1">
            <a:prstTxWarp prst="textNoShape">
              <a:avLst/>
            </a:prstTxWarp>
            <a:spAutoFit/>
          </a:bodyPr>
          <a:lstStyle/>
          <a:p>
            <a:pPr lvl="0"/>
            <a:r>
              <a:rPr lang="en-US"/>
              <a:t>Body Text</a:t>
            </a:r>
          </a:p>
          <a:p>
            <a:pPr lvl="1"/>
            <a:r>
              <a:rPr lang="en-US"/>
              <a:t>Second Level</a:t>
            </a:r>
          </a:p>
          <a:p>
            <a:pPr lvl="2"/>
            <a:r>
              <a:rPr lang="en-US"/>
              <a:t>Third Level</a:t>
            </a:r>
          </a:p>
        </p:txBody>
      </p:sp>
      <p:sp>
        <p:nvSpPr>
          <p:cNvPr id="12" name="Rectangle 11"/>
          <p:cNvSpPr/>
          <p:nvPr/>
        </p:nvSpPr>
        <p:spPr bwMode="auto">
          <a:xfrm>
            <a:off x="0" y="830237"/>
            <a:ext cx="9144000" cy="388938"/>
          </a:xfrm>
          <a:prstGeom prst="rect">
            <a:avLst/>
          </a:prstGeom>
          <a:gradFill flip="none" rotWithShape="1">
            <a:gsLst>
              <a:gs pos="0">
                <a:schemeClr val="accent2">
                  <a:lumMod val="40000"/>
                  <a:lumOff val="60000"/>
                </a:schemeClr>
              </a:gs>
              <a:gs pos="88000">
                <a:schemeClr val="accent2">
                  <a:lumMod val="95000"/>
                  <a:lumOff val="5000"/>
                </a:schemeClr>
              </a:gs>
              <a:gs pos="10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eaLnBrk="0" hangingPunct="0">
              <a:defRPr/>
            </a:pPr>
            <a:endParaRPr lang="en-US"/>
          </a:p>
        </p:txBody>
      </p:sp>
      <p:sp>
        <p:nvSpPr>
          <p:cNvPr id="1030" name="Rectangle 5"/>
          <p:cNvSpPr>
            <a:spLocks noGrp="1" noChangeArrowheads="1"/>
          </p:cNvSpPr>
          <p:nvPr>
            <p:ph type="title"/>
          </p:nvPr>
        </p:nvSpPr>
        <p:spPr bwMode="auto">
          <a:xfrm>
            <a:off x="0" y="196850"/>
            <a:ext cx="9144000" cy="557213"/>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a:t>Slide Title</a:t>
            </a:r>
          </a:p>
        </p:txBody>
      </p:sp>
      <p:sp>
        <p:nvSpPr>
          <p:cNvPr id="5127" name="Text Box 7"/>
          <p:cNvSpPr txBox="1">
            <a:spLocks noChangeArrowheads="1"/>
          </p:cNvSpPr>
          <p:nvPr/>
        </p:nvSpPr>
        <p:spPr bwMode="auto">
          <a:xfrm>
            <a:off x="0" y="852488"/>
            <a:ext cx="9144000" cy="274637"/>
          </a:xfrm>
          <a:prstGeom prst="rect">
            <a:avLst/>
          </a:prstGeom>
          <a:noFill/>
          <a:ln w="9525">
            <a:noFill/>
            <a:miter lim="800000"/>
            <a:headEnd type="none" w="sm" len="sm"/>
            <a:tailEnd type="none" w="sm" len="sm"/>
          </a:ln>
          <a:effectLst/>
        </p:spPr>
        <p:txBody>
          <a:bodyPr lIns="432000" rIns="457200">
            <a:spAutoFit/>
          </a:bodyPr>
          <a:lstStyle/>
          <a:p>
            <a:pPr eaLnBrk="0" hangingPunct="0">
              <a:spcBef>
                <a:spcPct val="50000"/>
              </a:spcBef>
              <a:defRPr/>
            </a:pPr>
            <a:r>
              <a:rPr lang="en-US" sz="1200" dirty="0">
                <a:solidFill>
                  <a:schemeClr val="bg1"/>
                </a:solidFill>
              </a:rPr>
              <a:t>Global Product Data Interoperability Summit | </a:t>
            </a:r>
            <a:r>
              <a:rPr lang="en-US" sz="1200" b="1" dirty="0">
                <a:solidFill>
                  <a:schemeClr val="bg1"/>
                </a:solidFill>
              </a:rPr>
              <a:t>2018</a:t>
            </a:r>
          </a:p>
        </p:txBody>
      </p:sp>
      <p:sp>
        <p:nvSpPr>
          <p:cNvPr id="18" name="TextBox 17"/>
          <p:cNvSpPr txBox="1"/>
          <p:nvPr/>
        </p:nvSpPr>
        <p:spPr>
          <a:xfrm>
            <a:off x="6369978" y="6334780"/>
            <a:ext cx="2774022" cy="461665"/>
          </a:xfrm>
          <a:prstGeom prst="rect">
            <a:avLst/>
          </a:prstGeom>
          <a:noFill/>
        </p:spPr>
        <p:txBody>
          <a:bodyPr wrap="square" rtlCol="0">
            <a:spAutoFit/>
          </a:bodyPr>
          <a:lstStyle/>
          <a:p>
            <a:pPr algn="r"/>
            <a:r>
              <a:rPr lang="en-US" sz="600" dirty="0"/>
              <a:t>BOEING is a trademark of Boeing Management Company</a:t>
            </a:r>
          </a:p>
          <a:p>
            <a:pPr algn="r"/>
            <a:r>
              <a:rPr lang="en-US" sz="600" dirty="0"/>
              <a:t>Copyright © 2018 Boeing. All rights reserved.</a:t>
            </a:r>
          </a:p>
          <a:p>
            <a:pPr algn="r"/>
            <a:r>
              <a:rPr lang="en-US" sz="600" dirty="0"/>
              <a:t>Copyright © 2018 Northrop Grumman Corporation.  All rights reserved.</a:t>
            </a:r>
          </a:p>
          <a:p>
            <a:pPr algn="r">
              <a:defRPr/>
            </a:pPr>
            <a:r>
              <a:rPr lang="en-US" sz="600" dirty="0"/>
              <a:t>GPDIS_2018.ppt | </a:t>
            </a:r>
            <a:fld id="{722087BA-F621-4EFD-97B4-BCAE5C7FA24B}" type="slidenum">
              <a:rPr lang="en-US" sz="600" smtClean="0"/>
              <a:pPr algn="r">
                <a:defRPr/>
              </a:pPr>
              <a:t>‹#›</a:t>
            </a:fld>
            <a:endParaRPr lang="en-US" sz="600" dirty="0"/>
          </a:p>
        </p:txBody>
      </p:sp>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0" t="70613" r="335" b="4614"/>
          <a:stretch/>
        </p:blipFill>
        <p:spPr>
          <a:xfrm>
            <a:off x="0" y="6485486"/>
            <a:ext cx="3896603" cy="257390"/>
          </a:xfrm>
          <a:prstGeom prst="rect">
            <a:avLst/>
          </a:prstGeom>
        </p:spPr>
      </p:pic>
      <p:cxnSp>
        <p:nvCxnSpPr>
          <p:cNvPr id="11" name="Straight Connector 10"/>
          <p:cNvCxnSpPr/>
          <p:nvPr/>
        </p:nvCxnSpPr>
        <p:spPr bwMode="auto">
          <a:xfrm>
            <a:off x="0" y="6345238"/>
            <a:ext cx="914400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360395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hf hdr="0" dt="0"/>
  <p:txStyles>
    <p:title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mi-standard.org/too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fems.org/about/technical-working-groups/systems_modeling/" TargetMode="External"/><Relationship Id="rId2" Type="http://schemas.openxmlformats.org/officeDocument/2006/relationships/hyperlink" Target="https://www.nafems.org/about/technical-working-groups/systems_modeling/get_involved/"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iki.omg.org/MBSE/doku.php?id=mbse:smswg" TargetMode="External"/><Relationship Id="rId4" Type="http://schemas.openxmlformats.org/officeDocument/2006/relationships/hyperlink" Target="http://wiki.omg.org/MBSE/lib/exe/fetch.php?tok=a693fe&amp;media=https://sites.google.com/a/nafems.org/smsw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iki.omg.org/MBSE/doku.php?id=mbse:smswg" TargetMode="External"/><Relationship Id="rId2" Type="http://schemas.openxmlformats.org/officeDocument/2006/relationships/hyperlink" Target="https://www.nafems.org/about/technical-working-groups/systems_model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a:p>
        </p:txBody>
      </p:sp>
      <p:sp>
        <p:nvSpPr>
          <p:cNvPr id="3077" name="Date Placeholder 4"/>
          <p:cNvSpPr>
            <a:spLocks noGrp="1"/>
          </p:cNvSpPr>
          <p:nvPr>
            <p:ph type="dt" sz="quarter" idx="11"/>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2015-06-22</a:t>
            </a:r>
            <a:endParaRPr lang="en-US" altLang="en-US" sz="1200" dirty="0"/>
          </a:p>
        </p:txBody>
      </p:sp>
      <p:sp>
        <p:nvSpPr>
          <p:cNvPr id="3078" name="Footer Placeholder 5"/>
          <p:cNvSpPr>
            <a:spLocks noGrp="1"/>
          </p:cNvSpPr>
          <p:nvPr>
            <p:ph type="ftr" sz="quarter" idx="12"/>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dirty="0"/>
              <a:t>	</a:t>
            </a:r>
            <a:r>
              <a:rPr lang="en-GB" altLang="en-US" sz="1200"/>
              <a:t>Version 8</a:t>
            </a:r>
            <a:endParaRPr lang="en-US"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altLang="en-US" dirty="0"/>
              <a:t>Standards Activity – Current Focus</a:t>
            </a:r>
          </a:p>
        </p:txBody>
      </p:sp>
      <p:sp>
        <p:nvSpPr>
          <p:cNvPr id="12291" name="Content Placeholder 2"/>
          <p:cNvSpPr>
            <a:spLocks noGrp="1"/>
          </p:cNvSpPr>
          <p:nvPr>
            <p:ph idx="1"/>
          </p:nvPr>
        </p:nvSpPr>
        <p:spPr>
          <a:xfrm>
            <a:off x="533400" y="990600"/>
            <a:ext cx="8458200" cy="4403725"/>
          </a:xfrm>
        </p:spPr>
        <p:txBody>
          <a:bodyPr/>
          <a:lstStyle/>
          <a:p>
            <a:pPr marL="0" indent="0">
              <a:buNone/>
            </a:pPr>
            <a:r>
              <a:rPr lang="en-GB" altLang="en-US" sz="2000" dirty="0"/>
              <a:t>The 4 major focus areas identified to date are outlined below and each focus area will be led by an industry subject matter expert (SME) </a:t>
            </a:r>
          </a:p>
          <a:p>
            <a:pPr marL="342900" indent="-342900">
              <a:buAutoNum type="arabicParenR"/>
            </a:pPr>
            <a:r>
              <a:rPr lang="en-US" sz="2000" dirty="0" err="1"/>
              <a:t>Modelica</a:t>
            </a:r>
            <a:r>
              <a:rPr lang="en-US" sz="2000" dirty="0"/>
              <a:t> Association standards (</a:t>
            </a:r>
            <a:r>
              <a:rPr lang="en-US" sz="2000" dirty="0" err="1"/>
              <a:t>Modelica</a:t>
            </a:r>
            <a:r>
              <a:rPr lang="en-US" sz="2000" dirty="0"/>
              <a:t>, FMI/FMU, SSP, etc.)</a:t>
            </a:r>
          </a:p>
          <a:p>
            <a:pPr marL="252413" lvl="1" indent="0">
              <a:buNone/>
            </a:pPr>
            <a:r>
              <a:rPr lang="en-US" sz="1200" dirty="0"/>
              <a:t>     </a:t>
            </a:r>
            <a:r>
              <a:rPr lang="en-US" sz="2000" dirty="0"/>
              <a:t>SME- Hubertus </a:t>
            </a:r>
            <a:r>
              <a:rPr lang="en-US" sz="2000" dirty="0" err="1"/>
              <a:t>Tummescheit</a:t>
            </a:r>
            <a:r>
              <a:rPr lang="en-US" sz="2000" dirty="0"/>
              <a:t> (</a:t>
            </a:r>
            <a:r>
              <a:rPr lang="en-US" sz="2000" dirty="0" err="1"/>
              <a:t>Modelon</a:t>
            </a:r>
            <a:r>
              <a:rPr lang="en-US" sz="2000" dirty="0"/>
              <a:t>)</a:t>
            </a:r>
          </a:p>
          <a:p>
            <a:pPr marL="12700" indent="0">
              <a:buNone/>
            </a:pPr>
            <a:br>
              <a:rPr lang="en-US" sz="2000" dirty="0"/>
            </a:br>
            <a:r>
              <a:rPr lang="en-US" sz="2000" dirty="0"/>
              <a:t>2) PDES/STEP AP standards related to systems modeling and simulation </a:t>
            </a:r>
          </a:p>
          <a:p>
            <a:pPr marL="12700" indent="0">
              <a:buNone/>
            </a:pPr>
            <a:r>
              <a:rPr lang="en-US" sz="2000" dirty="0"/>
              <a:t>    including linkage with LOTAR and </a:t>
            </a:r>
            <a:r>
              <a:rPr lang="en-US" sz="2000" dirty="0" err="1"/>
              <a:t>MoSSEC</a:t>
            </a:r>
            <a:r>
              <a:rPr lang="en-US" sz="2000" dirty="0"/>
              <a:t> (pending AP standard)      </a:t>
            </a:r>
          </a:p>
          <a:p>
            <a:pPr marL="0" indent="0">
              <a:buNone/>
            </a:pPr>
            <a:r>
              <a:rPr lang="en-US" sz="2000" dirty="0"/>
              <a:t>       SME-  Mark Williams (Boeing)</a:t>
            </a:r>
          </a:p>
          <a:p>
            <a:pPr marL="0" indent="0">
              <a:buNone/>
            </a:pPr>
            <a:br>
              <a:rPr lang="en-US" sz="2000" dirty="0"/>
            </a:br>
            <a:r>
              <a:rPr lang="en-US" sz="2000" dirty="0"/>
              <a:t>3) Web standards (OASIS/OSLC, RDF, XML/XMI, UML DI, others TBD) </a:t>
            </a:r>
          </a:p>
          <a:p>
            <a:pPr marL="0" indent="0">
              <a:buNone/>
            </a:pPr>
            <a:r>
              <a:rPr lang="en-US" sz="2000" dirty="0"/>
              <a:t>       SME- Axel </a:t>
            </a:r>
            <a:r>
              <a:rPr lang="en-US" sz="2000" dirty="0" err="1"/>
              <a:t>Reichwein</a:t>
            </a:r>
            <a:r>
              <a:rPr lang="en-US" sz="2000" dirty="0"/>
              <a:t> (</a:t>
            </a:r>
            <a:r>
              <a:rPr lang="en-US" sz="2000" dirty="0" err="1"/>
              <a:t>Koneksys</a:t>
            </a:r>
            <a:r>
              <a:rPr lang="en-US" sz="2000" dirty="0"/>
              <a:t>)</a:t>
            </a:r>
          </a:p>
          <a:p>
            <a:pPr marL="65088" indent="0">
              <a:buNone/>
            </a:pPr>
            <a:br>
              <a:rPr lang="en-US" sz="2000" dirty="0"/>
            </a:br>
            <a:r>
              <a:rPr lang="en-US" sz="2000" dirty="0"/>
              <a:t>4) OMG standards- Requirements and Systems Architecture (RFLP)       </a:t>
            </a:r>
          </a:p>
          <a:p>
            <a:pPr marL="65088" indent="0">
              <a:buNone/>
            </a:pPr>
            <a:r>
              <a:rPr lang="en-US" sz="2000" dirty="0"/>
              <a:t>	 (</a:t>
            </a:r>
            <a:r>
              <a:rPr lang="en-US" sz="2000" dirty="0" err="1"/>
              <a:t>ReqIF</a:t>
            </a:r>
            <a:r>
              <a:rPr lang="en-US" sz="2000" dirty="0"/>
              <a:t>, </a:t>
            </a:r>
            <a:r>
              <a:rPr lang="en-US" sz="2000" dirty="0" err="1"/>
              <a:t>SysML</a:t>
            </a:r>
            <a:r>
              <a:rPr lang="en-US" sz="2000" dirty="0"/>
              <a:t> v2, UAF, others TBD)   </a:t>
            </a:r>
          </a:p>
          <a:p>
            <a:pPr marL="0" indent="0">
              <a:buNone/>
            </a:pPr>
            <a:r>
              <a:rPr lang="en-US" sz="2000" dirty="0"/>
              <a:t>        SME- Roger Burkhart (John Deere)</a:t>
            </a:r>
          </a:p>
          <a:p>
            <a:endParaRPr lang="en-GB" altLang="en-US" sz="2000" dirty="0"/>
          </a:p>
          <a:p>
            <a:endParaRPr lang="en-GB" altLang="en-US" sz="2000" dirty="0"/>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10</a:t>
            </a:fld>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lstStyle/>
          <a:p>
            <a:r>
              <a:rPr lang="en-US" altLang="en-US" dirty="0"/>
              <a:t>Standards Activity – Current Focus</a:t>
            </a:r>
          </a:p>
        </p:txBody>
      </p:sp>
      <p:sp>
        <p:nvSpPr>
          <p:cNvPr id="12291" name="Content Placeholder 2"/>
          <p:cNvSpPr>
            <a:spLocks noGrp="1"/>
          </p:cNvSpPr>
          <p:nvPr>
            <p:ph idx="1"/>
          </p:nvPr>
        </p:nvSpPr>
        <p:spPr>
          <a:xfrm>
            <a:off x="457200" y="1143000"/>
            <a:ext cx="8534400" cy="4876800"/>
          </a:xfrm>
        </p:spPr>
        <p:txBody>
          <a:bodyPr/>
          <a:lstStyle/>
          <a:p>
            <a:pPr marL="0" indent="0">
              <a:buNone/>
            </a:pPr>
            <a:r>
              <a:rPr lang="en-GB" altLang="en-US" sz="2400" u="sng" dirty="0"/>
              <a:t>Goals/Deliverables- Now in planning for CY 2019</a:t>
            </a:r>
          </a:p>
          <a:p>
            <a:pPr marL="0" indent="0">
              <a:buNone/>
            </a:pPr>
            <a:endParaRPr lang="en-GB" altLang="en-US" sz="1200" u="sng" dirty="0"/>
          </a:p>
          <a:p>
            <a:pPr marL="457200" indent="-457200">
              <a:buAutoNum type="arabicParenR"/>
            </a:pPr>
            <a:r>
              <a:rPr lang="en-US" sz="2000" dirty="0"/>
              <a:t>Updates from SMSWG standards focus area during regular meetings of the SMSWG (at least once per year for each area)</a:t>
            </a:r>
          </a:p>
          <a:p>
            <a:pPr marL="0" indent="0">
              <a:buNone/>
            </a:pPr>
            <a:endParaRPr lang="en-US" sz="1000" dirty="0"/>
          </a:p>
          <a:p>
            <a:pPr marL="457200" indent="-444500">
              <a:buNone/>
            </a:pPr>
            <a:r>
              <a:rPr lang="en-US" sz="2000" dirty="0"/>
              <a:t>2)   A centralized web site with links to SMSWG-related standards sites, presentations and related materials that will be available to members of both INCOSE and NAFEMS (Still TBD where this can be hosted and how it will be managed by NAFEMS and/or INCOSE)</a:t>
            </a:r>
          </a:p>
          <a:p>
            <a:pPr marL="457200" indent="-444500">
              <a:buNone/>
            </a:pPr>
            <a:endParaRPr lang="en-US" sz="1000" dirty="0"/>
          </a:p>
          <a:p>
            <a:pPr marL="457200" indent="-444500">
              <a:buNone/>
            </a:pPr>
            <a:r>
              <a:rPr lang="en-US" sz="2000" dirty="0"/>
              <a:t>3)   A maturity rating and industry adoption rating for each key standard as assessed by the SMEs and their focus teams of SMSWG users- TBD</a:t>
            </a:r>
          </a:p>
          <a:p>
            <a:pPr marL="960437" lvl="2" indent="-444500"/>
            <a:r>
              <a:rPr lang="en-US" sz="1800" dirty="0"/>
              <a:t>Potentially include list of solution vendors that support each standard similar to FMI solutions web page- </a:t>
            </a:r>
            <a:r>
              <a:rPr lang="en-US" sz="1800" dirty="0">
                <a:hlinkClick r:id="rId2"/>
              </a:rPr>
              <a:t>https://fmi-standard.org/tools/</a:t>
            </a:r>
            <a:r>
              <a:rPr lang="en-US" sz="1800" dirty="0"/>
              <a:t> </a:t>
            </a:r>
          </a:p>
          <a:p>
            <a:pPr marL="960437" lvl="2" indent="-444500"/>
            <a:endParaRPr lang="en-US" sz="1000" dirty="0"/>
          </a:p>
          <a:p>
            <a:pPr marL="457200" indent="-444500">
              <a:buNone/>
            </a:pPr>
            <a:r>
              <a:rPr lang="en-US" sz="2000" dirty="0"/>
              <a:t>4)   Others TBD-  based on input from the SMSWG membership</a:t>
            </a:r>
            <a:endParaRPr lang="en-GB" altLang="en-US" sz="2000" dirty="0"/>
          </a:p>
          <a:p>
            <a:endParaRPr lang="en-GB" altLang="en-US" sz="2000" dirty="0"/>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11</a:t>
            </a:fld>
            <a:endParaRPr lang="en-US" altLang="en-US" sz="1200"/>
          </a:p>
        </p:txBody>
      </p:sp>
    </p:spTree>
    <p:extLst>
      <p:ext uri="{BB962C8B-B14F-4D97-AF65-F5344CB8AC3E}">
        <p14:creationId xmlns:p14="http://schemas.microsoft.com/office/powerpoint/2010/main" val="117332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lstStyle/>
          <a:p>
            <a:r>
              <a:rPr lang="en-US" altLang="en-US" dirty="0"/>
              <a:t>Standards Activity – Current Focus</a:t>
            </a:r>
          </a:p>
        </p:txBody>
      </p:sp>
      <p:sp>
        <p:nvSpPr>
          <p:cNvPr id="12291" name="Content Placeholder 2"/>
          <p:cNvSpPr>
            <a:spLocks noGrp="1"/>
          </p:cNvSpPr>
          <p:nvPr>
            <p:ph idx="1"/>
          </p:nvPr>
        </p:nvSpPr>
        <p:spPr>
          <a:xfrm>
            <a:off x="609600" y="1066800"/>
            <a:ext cx="8534400" cy="4876800"/>
          </a:xfrm>
        </p:spPr>
        <p:txBody>
          <a:bodyPr/>
          <a:lstStyle/>
          <a:p>
            <a:pPr marL="0" indent="0">
              <a:buNone/>
            </a:pPr>
            <a:r>
              <a:rPr lang="en-GB" altLang="en-US" sz="2400" b="1" u="sng" dirty="0"/>
              <a:t>Q&amp;A </a:t>
            </a:r>
          </a:p>
          <a:p>
            <a:r>
              <a:rPr lang="en-GB" altLang="en-US" sz="2400" dirty="0"/>
              <a:t>Reaction and feedback from SMSWG members</a:t>
            </a:r>
          </a:p>
          <a:p>
            <a:endParaRPr lang="en-GB" altLang="en-US" sz="1200" dirty="0"/>
          </a:p>
          <a:p>
            <a:r>
              <a:rPr lang="en-GB" altLang="en-US" sz="2400" dirty="0"/>
              <a:t>Does this effort seem both feasible and productive?</a:t>
            </a:r>
          </a:p>
          <a:p>
            <a:endParaRPr lang="en-GB" altLang="en-US" sz="1200" dirty="0"/>
          </a:p>
          <a:p>
            <a:r>
              <a:rPr lang="en-GB" altLang="en-US" sz="2400" dirty="0"/>
              <a:t>Are we missing anything of critical importance? </a:t>
            </a:r>
          </a:p>
          <a:p>
            <a:endParaRPr lang="en-GB" altLang="en-US" sz="1200" dirty="0"/>
          </a:p>
          <a:p>
            <a:r>
              <a:rPr lang="en-GB" altLang="en-US" sz="2400" dirty="0"/>
              <a:t>What about so called standards that are not being used by industry (e.g. AP233)? What about “de facto” standards?</a:t>
            </a:r>
          </a:p>
          <a:p>
            <a:endParaRPr lang="en-GB" altLang="en-US" sz="1200" dirty="0"/>
          </a:p>
          <a:p>
            <a:r>
              <a:rPr lang="en-GB" altLang="en-US" sz="2400" dirty="0"/>
              <a:t>We need industry volunteers to work within each sub-team with respect to real world application of standards</a:t>
            </a:r>
          </a:p>
          <a:p>
            <a:pPr lvl="1"/>
            <a:r>
              <a:rPr lang="en-GB" altLang="en-US" sz="2000" dirty="0"/>
              <a:t>Requirements/use cases where standards are required</a:t>
            </a:r>
          </a:p>
          <a:p>
            <a:pPr lvl="1"/>
            <a:r>
              <a:rPr lang="en-GB" altLang="en-US" sz="2000" dirty="0"/>
              <a:t>Which </a:t>
            </a:r>
            <a:r>
              <a:rPr lang="en-GB" altLang="en-US" sz="2000" dirty="0" err="1"/>
              <a:t>modeling</a:t>
            </a:r>
            <a:r>
              <a:rPr lang="en-GB" altLang="en-US" sz="2000" dirty="0"/>
              <a:t>/data standards are you using today- if any?</a:t>
            </a:r>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12</a:t>
            </a:fld>
            <a:endParaRPr lang="en-US" altLang="en-US" sz="1200"/>
          </a:p>
        </p:txBody>
      </p:sp>
    </p:spTree>
    <p:extLst>
      <p:ext uri="{BB962C8B-B14F-4D97-AF65-F5344CB8AC3E}">
        <p14:creationId xmlns:p14="http://schemas.microsoft.com/office/powerpoint/2010/main" val="64457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57200" y="1524000"/>
            <a:ext cx="8229600" cy="4541838"/>
          </a:xfrm>
        </p:spPr>
        <p:txBody>
          <a:bodyPr/>
          <a:lstStyle/>
          <a:p>
            <a:pPr marL="0" indent="0">
              <a:spcBef>
                <a:spcPts val="1800"/>
              </a:spcBef>
              <a:buFontTx/>
              <a:buNone/>
              <a:defRPr/>
            </a:pPr>
            <a:r>
              <a:rPr lang="en-US" sz="2000" b="1"/>
              <a:t>Complete </a:t>
            </a:r>
            <a:r>
              <a:rPr lang="en-US" sz="2000" b="1">
                <a:hlinkClick r:id="rId2"/>
              </a:rPr>
              <a:t>the request form</a:t>
            </a:r>
            <a:r>
              <a:rPr lang="en-US" sz="2000" b="1"/>
              <a:t> on the</a:t>
            </a:r>
            <a:br>
              <a:rPr lang="en-US" sz="2000" b="1"/>
            </a:br>
            <a:r>
              <a:rPr lang="en-US" sz="2000" b="1">
                <a:hlinkClick r:id="rId3"/>
              </a:rPr>
              <a:t>NAFEMS SMSWG website</a:t>
            </a:r>
            <a:r>
              <a:rPr lang="en-US" sz="2000" b="1"/>
              <a:t>.</a:t>
            </a:r>
            <a:endParaRPr lang="en-US" sz="2000" dirty="0"/>
          </a:p>
          <a:p>
            <a:pPr marL="0" indent="0">
              <a:spcBef>
                <a:spcPts val="1800"/>
              </a:spcBef>
              <a:buFontTx/>
              <a:buNone/>
              <a:defRPr/>
            </a:pPr>
            <a:r>
              <a:rPr lang="en-US" sz="2000" b="1"/>
              <a:t>Indicate if your organization</a:t>
            </a:r>
            <a:br>
              <a:rPr lang="en-US" sz="2000" b="1"/>
            </a:br>
            <a:r>
              <a:rPr lang="en-US" sz="2000" b="1"/>
              <a:t>is a member of NAFEMS and/or</a:t>
            </a:r>
            <a:br>
              <a:rPr lang="en-US" sz="2000" b="1"/>
            </a:br>
            <a:r>
              <a:rPr lang="en-US" sz="2000" b="1"/>
              <a:t>you are a member of INCOSE.</a:t>
            </a:r>
          </a:p>
          <a:p>
            <a:pPr marL="0" indent="0">
              <a:spcBef>
                <a:spcPts val="1800"/>
              </a:spcBef>
              <a:buFontTx/>
              <a:buNone/>
              <a:defRPr/>
            </a:pPr>
            <a:r>
              <a:rPr lang="en-US" sz="2000" b="1"/>
              <a:t>Once signed up, you will receive announcements for</a:t>
            </a:r>
            <a:br>
              <a:rPr lang="en-US" sz="2000" b="1"/>
            </a:br>
            <a:r>
              <a:rPr lang="en-US" sz="2000" b="1"/>
              <a:t>upcoming meetings and also have access to the</a:t>
            </a:r>
            <a:br>
              <a:rPr lang="en-US" sz="2000" b="1"/>
            </a:br>
            <a:r>
              <a:rPr lang="en-US" sz="2000" b="1">
                <a:hlinkClick r:id="rId4" tooltip="https://sites.google.com/a/nafems.org/smswg/"/>
              </a:rPr>
              <a:t>SMSWG Collaborative Community</a:t>
            </a:r>
            <a:r>
              <a:rPr lang="en-US" sz="2000" b="1"/>
              <a:t>.</a:t>
            </a:r>
          </a:p>
          <a:p>
            <a:pPr marL="0" indent="0">
              <a:spcBef>
                <a:spcPts val="1800"/>
              </a:spcBef>
              <a:buFontTx/>
              <a:buNone/>
              <a:defRPr/>
            </a:pPr>
            <a:r>
              <a:rPr lang="en-US" sz="2000" b="1"/>
              <a:t>The INCOSE MBSE Initiative also maintains an </a:t>
            </a:r>
            <a:r>
              <a:rPr lang="en-US" sz="2000" b="1">
                <a:hlinkClick r:id="rId5"/>
              </a:rPr>
              <a:t>SMSWG wiki page</a:t>
            </a:r>
            <a:r>
              <a:rPr lang="en-US" sz="2000" b="1"/>
              <a:t>, with publicly available meeting materials.</a:t>
            </a:r>
            <a:br>
              <a:rPr lang="en-US" sz="2000" b="1"/>
            </a:br>
            <a:br>
              <a:rPr lang="en-US" sz="2000" b="1"/>
            </a:br>
            <a:r>
              <a:rPr lang="en-US" sz="2000" b="1"/>
              <a:t>An INCOSE Working Group page for SMSWG is in progress.</a:t>
            </a:r>
            <a:br>
              <a:rPr lang="en-US" sz="2000" b="1"/>
            </a:br>
            <a:endParaRPr lang="en-US" sz="2000" b="1" dirty="0"/>
          </a:p>
        </p:txBody>
      </p:sp>
      <p:pic>
        <p:nvPicPr>
          <p:cNvPr id="17415" name="Picture 2" descr="https://encrypted-tbn3.gstatic.com/images?q=tbn:ANd9GcSeHraVhKAoHY0pgmjyz5X7Vyvs23rCclVKXfLMMaBy6EBMqdZi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109809"/>
            <a:ext cx="3143054" cy="23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4F695-E186-8445-8021-EB9284132E1C}"/>
              </a:ext>
            </a:extLst>
          </p:cNvPr>
          <p:cNvSpPr>
            <a:spLocks noGrp="1"/>
          </p:cNvSpPr>
          <p:nvPr>
            <p:ph idx="1"/>
          </p:nvPr>
        </p:nvSpPr>
        <p:spPr>
          <a:xfrm>
            <a:off x="457200" y="1722437"/>
            <a:ext cx="8229600" cy="4525963"/>
          </a:xfrm>
        </p:spPr>
        <p:txBody>
          <a:bodyPr/>
          <a:lstStyle/>
          <a:p>
            <a:r>
              <a:rPr lang="en-US" sz="2400" dirty="0"/>
              <a:t>One-hour meetings on Tuesdays at 11:00 AM ET</a:t>
            </a:r>
          </a:p>
          <a:p>
            <a:r>
              <a:rPr lang="en-US" sz="2400" dirty="0"/>
              <a:t>Next meeting is Tuesday, November 13 </a:t>
            </a:r>
          </a:p>
          <a:p>
            <a:r>
              <a:rPr lang="en-US" sz="2400" dirty="0"/>
              <a:t>To receive meeting notices, fill out the form to join SMSWG at </a:t>
            </a:r>
            <a:r>
              <a:rPr lang="en-US" sz="2400" dirty="0">
                <a:hlinkClick r:id="rId2"/>
              </a:rPr>
              <a:t>https://www.nafems.org/about/technical-working-groups/systems_modeling/</a:t>
            </a:r>
            <a:endParaRPr lang="en-US" sz="2400" dirty="0"/>
          </a:p>
          <a:p>
            <a:pPr lvl="1"/>
            <a:r>
              <a:rPr lang="en-US" sz="2000" dirty="0"/>
              <a:t>Approval is automatic if your organization is a member of NAFEMS or you are an individual member of INCOSE</a:t>
            </a:r>
          </a:p>
          <a:p>
            <a:pPr lvl="1"/>
            <a:r>
              <a:rPr lang="en-US" sz="2000" dirty="0"/>
              <a:t>Most presentations will be posted for public access from our wiki page at </a:t>
            </a:r>
            <a:r>
              <a:rPr lang="en-US" sz="2000" dirty="0">
                <a:hlinkClick r:id="rId3"/>
              </a:rPr>
              <a:t>http://wiki.omg.org/MBSE/doku.php?id=mbse:smswg</a:t>
            </a:r>
            <a:r>
              <a:rPr lang="en-US" sz="2000" dirty="0"/>
              <a:t>, but recordings and minutes posted in members-only area</a:t>
            </a:r>
          </a:p>
          <a:p>
            <a:endParaRPr lang="en-US" dirty="0"/>
          </a:p>
        </p:txBody>
      </p:sp>
      <p:sp>
        <p:nvSpPr>
          <p:cNvPr id="4" name="Slide Number Placeholder 3">
            <a:extLst>
              <a:ext uri="{FF2B5EF4-FFF2-40B4-BE49-F238E27FC236}">
                <a16:creationId xmlns:a16="http://schemas.microsoft.com/office/drawing/2014/main" id="{81C02AD5-D8D2-4341-9F61-B150038CB67C}"/>
              </a:ext>
            </a:extLst>
          </p:cNvPr>
          <p:cNvSpPr>
            <a:spLocks noGrp="1"/>
          </p:cNvSpPr>
          <p:nvPr>
            <p:ph type="sldNum" sz="quarter" idx="10"/>
          </p:nvPr>
        </p:nvSpPr>
        <p:spPr/>
        <p:txBody>
          <a:bodyPr/>
          <a:lstStyle/>
          <a:p>
            <a:fld id="{C7B451CD-29C7-46CB-8329-7E881515D6B3}" type="slidenum">
              <a:rPr lang="en-US" altLang="en-US" smtClean="0"/>
              <a:pPr/>
              <a:t>14</a:t>
            </a:fld>
            <a:endParaRPr lang="en-US" altLang="en-US"/>
          </a:p>
        </p:txBody>
      </p:sp>
      <p:sp>
        <p:nvSpPr>
          <p:cNvPr id="5" name="Date Placeholder 4">
            <a:extLst>
              <a:ext uri="{FF2B5EF4-FFF2-40B4-BE49-F238E27FC236}">
                <a16:creationId xmlns:a16="http://schemas.microsoft.com/office/drawing/2014/main" id="{A4538601-7077-0443-AF7E-25BB2ECC6773}"/>
              </a:ext>
            </a:extLst>
          </p:cNvPr>
          <p:cNvSpPr>
            <a:spLocks noGrp="1"/>
          </p:cNvSpPr>
          <p:nvPr>
            <p:ph type="dt" sz="quarter" idx="11"/>
          </p:nvPr>
        </p:nvSpPr>
        <p:spPr/>
        <p:txBody>
          <a:bodyPr/>
          <a:lstStyle/>
          <a:p>
            <a:pPr>
              <a:defRPr/>
            </a:pPr>
            <a:r>
              <a:rPr lang="en-US" altLang="en-US"/>
              <a:t>2014-08-20</a:t>
            </a:r>
            <a:endParaRPr lang="en-US" altLang="en-US" dirty="0"/>
          </a:p>
        </p:txBody>
      </p:sp>
      <p:sp>
        <p:nvSpPr>
          <p:cNvPr id="6" name="Footer Placeholder 5">
            <a:extLst>
              <a:ext uri="{FF2B5EF4-FFF2-40B4-BE49-F238E27FC236}">
                <a16:creationId xmlns:a16="http://schemas.microsoft.com/office/drawing/2014/main" id="{07036BDF-25A3-C443-9B69-7DFB5475B15A}"/>
              </a:ext>
            </a:extLst>
          </p:cNvPr>
          <p:cNvSpPr>
            <a:spLocks noGrp="1"/>
          </p:cNvSpPr>
          <p:nvPr>
            <p:ph type="ftr" sz="quarter" idx="12"/>
          </p:nvPr>
        </p:nvSpPr>
        <p:spPr/>
        <p:txBody>
          <a:bodyPr/>
          <a:lstStyle/>
          <a:p>
            <a:pPr>
              <a:defRPr/>
            </a:pPr>
            <a:r>
              <a:rPr lang="en-GB" altLang="en-US"/>
              <a:t>	Version 6</a:t>
            </a:r>
            <a:endParaRPr lang="en-US" altLang="en-US" dirty="0"/>
          </a:p>
        </p:txBody>
      </p:sp>
      <p:sp>
        <p:nvSpPr>
          <p:cNvPr id="7" name="Title 1">
            <a:extLst>
              <a:ext uri="{FF2B5EF4-FFF2-40B4-BE49-F238E27FC236}">
                <a16:creationId xmlns:a16="http://schemas.microsoft.com/office/drawing/2014/main" id="{120B0171-FC55-D545-AA3A-F3AC7B036371}"/>
              </a:ext>
            </a:extLst>
          </p:cNvPr>
          <p:cNvSpPr>
            <a:spLocks noGrp="1"/>
          </p:cNvSpPr>
          <p:nvPr>
            <p:ph type="title"/>
          </p:nvPr>
        </p:nvSpPr>
        <p:spPr/>
        <p:txBody>
          <a:bodyPr/>
          <a:lstStyle/>
          <a:p>
            <a:r>
              <a:rPr lang="en-US" dirty="0"/>
              <a:t>Upcoming schedule of monthly SMSWG member meetings</a:t>
            </a:r>
          </a:p>
        </p:txBody>
      </p:sp>
    </p:spTree>
    <p:extLst>
      <p:ext uri="{BB962C8B-B14F-4D97-AF65-F5344CB8AC3E}">
        <p14:creationId xmlns:p14="http://schemas.microsoft.com/office/powerpoint/2010/main" val="347784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28600"/>
            <a:ext cx="8229600" cy="1143000"/>
          </a:xfrm>
        </p:spPr>
        <p:txBody>
          <a:bodyPr/>
          <a:lstStyle/>
          <a:p>
            <a:r>
              <a:rPr lang="en-GB" altLang="en-US" dirty="0"/>
              <a:t>Challenges for Industry</a:t>
            </a:r>
            <a:endParaRPr lang="en-US" altLang="en-US" dirty="0"/>
          </a:p>
        </p:txBody>
      </p:sp>
      <p:sp>
        <p:nvSpPr>
          <p:cNvPr id="3" name="Content Placeholder 2"/>
          <p:cNvSpPr>
            <a:spLocks noGrp="1"/>
          </p:cNvSpPr>
          <p:nvPr>
            <p:ph idx="1"/>
          </p:nvPr>
        </p:nvSpPr>
        <p:spPr>
          <a:xfrm>
            <a:off x="76200" y="1676400"/>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2</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3328"/>
            <a:ext cx="9259909" cy="564257"/>
          </a:xfrm>
        </p:spPr>
        <p:txBody>
          <a:bodyPr/>
          <a:lstStyle/>
          <a:p>
            <a:r>
              <a:rPr lang="en-US" dirty="0"/>
              <a:t>2017 MBSE Workshop Results – Order of Most Mentioned</a:t>
            </a:r>
          </a:p>
        </p:txBody>
      </p:sp>
      <p:sp>
        <p:nvSpPr>
          <p:cNvPr id="3" name="Content Placeholder 2"/>
          <p:cNvSpPr>
            <a:spLocks noGrp="1"/>
          </p:cNvSpPr>
          <p:nvPr>
            <p:ph idx="1"/>
          </p:nvPr>
        </p:nvSpPr>
        <p:spPr>
          <a:xfrm>
            <a:off x="23150" y="1169137"/>
            <a:ext cx="9144000" cy="5307863"/>
          </a:xfrm>
        </p:spPr>
        <p:txBody>
          <a:bodyPr/>
          <a:lstStyle/>
          <a:p>
            <a:r>
              <a:rPr lang="en-US" dirty="0"/>
              <a:t>2017 MBSE Workshop participants identified these issues (prioritized)</a:t>
            </a:r>
          </a:p>
          <a:p>
            <a:pPr lvl="1"/>
            <a:endParaRPr lang="en-US" dirty="0"/>
          </a:p>
          <a:p>
            <a:pPr lvl="1"/>
            <a:r>
              <a:rPr lang="en-US" dirty="0"/>
              <a:t>MBSE interoperability</a:t>
            </a:r>
          </a:p>
          <a:p>
            <a:pPr lvl="1"/>
            <a:endParaRPr lang="en-US" dirty="0"/>
          </a:p>
          <a:p>
            <a:pPr lvl="1"/>
            <a:r>
              <a:rPr lang="en-US" dirty="0"/>
              <a:t>Leadership commitment to MBSE</a:t>
            </a:r>
          </a:p>
          <a:p>
            <a:pPr lvl="1"/>
            <a:endParaRPr lang="en-US" dirty="0"/>
          </a:p>
          <a:p>
            <a:pPr lvl="1"/>
            <a:r>
              <a:rPr lang="en-US" dirty="0"/>
              <a:t>Lack of MBSE skills and training</a:t>
            </a:r>
          </a:p>
          <a:p>
            <a:pPr lvl="1"/>
            <a:endParaRPr lang="en-US" dirty="0"/>
          </a:p>
          <a:p>
            <a:pPr lvl="1"/>
            <a:r>
              <a:rPr lang="en-US" dirty="0"/>
              <a:t>MBSE collaboration support</a:t>
            </a:r>
          </a:p>
          <a:p>
            <a:pPr lvl="1"/>
            <a:endParaRPr lang="en-US" dirty="0"/>
          </a:p>
          <a:p>
            <a:pPr lvl="1"/>
            <a:r>
              <a:rPr lang="en-US" dirty="0"/>
              <a:t>MBSE needs to address requirements</a:t>
            </a:r>
          </a:p>
          <a:p>
            <a:pPr lvl="1"/>
            <a:endParaRPr lang="en-US" dirty="0"/>
          </a:p>
          <a:p>
            <a:pPr lvl="1"/>
            <a:r>
              <a:rPr lang="en-US" dirty="0"/>
              <a:t>Lack of ontology/semantics understanding</a:t>
            </a:r>
          </a:p>
          <a:p>
            <a:endParaRPr lang="en-US" dirty="0"/>
          </a:p>
        </p:txBody>
      </p:sp>
    </p:spTree>
    <p:extLst>
      <p:ext uri="{BB962C8B-B14F-4D97-AF65-F5344CB8AC3E}">
        <p14:creationId xmlns:p14="http://schemas.microsoft.com/office/powerpoint/2010/main" val="210116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3328"/>
            <a:ext cx="9144000" cy="564257"/>
          </a:xfrm>
        </p:spPr>
        <p:txBody>
          <a:bodyPr/>
          <a:lstStyle/>
          <a:p>
            <a:r>
              <a:rPr lang="en-US" dirty="0"/>
              <a:t>2016 MBSE Workshop:  Participant Survey</a:t>
            </a:r>
          </a:p>
        </p:txBody>
      </p:sp>
      <p:graphicFrame>
        <p:nvGraphicFramePr>
          <p:cNvPr id="7" name="Chart 6"/>
          <p:cNvGraphicFramePr>
            <a:graphicFrameLocks/>
          </p:cNvGraphicFramePr>
          <p:nvPr>
            <p:extLst/>
          </p:nvPr>
        </p:nvGraphicFramePr>
        <p:xfrm>
          <a:off x="484030" y="1294801"/>
          <a:ext cx="8278238" cy="461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484030" y="1294801"/>
          <a:ext cx="5512497" cy="48352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30379" y="5753336"/>
            <a:ext cx="473964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98 participants, 12 teams, </a:t>
            </a:r>
            <a:br>
              <a:rPr kumimoji="0" lang="en-US" sz="1400" b="0" i="0" u="none" strike="noStrike" kern="1200" cap="none" spc="0" normalizeH="0" baseline="0" noProof="0" dirty="0">
                <a:ln>
                  <a:noFill/>
                </a:ln>
                <a:solidFill>
                  <a:srgbClr val="000000"/>
                </a:solidFill>
                <a:effectLst/>
                <a:uLnTx/>
                <a:uFillTx/>
                <a:latin typeface="Arial" charset="0"/>
                <a:ea typeface="+mn-ea"/>
                <a:cs typeface="+mn-cs"/>
              </a:rPr>
            </a:br>
            <a:r>
              <a:rPr kumimoji="0" lang="en-US" sz="1400" b="0" i="0" u="none" strike="noStrike" kern="1200" cap="none" spc="0" normalizeH="0" baseline="0" noProof="0" dirty="0">
                <a:ln>
                  <a:noFill/>
                </a:ln>
                <a:solidFill>
                  <a:srgbClr val="000000"/>
                </a:solidFill>
                <a:effectLst/>
                <a:uLnTx/>
                <a:uFillTx/>
                <a:latin typeface="Arial" charset="0"/>
                <a:ea typeface="+mn-ea"/>
                <a:cs typeface="+mn-cs"/>
              </a:rPr>
              <a:t>33 written submissions and 104 comments</a:t>
            </a:r>
          </a:p>
        </p:txBody>
      </p:sp>
      <p:sp>
        <p:nvSpPr>
          <p:cNvPr id="14" name="TextBox 13"/>
          <p:cNvSpPr txBox="1"/>
          <p:nvPr/>
        </p:nvSpPr>
        <p:spPr>
          <a:xfrm>
            <a:off x="1189836" y="2960575"/>
            <a:ext cx="17691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Implementation Roadmap</a:t>
            </a:r>
          </a:p>
        </p:txBody>
      </p:sp>
      <p:sp>
        <p:nvSpPr>
          <p:cNvPr id="15" name="TextBox 14"/>
          <p:cNvSpPr txBox="1"/>
          <p:nvPr/>
        </p:nvSpPr>
        <p:spPr>
          <a:xfrm>
            <a:off x="3528846" y="4156582"/>
            <a:ext cx="14698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Unknown or No Standards</a:t>
            </a:r>
          </a:p>
        </p:txBody>
      </p:sp>
      <p:sp>
        <p:nvSpPr>
          <p:cNvPr id="16" name="TextBox 15"/>
          <p:cNvSpPr txBox="1"/>
          <p:nvPr/>
        </p:nvSpPr>
        <p:spPr>
          <a:xfrm>
            <a:off x="1985201" y="1833643"/>
            <a:ext cx="1391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Experience</a:t>
            </a:r>
          </a:p>
        </p:txBody>
      </p:sp>
      <p:sp>
        <p:nvSpPr>
          <p:cNvPr id="17" name="TextBox 16"/>
          <p:cNvSpPr txBox="1"/>
          <p:nvPr/>
        </p:nvSpPr>
        <p:spPr>
          <a:xfrm>
            <a:off x="1495448" y="4401761"/>
            <a:ext cx="1391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Disjointed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Tools</a:t>
            </a:r>
          </a:p>
        </p:txBody>
      </p:sp>
    </p:spTree>
    <p:extLst>
      <p:ext uri="{BB962C8B-B14F-4D97-AF65-F5344CB8AC3E}">
        <p14:creationId xmlns:p14="http://schemas.microsoft.com/office/powerpoint/2010/main" val="237651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3328"/>
            <a:ext cx="9144000" cy="564257"/>
          </a:xfrm>
        </p:spPr>
        <p:txBody>
          <a:bodyPr/>
          <a:lstStyle/>
          <a:p>
            <a:r>
              <a:rPr lang="en-US" dirty="0"/>
              <a:t>2016 MBSE Workshop:  Industry Roadmap</a:t>
            </a:r>
          </a:p>
        </p:txBody>
      </p:sp>
      <p:cxnSp>
        <p:nvCxnSpPr>
          <p:cNvPr id="107" name="Straight Connector 106"/>
          <p:cNvCxnSpPr/>
          <p:nvPr/>
        </p:nvCxnSpPr>
        <p:spPr bwMode="auto">
          <a:xfrm>
            <a:off x="597720" y="6143002"/>
            <a:ext cx="8240982" cy="0"/>
          </a:xfrm>
          <a:prstGeom prst="line">
            <a:avLst/>
          </a:prstGeom>
          <a:noFill/>
          <a:ln w="28575" cap="flat" cmpd="sng" algn="ctr">
            <a:solidFill>
              <a:srgbClr val="000000"/>
            </a:solidFill>
            <a:prstDash val="solid"/>
            <a:round/>
            <a:headEnd type="none" w="sm" len="sm"/>
            <a:tailEnd type="none" w="sm" len="sm"/>
          </a:ln>
          <a:effectLst/>
        </p:spPr>
      </p:cxnSp>
      <p:cxnSp>
        <p:nvCxnSpPr>
          <p:cNvPr id="108" name="Straight Connector 107"/>
          <p:cNvCxnSpPr/>
          <p:nvPr/>
        </p:nvCxnSpPr>
        <p:spPr bwMode="auto">
          <a:xfrm>
            <a:off x="2464620" y="1267475"/>
            <a:ext cx="0" cy="4902073"/>
          </a:xfrm>
          <a:prstGeom prst="line">
            <a:avLst/>
          </a:prstGeom>
          <a:noFill/>
          <a:ln w="28575" cap="flat" cmpd="sng" algn="ctr">
            <a:solidFill>
              <a:srgbClr val="000000"/>
            </a:solidFill>
            <a:prstDash val="solid"/>
            <a:round/>
            <a:headEnd type="none" w="sm" len="sm"/>
            <a:tailEnd type="none" w="sm" len="sm"/>
          </a:ln>
          <a:effectLst/>
        </p:spPr>
      </p:cxnSp>
      <p:cxnSp>
        <p:nvCxnSpPr>
          <p:cNvPr id="109" name="Straight Connector 108"/>
          <p:cNvCxnSpPr/>
          <p:nvPr/>
        </p:nvCxnSpPr>
        <p:spPr bwMode="auto">
          <a:xfrm>
            <a:off x="3925727" y="1576212"/>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110" name="Straight Connector 109"/>
          <p:cNvCxnSpPr/>
          <p:nvPr/>
        </p:nvCxnSpPr>
        <p:spPr bwMode="auto">
          <a:xfrm>
            <a:off x="5357652" y="1576212"/>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111" name="Straight Connector 110"/>
          <p:cNvCxnSpPr/>
          <p:nvPr/>
        </p:nvCxnSpPr>
        <p:spPr bwMode="auto">
          <a:xfrm>
            <a:off x="6760395" y="1576212"/>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112" name="Straight Connector 111"/>
          <p:cNvCxnSpPr/>
          <p:nvPr/>
        </p:nvCxnSpPr>
        <p:spPr bwMode="auto">
          <a:xfrm>
            <a:off x="8192320" y="1576212"/>
            <a:ext cx="0" cy="4563999"/>
          </a:xfrm>
          <a:prstGeom prst="line">
            <a:avLst/>
          </a:prstGeom>
          <a:noFill/>
          <a:ln w="9525" cap="flat" cmpd="sng" algn="ctr">
            <a:solidFill>
              <a:srgbClr val="FFFFFF">
                <a:lumMod val="75000"/>
              </a:srgbClr>
            </a:solidFill>
            <a:prstDash val="solid"/>
            <a:round/>
            <a:headEnd type="none" w="sm" len="sm"/>
            <a:tailEnd type="none" w="sm" len="sm"/>
          </a:ln>
          <a:effectLst/>
        </p:spPr>
      </p:cxnSp>
      <p:cxnSp>
        <p:nvCxnSpPr>
          <p:cNvPr id="113" name="Straight Connector 112"/>
          <p:cNvCxnSpPr/>
          <p:nvPr/>
        </p:nvCxnSpPr>
        <p:spPr bwMode="auto">
          <a:xfrm>
            <a:off x="2464620" y="1580175"/>
            <a:ext cx="6374082" cy="0"/>
          </a:xfrm>
          <a:prstGeom prst="line">
            <a:avLst/>
          </a:prstGeom>
          <a:noFill/>
          <a:ln w="9525" cap="flat" cmpd="sng" algn="ctr">
            <a:solidFill>
              <a:srgbClr val="000000"/>
            </a:solidFill>
            <a:prstDash val="solid"/>
            <a:round/>
            <a:headEnd type="none" w="sm" len="sm"/>
            <a:tailEnd type="none" w="sm" len="sm"/>
          </a:ln>
          <a:effectLst/>
        </p:spPr>
      </p:cxnSp>
      <p:sp>
        <p:nvSpPr>
          <p:cNvPr id="114" name="TextBox 113"/>
          <p:cNvSpPr txBox="1"/>
          <p:nvPr/>
        </p:nvSpPr>
        <p:spPr>
          <a:xfrm>
            <a:off x="3002760" y="1356579"/>
            <a:ext cx="507375" cy="276999"/>
          </a:xfrm>
          <a:prstGeom prst="rect">
            <a:avLst/>
          </a:prstGeom>
          <a:no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6B3F"/>
                </a:solidFill>
                <a:effectLst/>
                <a:uLnTx/>
                <a:uFillTx/>
                <a:latin typeface="Arial" charset="0"/>
                <a:ea typeface="+mn-ea"/>
                <a:cs typeface="+mn-cs"/>
              </a:rPr>
              <a:t>2015</a:t>
            </a:r>
          </a:p>
        </p:txBody>
      </p:sp>
      <p:sp>
        <p:nvSpPr>
          <p:cNvPr id="115" name="TextBox 114"/>
          <p:cNvSpPr txBox="1"/>
          <p:nvPr/>
        </p:nvSpPr>
        <p:spPr>
          <a:xfrm>
            <a:off x="4427813" y="1356580"/>
            <a:ext cx="507375" cy="276999"/>
          </a:xfrm>
          <a:prstGeom prst="rect">
            <a:avLst/>
          </a:prstGeom>
          <a:no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6B3F"/>
                </a:solidFill>
                <a:effectLst/>
                <a:uLnTx/>
                <a:uFillTx/>
                <a:latin typeface="Arial" charset="0"/>
                <a:ea typeface="+mn-ea"/>
                <a:cs typeface="+mn-cs"/>
              </a:rPr>
              <a:t>2016</a:t>
            </a:r>
          </a:p>
        </p:txBody>
      </p:sp>
      <p:sp>
        <p:nvSpPr>
          <p:cNvPr id="116" name="TextBox 115"/>
          <p:cNvSpPr txBox="1"/>
          <p:nvPr/>
        </p:nvSpPr>
        <p:spPr>
          <a:xfrm>
            <a:off x="5852866" y="1352388"/>
            <a:ext cx="507375" cy="276999"/>
          </a:xfrm>
          <a:prstGeom prst="rect">
            <a:avLst/>
          </a:prstGeom>
          <a:no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6B3F"/>
                </a:solidFill>
                <a:effectLst/>
                <a:uLnTx/>
                <a:uFillTx/>
                <a:latin typeface="Arial" charset="0"/>
                <a:ea typeface="+mn-ea"/>
                <a:cs typeface="+mn-cs"/>
              </a:rPr>
              <a:t>2017</a:t>
            </a:r>
          </a:p>
        </p:txBody>
      </p:sp>
      <p:sp>
        <p:nvSpPr>
          <p:cNvPr id="117" name="TextBox 116"/>
          <p:cNvSpPr txBox="1"/>
          <p:nvPr/>
        </p:nvSpPr>
        <p:spPr>
          <a:xfrm>
            <a:off x="7277920" y="1353201"/>
            <a:ext cx="507375" cy="276999"/>
          </a:xfrm>
          <a:prstGeom prst="rect">
            <a:avLst/>
          </a:prstGeom>
          <a:no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6B3F"/>
                </a:solidFill>
                <a:effectLst/>
                <a:uLnTx/>
                <a:uFillTx/>
                <a:latin typeface="Arial" charset="0"/>
                <a:ea typeface="+mn-ea"/>
                <a:cs typeface="+mn-cs"/>
              </a:rPr>
              <a:t>2018</a:t>
            </a:r>
          </a:p>
        </p:txBody>
      </p:sp>
      <p:sp>
        <p:nvSpPr>
          <p:cNvPr id="118" name="TextBox 117"/>
          <p:cNvSpPr txBox="1"/>
          <p:nvPr/>
        </p:nvSpPr>
        <p:spPr>
          <a:xfrm>
            <a:off x="3063" y="1716939"/>
            <a:ext cx="2493962" cy="3908762"/>
          </a:xfrm>
          <a:prstGeom prst="rect">
            <a:avLst/>
          </a:prstGeom>
          <a:no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System Architecture</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System Modeling</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Requirements </a:t>
            </a:r>
            <a:r>
              <a:rPr kumimoji="0" lang="en-US" sz="1800" b="0" i="0" u="none" strike="noStrike" kern="0" cap="none" spc="0" normalizeH="0" baseline="0" noProof="0" dirty="0" err="1">
                <a:ln>
                  <a:noFill/>
                </a:ln>
                <a:solidFill>
                  <a:srgbClr val="000000"/>
                </a:solidFill>
                <a:effectLst/>
                <a:uLnTx/>
                <a:uFillTx/>
                <a:latin typeface="Arial" charset="0"/>
                <a:ea typeface="+mn-ea"/>
                <a:cs typeface="+mn-cs"/>
              </a:rPr>
              <a:t>Mgmt</a:t>
            </a:r>
            <a:endParaRPr kumimoji="0" lang="en-US" sz="1800" b="0" i="0" u="none" strike="noStrike" kern="0" cap="none" spc="0" normalizeH="0" baseline="0" noProof="0" dirty="0">
              <a:ln>
                <a:noFill/>
              </a:ln>
              <a:solidFill>
                <a:srgbClr val="000000"/>
              </a:solidFill>
              <a:effectLst/>
              <a:uLnTx/>
              <a:uFillTx/>
              <a:latin typeface="Arial" charset="0"/>
              <a:ea typeface="+mn-ea"/>
              <a:cs typeface="+mn-cs"/>
            </a:endParaRP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Data Management</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Standards</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Analysis, Simulation</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Ontology, Semantics</a:t>
            </a:r>
          </a:p>
          <a:p>
            <a:pPr marL="231775" marR="0" lvl="1"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Process</a:t>
            </a:r>
          </a:p>
          <a:p>
            <a:pPr marL="688975" marR="0" lvl="2"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Skills</a:t>
            </a:r>
          </a:p>
          <a:p>
            <a:pPr marL="688975" marR="0" lvl="2"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Organizations</a:t>
            </a:r>
          </a:p>
          <a:p>
            <a:pPr marL="688975" marR="0" lvl="2" indent="0" algn="l" defTabSz="914400" rtl="0" eaLnBrk="1" fontAlgn="base" latinLnBrk="0" hangingPunct="1">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Tools3</a:t>
            </a:r>
          </a:p>
        </p:txBody>
      </p:sp>
      <p:cxnSp>
        <p:nvCxnSpPr>
          <p:cNvPr id="119" name="Straight Connector 118"/>
          <p:cNvCxnSpPr/>
          <p:nvPr/>
        </p:nvCxnSpPr>
        <p:spPr bwMode="auto">
          <a:xfrm>
            <a:off x="3443514" y="3641785"/>
            <a:ext cx="5395188" cy="0"/>
          </a:xfrm>
          <a:prstGeom prst="line">
            <a:avLst/>
          </a:prstGeom>
          <a:noFill/>
          <a:ln w="28575" cap="flat" cmpd="sng" algn="ctr">
            <a:solidFill>
              <a:srgbClr val="000000"/>
            </a:solidFill>
            <a:prstDash val="solid"/>
            <a:round/>
            <a:headEnd type="none" w="sm" len="sm"/>
            <a:tailEnd type="none" w="sm" len="sm"/>
          </a:ln>
          <a:effectLst/>
        </p:spPr>
      </p:cxnSp>
      <p:cxnSp>
        <p:nvCxnSpPr>
          <p:cNvPr id="120" name="Straight Connector 119"/>
          <p:cNvCxnSpPr/>
          <p:nvPr/>
        </p:nvCxnSpPr>
        <p:spPr bwMode="auto">
          <a:xfrm flipV="1">
            <a:off x="6368687" y="3645911"/>
            <a:ext cx="1165500" cy="1979790"/>
          </a:xfrm>
          <a:prstGeom prst="line">
            <a:avLst/>
          </a:prstGeom>
          <a:noFill/>
          <a:ln w="28575" cap="flat" cmpd="sng" algn="ctr">
            <a:solidFill>
              <a:srgbClr val="000000"/>
            </a:solidFill>
            <a:prstDash val="solid"/>
            <a:round/>
            <a:headEnd type="none" w="sm" len="sm"/>
            <a:tailEnd type="none" w="sm" len="sm"/>
          </a:ln>
          <a:effectLst/>
        </p:spPr>
      </p:cxnSp>
      <p:cxnSp>
        <p:nvCxnSpPr>
          <p:cNvPr id="121" name="Straight Connector 120"/>
          <p:cNvCxnSpPr/>
          <p:nvPr/>
        </p:nvCxnSpPr>
        <p:spPr bwMode="auto">
          <a:xfrm>
            <a:off x="6360241" y="1716939"/>
            <a:ext cx="1173946" cy="1928972"/>
          </a:xfrm>
          <a:prstGeom prst="line">
            <a:avLst/>
          </a:prstGeom>
          <a:noFill/>
          <a:ln w="28575" cap="flat" cmpd="sng" algn="ctr">
            <a:solidFill>
              <a:srgbClr val="000000"/>
            </a:solidFill>
            <a:prstDash val="solid"/>
            <a:round/>
            <a:headEnd type="none" w="sm" len="sm"/>
            <a:tailEnd type="none" w="sm" len="sm"/>
          </a:ln>
          <a:effectLst/>
        </p:spPr>
      </p:cxnSp>
      <p:cxnSp>
        <p:nvCxnSpPr>
          <p:cNvPr id="122" name="Straight Connector 121"/>
          <p:cNvCxnSpPr/>
          <p:nvPr/>
        </p:nvCxnSpPr>
        <p:spPr bwMode="auto">
          <a:xfrm>
            <a:off x="2463588" y="5418825"/>
            <a:ext cx="6262918" cy="0"/>
          </a:xfrm>
          <a:prstGeom prst="line">
            <a:avLst/>
          </a:prstGeom>
          <a:noFill/>
          <a:ln w="9525" cap="flat" cmpd="sng" algn="ctr">
            <a:solidFill>
              <a:srgbClr val="000000"/>
            </a:solidFill>
            <a:prstDash val="solid"/>
            <a:round/>
            <a:headEnd type="none" w="sm" len="sm"/>
            <a:tailEnd type="none" w="sm" len="sm"/>
          </a:ln>
          <a:effectLst/>
        </p:spPr>
      </p:cxnSp>
      <p:cxnSp>
        <p:nvCxnSpPr>
          <p:cNvPr id="123" name="Straight Connector 122"/>
          <p:cNvCxnSpPr/>
          <p:nvPr/>
        </p:nvCxnSpPr>
        <p:spPr bwMode="auto">
          <a:xfrm>
            <a:off x="2464620" y="4367711"/>
            <a:ext cx="3610126" cy="0"/>
          </a:xfrm>
          <a:prstGeom prst="line">
            <a:avLst/>
          </a:prstGeom>
          <a:noFill/>
          <a:ln w="9525" cap="flat" cmpd="sng" algn="ctr">
            <a:solidFill>
              <a:srgbClr val="000000"/>
            </a:solidFill>
            <a:prstDash val="solid"/>
            <a:round/>
            <a:headEnd type="none" w="sm" len="sm"/>
            <a:tailEnd type="none" w="sm" len="sm"/>
          </a:ln>
          <a:effectLst/>
        </p:spPr>
      </p:cxnSp>
      <p:cxnSp>
        <p:nvCxnSpPr>
          <p:cNvPr id="124" name="Straight Connector 123"/>
          <p:cNvCxnSpPr/>
          <p:nvPr/>
        </p:nvCxnSpPr>
        <p:spPr bwMode="auto">
          <a:xfrm>
            <a:off x="2463588" y="403502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25" name="Straight Connector 124"/>
          <p:cNvCxnSpPr/>
          <p:nvPr/>
        </p:nvCxnSpPr>
        <p:spPr bwMode="auto">
          <a:xfrm>
            <a:off x="2472452" y="330431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26" name="Straight Connector 125"/>
          <p:cNvCxnSpPr/>
          <p:nvPr/>
        </p:nvCxnSpPr>
        <p:spPr bwMode="auto">
          <a:xfrm>
            <a:off x="2479860" y="2959310"/>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27" name="Straight Connector 126"/>
          <p:cNvCxnSpPr/>
          <p:nvPr/>
        </p:nvCxnSpPr>
        <p:spPr bwMode="auto">
          <a:xfrm>
            <a:off x="2463588" y="189996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28" name="Straight Connector 127"/>
          <p:cNvCxnSpPr/>
          <p:nvPr/>
        </p:nvCxnSpPr>
        <p:spPr bwMode="auto">
          <a:xfrm>
            <a:off x="2479860" y="2625651"/>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29" name="Straight Connector 128"/>
          <p:cNvCxnSpPr/>
          <p:nvPr/>
        </p:nvCxnSpPr>
        <p:spPr bwMode="auto">
          <a:xfrm>
            <a:off x="2472452" y="225567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130" name="Straight Connector 129"/>
          <p:cNvCxnSpPr/>
          <p:nvPr/>
        </p:nvCxnSpPr>
        <p:spPr bwMode="auto">
          <a:xfrm>
            <a:off x="2463588" y="5076371"/>
            <a:ext cx="3260912" cy="0"/>
          </a:xfrm>
          <a:prstGeom prst="line">
            <a:avLst/>
          </a:prstGeom>
          <a:noFill/>
          <a:ln w="9525" cap="flat" cmpd="sng" algn="ctr">
            <a:solidFill>
              <a:srgbClr val="000000"/>
            </a:solidFill>
            <a:prstDash val="solid"/>
            <a:round/>
            <a:headEnd type="none" w="sm" len="sm"/>
            <a:tailEnd type="none" w="sm" len="sm"/>
          </a:ln>
          <a:effectLst/>
        </p:spPr>
      </p:cxnSp>
      <p:cxnSp>
        <p:nvCxnSpPr>
          <p:cNvPr id="131" name="Straight Connector 130"/>
          <p:cNvCxnSpPr/>
          <p:nvPr/>
        </p:nvCxnSpPr>
        <p:spPr bwMode="auto">
          <a:xfrm>
            <a:off x="2465342" y="4725851"/>
            <a:ext cx="3464624" cy="0"/>
          </a:xfrm>
          <a:prstGeom prst="line">
            <a:avLst/>
          </a:prstGeom>
          <a:noFill/>
          <a:ln w="9525" cap="flat" cmpd="sng" algn="ctr">
            <a:solidFill>
              <a:srgbClr val="000000"/>
            </a:solidFill>
            <a:prstDash val="solid"/>
            <a:round/>
            <a:headEnd type="none" w="sm" len="sm"/>
            <a:tailEnd type="none" w="sm" len="sm"/>
          </a:ln>
          <a:effectLst/>
        </p:spPr>
      </p:cxnSp>
      <p:cxnSp>
        <p:nvCxnSpPr>
          <p:cNvPr id="132" name="Straight Connector 131"/>
          <p:cNvCxnSpPr/>
          <p:nvPr/>
        </p:nvCxnSpPr>
        <p:spPr bwMode="auto">
          <a:xfrm>
            <a:off x="2573770" y="5390172"/>
            <a:ext cx="3934948" cy="7399"/>
          </a:xfrm>
          <a:prstGeom prst="line">
            <a:avLst/>
          </a:prstGeom>
          <a:noFill/>
          <a:ln w="76200" cap="flat" cmpd="sng" algn="ctr">
            <a:solidFill>
              <a:srgbClr val="00B050"/>
            </a:solidFill>
            <a:prstDash val="solid"/>
            <a:round/>
            <a:headEnd type="none" w="sm" len="sm"/>
            <a:tailEnd type="none" w="sm" len="sm"/>
          </a:ln>
          <a:effectLst/>
        </p:spPr>
      </p:cxnSp>
      <p:sp>
        <p:nvSpPr>
          <p:cNvPr id="133" name="TextBox 132"/>
          <p:cNvSpPr txBox="1"/>
          <p:nvPr/>
        </p:nvSpPr>
        <p:spPr>
          <a:xfrm>
            <a:off x="3885138" y="5416717"/>
            <a:ext cx="2099439"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20 </a:t>
            </a:r>
            <a:r>
              <a:rPr kumimoji="0" lang="en-US" sz="1200" b="0" i="0" u="none" strike="noStrike" kern="0" cap="none" spc="0" normalizeH="0" baseline="0" noProof="0" dirty="0" err="1">
                <a:ln>
                  <a:noFill/>
                </a:ln>
                <a:solidFill>
                  <a:srgbClr val="000000"/>
                </a:solidFill>
                <a:effectLst/>
                <a:uLnTx/>
                <a:uFillTx/>
                <a:latin typeface="Arial" charset="0"/>
                <a:ea typeface="+mn-ea"/>
                <a:cs typeface="+mn-cs"/>
              </a:rPr>
              <a:t>SysML</a:t>
            </a:r>
            <a:r>
              <a:rPr kumimoji="0" lang="en-US" sz="1200" b="0" i="0" u="none" strike="noStrike" kern="0" cap="none" spc="0" normalizeH="0" baseline="0" noProof="0" dirty="0">
                <a:ln>
                  <a:noFill/>
                </a:ln>
                <a:solidFill>
                  <a:srgbClr val="000000"/>
                </a:solidFill>
                <a:effectLst/>
                <a:uLnTx/>
                <a:uFillTx/>
                <a:latin typeface="Arial" charset="0"/>
                <a:ea typeface="+mn-ea"/>
                <a:cs typeface="+mn-cs"/>
              </a:rPr>
              <a:t> Brands</a:t>
            </a:r>
          </a:p>
        </p:txBody>
      </p:sp>
      <p:cxnSp>
        <p:nvCxnSpPr>
          <p:cNvPr id="134" name="Straight Connector 133"/>
          <p:cNvCxnSpPr/>
          <p:nvPr/>
        </p:nvCxnSpPr>
        <p:spPr bwMode="auto">
          <a:xfrm flipV="1">
            <a:off x="3125737" y="4707411"/>
            <a:ext cx="3761553" cy="922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cxnSp>
        <p:nvCxnSpPr>
          <p:cNvPr id="135" name="Straight Connector 134"/>
          <p:cNvCxnSpPr/>
          <p:nvPr/>
        </p:nvCxnSpPr>
        <p:spPr bwMode="auto">
          <a:xfrm>
            <a:off x="3935129" y="5073808"/>
            <a:ext cx="2749764" cy="0"/>
          </a:xfrm>
          <a:prstGeom prst="line">
            <a:avLst/>
          </a:prstGeom>
          <a:noFill/>
          <a:ln w="76200" cap="flat" cmpd="sng" algn="ctr">
            <a:solidFill>
              <a:srgbClr val="FFC000"/>
            </a:solidFill>
            <a:prstDash val="solid"/>
            <a:round/>
            <a:headEnd type="none" w="sm" len="sm"/>
            <a:tailEnd type="none" w="sm" len="sm"/>
          </a:ln>
          <a:effectLst/>
        </p:spPr>
      </p:cxnSp>
      <p:sp>
        <p:nvSpPr>
          <p:cNvPr id="136" name="TextBox 135"/>
          <p:cNvSpPr txBox="1"/>
          <p:nvPr/>
        </p:nvSpPr>
        <p:spPr>
          <a:xfrm>
            <a:off x="3916084" y="5051566"/>
            <a:ext cx="2452603"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Dedicated MBSE Organizations</a:t>
            </a:r>
          </a:p>
        </p:txBody>
      </p:sp>
      <p:sp>
        <p:nvSpPr>
          <p:cNvPr id="137" name="TextBox 136"/>
          <p:cNvSpPr txBox="1"/>
          <p:nvPr/>
        </p:nvSpPr>
        <p:spPr>
          <a:xfrm>
            <a:off x="3908464" y="4708666"/>
            <a:ext cx="2099439"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Few Trained Modelers</a:t>
            </a:r>
          </a:p>
        </p:txBody>
      </p:sp>
      <p:cxnSp>
        <p:nvCxnSpPr>
          <p:cNvPr id="138" name="Straight Connector 137"/>
          <p:cNvCxnSpPr/>
          <p:nvPr/>
        </p:nvCxnSpPr>
        <p:spPr bwMode="auto">
          <a:xfrm>
            <a:off x="4299497" y="4368200"/>
            <a:ext cx="2786301"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139" name="TextBox 138"/>
          <p:cNvSpPr txBox="1"/>
          <p:nvPr/>
        </p:nvSpPr>
        <p:spPr>
          <a:xfrm>
            <a:off x="4372805" y="4342552"/>
            <a:ext cx="141246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Home Grown</a:t>
            </a:r>
          </a:p>
        </p:txBody>
      </p:sp>
      <p:cxnSp>
        <p:nvCxnSpPr>
          <p:cNvPr id="140" name="Straight Connector 139"/>
          <p:cNvCxnSpPr/>
          <p:nvPr/>
        </p:nvCxnSpPr>
        <p:spPr bwMode="auto">
          <a:xfrm>
            <a:off x="4301449" y="4012198"/>
            <a:ext cx="2981073" cy="0"/>
          </a:xfrm>
          <a:prstGeom prst="line">
            <a:avLst/>
          </a:prstGeom>
          <a:noFill/>
          <a:ln w="76200" cap="flat" cmpd="sng" algn="ctr">
            <a:solidFill>
              <a:srgbClr val="FFC000"/>
            </a:solidFill>
            <a:prstDash val="solid"/>
            <a:round/>
            <a:headEnd type="none" w="sm" len="sm"/>
            <a:tailEnd type="none" w="sm" len="sm"/>
          </a:ln>
          <a:effectLst/>
        </p:spPr>
      </p:cxnSp>
      <p:sp>
        <p:nvSpPr>
          <p:cNvPr id="141" name="TextBox 140"/>
          <p:cNvSpPr txBox="1"/>
          <p:nvPr/>
        </p:nvSpPr>
        <p:spPr>
          <a:xfrm>
            <a:off x="4110571" y="4063723"/>
            <a:ext cx="2158311" cy="242471"/>
          </a:xfrm>
          <a:prstGeom prst="rect">
            <a:avLst/>
          </a:prstGeom>
          <a:noFill/>
        </p:spPr>
        <p:txBody>
          <a:bodyPr wrap="square" t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First OSLC Implementations</a:t>
            </a:r>
          </a:p>
        </p:txBody>
      </p:sp>
      <p:cxnSp>
        <p:nvCxnSpPr>
          <p:cNvPr id="142" name="Straight Connector 141"/>
          <p:cNvCxnSpPr/>
          <p:nvPr/>
        </p:nvCxnSpPr>
        <p:spPr bwMode="auto">
          <a:xfrm>
            <a:off x="2647340" y="3637216"/>
            <a:ext cx="4900793" cy="0"/>
          </a:xfrm>
          <a:prstGeom prst="line">
            <a:avLst/>
          </a:prstGeom>
          <a:noFill/>
          <a:ln w="76200" cap="flat" cmpd="sng" algn="ctr">
            <a:solidFill>
              <a:srgbClr val="00B050"/>
            </a:solidFill>
            <a:prstDash val="solid"/>
            <a:round/>
            <a:headEnd type="none" w="sm" len="sm"/>
            <a:tailEnd type="none" w="sm" len="sm"/>
          </a:ln>
          <a:effectLst/>
        </p:spPr>
      </p:cxnSp>
      <p:sp>
        <p:nvSpPr>
          <p:cNvPr id="143" name="TextBox 142"/>
          <p:cNvSpPr txBox="1"/>
          <p:nvPr/>
        </p:nvSpPr>
        <p:spPr>
          <a:xfrm>
            <a:off x="3771655" y="3640641"/>
            <a:ext cx="215831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FMI in Auto Industry</a:t>
            </a:r>
          </a:p>
        </p:txBody>
      </p:sp>
      <p:cxnSp>
        <p:nvCxnSpPr>
          <p:cNvPr id="144" name="Straight Connector 143"/>
          <p:cNvCxnSpPr/>
          <p:nvPr/>
        </p:nvCxnSpPr>
        <p:spPr bwMode="auto">
          <a:xfrm>
            <a:off x="2989623" y="3287933"/>
            <a:ext cx="4314666"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145" name="TextBox 144"/>
          <p:cNvSpPr txBox="1"/>
          <p:nvPr/>
        </p:nvSpPr>
        <p:spPr>
          <a:xfrm>
            <a:off x="3738732" y="3290183"/>
            <a:ext cx="215831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Limited Vendor Support</a:t>
            </a:r>
          </a:p>
        </p:txBody>
      </p:sp>
      <p:cxnSp>
        <p:nvCxnSpPr>
          <p:cNvPr id="146" name="Straight Connector 145"/>
          <p:cNvCxnSpPr/>
          <p:nvPr/>
        </p:nvCxnSpPr>
        <p:spPr bwMode="auto">
          <a:xfrm>
            <a:off x="4413109" y="2938856"/>
            <a:ext cx="2666435"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147" name="TextBox 146"/>
          <p:cNvSpPr txBox="1"/>
          <p:nvPr/>
        </p:nvSpPr>
        <p:spPr>
          <a:xfrm>
            <a:off x="4582546" y="2931915"/>
            <a:ext cx="215831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Limited Integration</a:t>
            </a:r>
          </a:p>
        </p:txBody>
      </p:sp>
      <p:cxnSp>
        <p:nvCxnSpPr>
          <p:cNvPr id="148" name="Straight Connector 147"/>
          <p:cNvCxnSpPr/>
          <p:nvPr/>
        </p:nvCxnSpPr>
        <p:spPr bwMode="auto">
          <a:xfrm>
            <a:off x="2711952" y="2600896"/>
            <a:ext cx="4156204" cy="0"/>
          </a:xfrm>
          <a:prstGeom prst="line">
            <a:avLst/>
          </a:prstGeom>
          <a:noFill/>
          <a:ln w="76200" cap="flat" cmpd="sng" algn="ctr">
            <a:solidFill>
              <a:srgbClr val="00B050"/>
            </a:solidFill>
            <a:prstDash val="solid"/>
            <a:round/>
            <a:headEnd type="none" w="sm" len="sm"/>
            <a:tailEnd type="none" w="sm" len="sm"/>
          </a:ln>
          <a:effectLst/>
        </p:spPr>
      </p:cxnSp>
      <p:sp>
        <p:nvSpPr>
          <p:cNvPr id="149" name="TextBox 148"/>
          <p:cNvSpPr txBox="1"/>
          <p:nvPr/>
        </p:nvSpPr>
        <p:spPr>
          <a:xfrm>
            <a:off x="3739490" y="2604321"/>
            <a:ext cx="215831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Requirement Models</a:t>
            </a:r>
          </a:p>
        </p:txBody>
      </p:sp>
      <p:cxnSp>
        <p:nvCxnSpPr>
          <p:cNvPr id="150" name="Straight Connector 149"/>
          <p:cNvCxnSpPr/>
          <p:nvPr/>
        </p:nvCxnSpPr>
        <p:spPr bwMode="auto">
          <a:xfrm>
            <a:off x="3453881" y="2246069"/>
            <a:ext cx="3189267"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151" name="TextBox 150"/>
          <p:cNvSpPr txBox="1"/>
          <p:nvPr/>
        </p:nvSpPr>
        <p:spPr>
          <a:xfrm>
            <a:off x="3754730" y="2230941"/>
            <a:ext cx="2158311" cy="276999"/>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No Information Data Models</a:t>
            </a:r>
          </a:p>
        </p:txBody>
      </p:sp>
      <p:cxnSp>
        <p:nvCxnSpPr>
          <p:cNvPr id="152" name="Straight Connector 151"/>
          <p:cNvCxnSpPr/>
          <p:nvPr/>
        </p:nvCxnSpPr>
        <p:spPr bwMode="auto">
          <a:xfrm>
            <a:off x="4582546" y="1897356"/>
            <a:ext cx="1825566" cy="0"/>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sp>
        <p:nvSpPr>
          <p:cNvPr id="153" name="TextBox 152"/>
          <p:cNvSpPr txBox="1"/>
          <p:nvPr/>
        </p:nvSpPr>
        <p:spPr>
          <a:xfrm>
            <a:off x="3609950" y="1872801"/>
            <a:ext cx="2158311" cy="276999"/>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Not OEM to Suppliers</a:t>
            </a:r>
          </a:p>
        </p:txBody>
      </p:sp>
      <p:cxnSp>
        <p:nvCxnSpPr>
          <p:cNvPr id="154" name="Straight Connector 153"/>
          <p:cNvCxnSpPr/>
          <p:nvPr/>
        </p:nvCxnSpPr>
        <p:spPr bwMode="auto">
          <a:xfrm>
            <a:off x="7439827" y="4710403"/>
            <a:ext cx="329336" cy="0"/>
          </a:xfrm>
          <a:prstGeom prst="line">
            <a:avLst/>
          </a:prstGeom>
          <a:noFill/>
          <a:ln w="76200" cap="flat" cmpd="sng" algn="ctr">
            <a:solidFill>
              <a:srgbClr val="FFC000"/>
            </a:solidFill>
            <a:prstDash val="solid"/>
            <a:round/>
            <a:headEnd type="none" w="sm" len="sm"/>
            <a:tailEnd type="none" w="sm" len="sm"/>
          </a:ln>
          <a:effectLst/>
        </p:spPr>
      </p:cxnSp>
      <p:cxnSp>
        <p:nvCxnSpPr>
          <p:cNvPr id="155" name="Straight Connector 154"/>
          <p:cNvCxnSpPr/>
          <p:nvPr/>
        </p:nvCxnSpPr>
        <p:spPr bwMode="auto">
          <a:xfrm>
            <a:off x="7469009" y="4468060"/>
            <a:ext cx="300154" cy="1799"/>
          </a:xfrm>
          <a:prstGeom prst="line">
            <a:avLst/>
          </a:prstGeom>
          <a:noFill/>
          <a:ln w="76200" cap="flat" cmpd="sng" algn="ctr">
            <a:solidFill>
              <a:srgbClr val="A32638">
                <a:lumMod val="60000"/>
                <a:lumOff val="40000"/>
              </a:srgbClr>
            </a:solidFill>
            <a:prstDash val="solid"/>
            <a:round/>
            <a:headEnd type="none" w="sm" len="sm"/>
            <a:tailEnd type="none" w="sm" len="sm"/>
          </a:ln>
          <a:effectLst/>
        </p:spPr>
      </p:cxnSp>
      <p:cxnSp>
        <p:nvCxnSpPr>
          <p:cNvPr id="156" name="Straight Connector 155"/>
          <p:cNvCxnSpPr/>
          <p:nvPr/>
        </p:nvCxnSpPr>
        <p:spPr bwMode="auto">
          <a:xfrm flipV="1">
            <a:off x="7439827" y="4969238"/>
            <a:ext cx="329336" cy="3178"/>
          </a:xfrm>
          <a:prstGeom prst="line">
            <a:avLst/>
          </a:prstGeom>
          <a:noFill/>
          <a:ln w="76200" cap="flat" cmpd="sng" algn="ctr">
            <a:solidFill>
              <a:srgbClr val="00B050"/>
            </a:solidFill>
            <a:prstDash val="solid"/>
            <a:round/>
            <a:headEnd type="none" w="sm" len="sm"/>
            <a:tailEnd type="none" w="sm" len="sm"/>
          </a:ln>
          <a:effectLst/>
        </p:spPr>
      </p:cxnSp>
      <p:sp>
        <p:nvSpPr>
          <p:cNvPr id="157" name="TextBox 156"/>
          <p:cNvSpPr txBox="1"/>
          <p:nvPr/>
        </p:nvSpPr>
        <p:spPr>
          <a:xfrm>
            <a:off x="7770804" y="4301572"/>
            <a:ext cx="1327329" cy="823302"/>
          </a:xfrm>
          <a:prstGeom prst="rect">
            <a:avLst/>
          </a:prstGeom>
          <a:solidFill>
            <a:schemeClr val="bg1"/>
          </a:solidFill>
        </p:spPr>
        <p:txBody>
          <a:bodyPr wrap="square" rtlCol="0">
            <a:spAutoFit/>
          </a:bodyPr>
          <a:lstStyle/>
          <a:p>
            <a:pPr marL="0" marR="0" lvl="0" indent="0" algn="l" defTabSz="914400" rtl="0" eaLnBrk="1" fontAlgn="base" latinLnBrk="0" hangingPunct="1">
              <a:lnSpc>
                <a:spcPts val="19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Integration Issue</a:t>
            </a:r>
          </a:p>
          <a:p>
            <a:pPr marL="0" marR="0" lvl="0" indent="0" algn="l" defTabSz="914400" rtl="0" eaLnBrk="1" fontAlgn="base" latinLnBrk="0" hangingPunct="1">
              <a:lnSpc>
                <a:spcPts val="19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Weak</a:t>
            </a:r>
          </a:p>
          <a:p>
            <a:pPr marL="0" marR="0" lvl="0" indent="0" algn="l" defTabSz="914400" rtl="0" eaLnBrk="1" fontAlgn="base" latinLnBrk="0" hangingPunct="1">
              <a:lnSpc>
                <a:spcPts val="19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Ready Today</a:t>
            </a:r>
          </a:p>
        </p:txBody>
      </p:sp>
    </p:spTree>
    <p:extLst>
      <p:ext uri="{BB962C8B-B14F-4D97-AF65-F5344CB8AC3E}">
        <p14:creationId xmlns:p14="http://schemas.microsoft.com/office/powerpoint/2010/main" val="32957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1981-85B0-7548-854B-7B5D20A08110}"/>
              </a:ext>
            </a:extLst>
          </p:cNvPr>
          <p:cNvSpPr>
            <a:spLocks noGrp="1"/>
          </p:cNvSpPr>
          <p:nvPr>
            <p:ph type="title"/>
          </p:nvPr>
        </p:nvSpPr>
        <p:spPr>
          <a:xfrm>
            <a:off x="228600" y="240792"/>
            <a:ext cx="8686800" cy="978408"/>
          </a:xfrm>
        </p:spPr>
        <p:txBody>
          <a:bodyPr/>
          <a:lstStyle/>
          <a:p>
            <a:r>
              <a:rPr lang="en-US" sz="3200" dirty="0"/>
              <a:t>Why we need </a:t>
            </a:r>
            <a:r>
              <a:rPr lang="en-US" sz="3200" dirty="0" err="1"/>
              <a:t>MBx</a:t>
            </a:r>
            <a:r>
              <a:rPr lang="en-US" sz="3200" dirty="0"/>
              <a:t> Interoperability Standards</a:t>
            </a:r>
          </a:p>
        </p:txBody>
      </p:sp>
      <p:sp>
        <p:nvSpPr>
          <p:cNvPr id="3" name="Content Placeholder 5">
            <a:extLst>
              <a:ext uri="{FF2B5EF4-FFF2-40B4-BE49-F238E27FC236}">
                <a16:creationId xmlns:a16="http://schemas.microsoft.com/office/drawing/2014/main" id="{ED0FB016-F6AE-8144-84DD-6AEC031BD31D}"/>
              </a:ext>
            </a:extLst>
          </p:cNvPr>
          <p:cNvSpPr txBox="1">
            <a:spLocks/>
          </p:cNvSpPr>
          <p:nvPr/>
        </p:nvSpPr>
        <p:spPr>
          <a:xfrm>
            <a:off x="457200" y="1295399"/>
            <a:ext cx="8382000" cy="4191001"/>
          </a:xfrm>
          <a:prstGeom prst="rect">
            <a:avLst/>
          </a:prstGeom>
        </p:spPr>
        <p:txBody>
          <a:bodyPr/>
          <a:lstStyle>
            <a:lvl1pPr marL="282575" indent="-282575" algn="l" rtl="0" eaLnBrk="1" fontAlgn="base" hangingPunct="1">
              <a:spcBef>
                <a:spcPts val="1200"/>
              </a:spcBef>
              <a:spcAft>
                <a:spcPct val="0"/>
              </a:spcAft>
              <a:buClr>
                <a:srgbClr val="131D43"/>
              </a:buClr>
              <a:buSzPct val="70000"/>
              <a:buFont typeface="Wingdings" pitchFamily="-112" charset="2"/>
              <a:buChar char="l"/>
              <a:defRPr sz="2600" kern="1200">
                <a:solidFill>
                  <a:srgbClr val="131D43"/>
                </a:solidFill>
                <a:latin typeface="+mn-lt"/>
                <a:ea typeface="ＭＳ Ｐゴシック" pitchFamily="-109" charset="-128"/>
                <a:cs typeface="ＭＳ Ｐゴシック" pitchFamily="-109" charset="-128"/>
              </a:defRPr>
            </a:lvl1pPr>
            <a:lvl2pPr marL="514350" indent="-228600" algn="l" rtl="0" eaLnBrk="1" fontAlgn="base" hangingPunct="1">
              <a:spcBef>
                <a:spcPts val="600"/>
              </a:spcBef>
              <a:spcAft>
                <a:spcPct val="0"/>
              </a:spcAft>
              <a:buClr>
                <a:srgbClr val="131D43"/>
              </a:buClr>
              <a:buSzPct val="100000"/>
              <a:buFont typeface="Wingdings" pitchFamily="-112" charset="2"/>
              <a:buChar char="§"/>
              <a:defRPr sz="2000" kern="1200">
                <a:solidFill>
                  <a:srgbClr val="131D43"/>
                </a:solidFill>
                <a:latin typeface="+mn-lt"/>
                <a:ea typeface="ＭＳ Ｐゴシック" pitchFamily="-109" charset="-128"/>
                <a:cs typeface="+mn-cs"/>
              </a:defRPr>
            </a:lvl2pPr>
            <a:lvl3pPr marL="741363" indent="-228600" algn="l" rtl="0" eaLnBrk="1" fontAlgn="base" hangingPunct="1">
              <a:spcBef>
                <a:spcPts val="600"/>
              </a:spcBef>
              <a:spcAft>
                <a:spcPct val="0"/>
              </a:spcAft>
              <a:buClr>
                <a:srgbClr val="131D43"/>
              </a:buClr>
              <a:buSzPct val="50000"/>
              <a:buFont typeface="Wingdings" pitchFamily="-112" charset="2"/>
              <a:buChar char="l"/>
              <a:defRPr kern="1200">
                <a:solidFill>
                  <a:srgbClr val="131D43"/>
                </a:solidFill>
                <a:latin typeface="+mn-lt"/>
                <a:ea typeface="ＭＳ Ｐゴシック" pitchFamily="-109" charset="-128"/>
                <a:cs typeface="+mn-cs"/>
              </a:defRPr>
            </a:lvl3pPr>
            <a:lvl4pPr marL="969963" indent="-228600" algn="l" rtl="0" eaLnBrk="1" fontAlgn="base" hangingPunct="1">
              <a:spcBef>
                <a:spcPts val="600"/>
              </a:spcBef>
              <a:spcAft>
                <a:spcPct val="0"/>
              </a:spcAft>
              <a:buClr>
                <a:srgbClr val="131D43"/>
              </a:buClr>
              <a:buSzPct val="50000"/>
              <a:buFont typeface="Wingdings" charset="2"/>
              <a:buChar char=""/>
              <a:defRPr kern="1200">
                <a:solidFill>
                  <a:srgbClr val="131D43"/>
                </a:solidFill>
                <a:latin typeface="+mn-lt"/>
                <a:ea typeface="ＭＳ Ｐゴシック" pitchFamily="-109" charset="-128"/>
                <a:cs typeface="+mn-cs"/>
              </a:defRPr>
            </a:lvl4pPr>
            <a:lvl5pPr marL="1200150" indent="-228600" algn="l" rtl="0" eaLnBrk="1" fontAlgn="base" hangingPunct="1">
              <a:spcBef>
                <a:spcPts val="600"/>
              </a:spcBef>
              <a:spcAft>
                <a:spcPct val="0"/>
              </a:spcAft>
              <a:buClr>
                <a:srgbClr val="131D43"/>
              </a:buClr>
              <a:buSzPct val="50000"/>
              <a:buFont typeface="Wingdings" charset="2"/>
              <a:buChar char=""/>
              <a:defRPr kern="1200">
                <a:solidFill>
                  <a:srgbClr val="131D43"/>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2800" dirty="0"/>
              <a:t>Deal with Complexity of Digital Information</a:t>
            </a:r>
          </a:p>
          <a:p>
            <a:pPr defTabSz="914400"/>
            <a:r>
              <a:rPr lang="en-US" sz="2800" dirty="0"/>
              <a:t>Reduce Product Lifecycle Costs $$</a:t>
            </a:r>
          </a:p>
          <a:p>
            <a:pPr defTabSz="914400"/>
            <a:r>
              <a:rPr lang="en-US" sz="2800" dirty="0"/>
              <a:t>Control/Improve Product and Process Quality</a:t>
            </a:r>
          </a:p>
          <a:p>
            <a:pPr defTabSz="914400"/>
            <a:r>
              <a:rPr lang="en-US" sz="2800" dirty="0"/>
              <a:t>Support Design Reuse of Data and Models Across Engineering Domains &amp; Enterprise</a:t>
            </a:r>
          </a:p>
          <a:p>
            <a:pPr lvl="1" defTabSz="914400"/>
            <a:r>
              <a:rPr lang="en-US" sz="2800" dirty="0"/>
              <a:t>Long Term Archiving &amp; Retrieval (LOTAR)</a:t>
            </a:r>
          </a:p>
          <a:p>
            <a:pPr defTabSz="914400"/>
            <a:r>
              <a:rPr lang="en-US" sz="2800" dirty="0"/>
              <a:t>An Avenue for Data Exchange &amp; Collaboration</a:t>
            </a:r>
          </a:p>
          <a:p>
            <a:pPr lvl="1" defTabSz="914400"/>
            <a:r>
              <a:rPr lang="en-US" dirty="0"/>
              <a:t>Across the entire product lifecycle</a:t>
            </a:r>
          </a:p>
          <a:p>
            <a:pPr lvl="1" defTabSz="914400"/>
            <a:r>
              <a:rPr lang="en-US" dirty="0"/>
              <a:t>Across the extended virtual enterprise including suppliers</a:t>
            </a:r>
          </a:p>
        </p:txBody>
      </p:sp>
    </p:spTree>
    <p:extLst>
      <p:ext uri="{BB962C8B-B14F-4D97-AF65-F5344CB8AC3E}">
        <p14:creationId xmlns:p14="http://schemas.microsoft.com/office/powerpoint/2010/main" val="209020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5086" y="838200"/>
            <a:ext cx="5116514" cy="4876800"/>
          </a:xfrm>
        </p:spPr>
        <p:txBody>
          <a:bodyPr/>
          <a:lstStyle/>
          <a:p>
            <a:pPr marL="0" indent="0">
              <a:buNone/>
            </a:pPr>
            <a:endParaRPr lang="en-US" sz="1400" dirty="0"/>
          </a:p>
          <a:p>
            <a:r>
              <a:rPr lang="en-US" sz="2400" dirty="0"/>
              <a:t>Lack of standards is bad but…</a:t>
            </a:r>
          </a:p>
          <a:p>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pPr marL="0" indent="0">
              <a:buNone/>
            </a:pPr>
            <a:r>
              <a:rPr lang="en-US" sz="2400" dirty="0"/>
              <a:t>.</a:t>
            </a:r>
          </a:p>
          <a:p>
            <a:r>
              <a:rPr lang="en-US" sz="2400" dirty="0"/>
              <a:t>Too many “standards”                                                                                             are equally a problem                                                                                        for practical implementation                                                                                      and widespread adoption by                                                                                                                                industry &amp; solution providers</a:t>
            </a:r>
          </a:p>
          <a:p>
            <a:endParaRPr lang="en-US" dirty="0"/>
          </a:p>
        </p:txBody>
      </p:sp>
      <p:sp>
        <p:nvSpPr>
          <p:cNvPr id="3" name="Title 2"/>
          <p:cNvSpPr>
            <a:spLocks noGrp="1"/>
          </p:cNvSpPr>
          <p:nvPr>
            <p:ph type="title"/>
          </p:nvPr>
        </p:nvSpPr>
        <p:spPr>
          <a:xfrm>
            <a:off x="381000" y="-292100"/>
            <a:ext cx="9677400" cy="901700"/>
          </a:xfrm>
          <a:noFill/>
        </p:spPr>
        <p:txBody>
          <a:bodyPr/>
          <a:lstStyle/>
          <a:p>
            <a:br>
              <a:rPr lang="en-US" dirty="0">
                <a:solidFill>
                  <a:schemeClr val="tx1"/>
                </a:solidFill>
              </a:rPr>
            </a:br>
            <a:r>
              <a:rPr lang="en-US" sz="2800" dirty="0">
                <a:solidFill>
                  <a:schemeClr val="tx1"/>
                </a:solidFill>
              </a:rPr>
              <a:t>Remember early cell phone “standard” connectors?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1756" y="1371600"/>
            <a:ext cx="4538444" cy="4572000"/>
          </a:xfrm>
          <a:prstGeom prst="rect">
            <a:avLst/>
          </a:prstGeom>
        </p:spPr>
      </p:pic>
      <p:pic>
        <p:nvPicPr>
          <p:cNvPr id="6" name="Picture 5">
            <a:extLst>
              <a:ext uri="{FF2B5EF4-FFF2-40B4-BE49-F238E27FC236}">
                <a16:creationId xmlns:a16="http://schemas.microsoft.com/office/drawing/2014/main" id="{88F92670-B803-324F-924A-4B2D60F21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676400"/>
            <a:ext cx="3733800" cy="2458085"/>
          </a:xfrm>
          <a:prstGeom prst="rect">
            <a:avLst/>
          </a:prstGeom>
        </p:spPr>
      </p:pic>
    </p:spTree>
    <p:extLst>
      <p:ext uri="{BB962C8B-B14F-4D97-AF65-F5344CB8AC3E}">
        <p14:creationId xmlns:p14="http://schemas.microsoft.com/office/powerpoint/2010/main" val="1088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par>
                          <p:cTn id="8" fill="hold">
                            <p:stCondLst>
                              <p:cond delay="3000"/>
                            </p:stCondLst>
                            <p:childTnLst>
                              <p:par>
                                <p:cTn id="9" presetID="9" presetClass="entr" presetSubtype="0" fill="hold" grpId="0" nodeType="afterEffect">
                                  <p:stCondLst>
                                    <p:cond delay="2500"/>
                                  </p:stCondLst>
                                  <p:childTnLst>
                                    <p:set>
                                      <p:cBhvr>
                                        <p:cTn id="10" dur="1" fill="hold">
                                          <p:stCondLst>
                                            <p:cond delay="0"/>
                                          </p:stCondLst>
                                        </p:cTn>
                                        <p:tgtEl>
                                          <p:spTgt spid="2">
                                            <p:txEl>
                                              <p:pRg st="7" end="7"/>
                                            </p:txEl>
                                          </p:spTgt>
                                        </p:tgtEl>
                                        <p:attrNameLst>
                                          <p:attrName>style.visibility</p:attrName>
                                        </p:attrNameLst>
                                      </p:cBhvr>
                                      <p:to>
                                        <p:strVal val="visible"/>
                                      </p:to>
                                    </p:set>
                                    <p:animEffect transition="in" filter="dissolve">
                                      <p:cBhvr>
                                        <p:cTn id="11" dur="500"/>
                                        <p:tgtEl>
                                          <p:spTgt spid="2">
                                            <p:txEl>
                                              <p:pRg st="7" end="7"/>
                                            </p:txEl>
                                          </p:spTgt>
                                        </p:tgtEl>
                                      </p:cBhvr>
                                    </p:animEffect>
                                  </p:childTnLst>
                                </p:cTn>
                              </p:par>
                            </p:childTnLst>
                          </p:cTn>
                        </p:par>
                        <p:par>
                          <p:cTn id="12" fill="hold">
                            <p:stCondLst>
                              <p:cond delay="6000"/>
                            </p:stCondLst>
                            <p:childTnLst>
                              <p:par>
                                <p:cTn id="13" presetID="9" presetClass="entr" presetSubtype="0" fill="hold" grpId="0" nodeType="afterEffect">
                                  <p:stCondLst>
                                    <p:cond delay="250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dissolve">
                                      <p:cBhvr>
                                        <p:cTn id="15" dur="500"/>
                                        <p:tgtEl>
                                          <p:spTgt spid="2">
                                            <p:txEl>
                                              <p:pRg st="8" end="8"/>
                                            </p:txEl>
                                          </p:spTgt>
                                        </p:tgtEl>
                                      </p:cBhvr>
                                    </p:animEffect>
                                  </p:childTnLst>
                                </p:cTn>
                              </p:par>
                            </p:childTnLst>
                          </p:cTn>
                        </p:par>
                        <p:par>
                          <p:cTn id="16" fill="hold">
                            <p:stCondLst>
                              <p:cond delay="9000"/>
                            </p:stCondLst>
                            <p:childTnLst>
                              <p:par>
                                <p:cTn id="17" presetID="9"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r>
              <a:rPr lang="en-US" altLang="en-US" dirty="0"/>
              <a:t>Standards Activity – Current Focus</a:t>
            </a:r>
          </a:p>
        </p:txBody>
      </p:sp>
      <p:sp>
        <p:nvSpPr>
          <p:cNvPr id="11267" name="Content Placeholder 2"/>
          <p:cNvSpPr>
            <a:spLocks noGrp="1"/>
          </p:cNvSpPr>
          <p:nvPr>
            <p:ph idx="1"/>
          </p:nvPr>
        </p:nvSpPr>
        <p:spPr>
          <a:xfrm>
            <a:off x="381000" y="1189038"/>
            <a:ext cx="8382000" cy="5592762"/>
          </a:xfrm>
        </p:spPr>
        <p:txBody>
          <a:bodyPr>
            <a:normAutofit fontScale="70000" lnSpcReduction="20000"/>
          </a:bodyPr>
          <a:lstStyle/>
          <a:p>
            <a:pPr marL="0" indent="0">
              <a:buNone/>
            </a:pPr>
            <a:r>
              <a:rPr lang="en-US" altLang="en-US" sz="3600" dirty="0"/>
              <a:t>An SMSWG sub-team has been established to provide a focal point for identifying and promoting formal standards (and “de facto” standards) that enable systems modeling and simulation via improved </a:t>
            </a:r>
            <a:r>
              <a:rPr lang="en-US" altLang="en-US" sz="3600" b="1" i="1" dirty="0"/>
              <a:t>model/data interoperability and cross-domain engineering collaboration</a:t>
            </a:r>
            <a:r>
              <a:rPr lang="en-US" altLang="en-US" sz="3600" dirty="0"/>
              <a:t> within the context of achieving MBSE/MBE (i.e., the lifecycle Digital Thread)</a:t>
            </a:r>
          </a:p>
          <a:p>
            <a:pPr lvl="1"/>
            <a:r>
              <a:rPr lang="en-US" altLang="en-US" sz="3200" dirty="0"/>
              <a:t>Don Tolle of CIMdata will act as project leader/coordinator of this Standards Ecosystem sub-team (</a:t>
            </a:r>
            <a:r>
              <a:rPr lang="en-US" altLang="en-US" sz="3200" dirty="0" err="1"/>
              <a:t>d.tolle@cimdata.com</a:t>
            </a:r>
            <a:r>
              <a:rPr lang="en-US" altLang="en-US" sz="3200" dirty="0"/>
              <a:t>)</a:t>
            </a:r>
          </a:p>
          <a:p>
            <a:endParaRPr lang="en-US" altLang="en-US" sz="1800" i="1" dirty="0"/>
          </a:p>
          <a:p>
            <a:r>
              <a:rPr lang="en-US" altLang="en-US" sz="3300" dirty="0"/>
              <a:t>The role of this sub-team is to provide a more formal linkage to the various standards bodies (e.g., OMG, </a:t>
            </a:r>
            <a:r>
              <a:rPr lang="en-US" altLang="en-US" sz="3300" dirty="0" err="1"/>
              <a:t>Modelica</a:t>
            </a:r>
            <a:r>
              <a:rPr lang="en-US" altLang="en-US" sz="3300" dirty="0"/>
              <a:t>, OASIS, PDES/STEP, etc.) and industry/government working groups and associations involved with standards (e.g., NIST, ESA, INCOSE, NAFEMS, NDIA, </a:t>
            </a:r>
            <a:r>
              <a:rPr lang="en-US" altLang="en-US" sz="3300" dirty="0" err="1"/>
              <a:t>Prostep</a:t>
            </a:r>
            <a:r>
              <a:rPr lang="en-US" altLang="en-US" sz="3300" dirty="0"/>
              <a:t>, CIMdata, etc.)</a:t>
            </a: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D14488-CCF5-4026-8B21-911D70F0F1FA}" type="slidenum">
              <a:rPr lang="en-US" altLang="en-US"/>
              <a:pPr eaLnBrk="1" hangingPunct="1"/>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r>
              <a:rPr lang="en-US" altLang="en-US" dirty="0"/>
              <a:t>Standards Activity – Current Focus</a:t>
            </a:r>
          </a:p>
        </p:txBody>
      </p:sp>
      <p:sp>
        <p:nvSpPr>
          <p:cNvPr id="11267" name="Content Placeholder 2"/>
          <p:cNvSpPr>
            <a:spLocks noGrp="1"/>
          </p:cNvSpPr>
          <p:nvPr>
            <p:ph idx="1"/>
          </p:nvPr>
        </p:nvSpPr>
        <p:spPr>
          <a:xfrm>
            <a:off x="381000" y="1341438"/>
            <a:ext cx="8382000" cy="5592762"/>
          </a:xfrm>
        </p:spPr>
        <p:txBody>
          <a:bodyPr>
            <a:normAutofit fontScale="77500" lnSpcReduction="20000"/>
          </a:bodyPr>
          <a:lstStyle/>
          <a:p>
            <a:r>
              <a:rPr lang="en-US" altLang="en-US" sz="3300" dirty="0"/>
              <a:t>Objective is to provide incremental value to existing standards efforts and minimize duplication of efforts by fostering awareness/knowledge of the various SMS/MBSE-related standards initiatives underway and their potential business value/impact for industry and government/research organizations</a:t>
            </a:r>
          </a:p>
          <a:p>
            <a:pPr lvl="1"/>
            <a:r>
              <a:rPr lang="en-US" altLang="en-US" sz="2900" dirty="0"/>
              <a:t>Identify, track and provide user level input (requirements, real world industry use cases) to the key standards initiatives needed to enable System Modeling and Simulation/MBSE </a:t>
            </a:r>
          </a:p>
          <a:p>
            <a:pPr lvl="1"/>
            <a:r>
              <a:rPr lang="en-US" altLang="en-US" sz="2900" dirty="0"/>
              <a:t>Provide SMSWG members with access to the latest information on the status of the standards in terms of current capabilities, identified gaps, R&amp;D roadmap plans, maturity level ratings and current rate of adoption by industry as well as adoption by the major software solution suppliers</a:t>
            </a: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D14488-CCF5-4026-8B21-911D70F0F1FA}" type="slidenum">
              <a:rPr lang="en-US" altLang="en-US"/>
              <a:pPr eaLnBrk="1" hangingPunct="1"/>
              <a:t>9</a:t>
            </a:fld>
            <a:endParaRPr lang="en-US" altLang="en-US" dirty="0"/>
          </a:p>
        </p:txBody>
      </p:sp>
    </p:spTree>
    <p:extLst>
      <p:ext uri="{BB962C8B-B14F-4D97-AF65-F5344CB8AC3E}">
        <p14:creationId xmlns:p14="http://schemas.microsoft.com/office/powerpoint/2010/main" val="2697983701"/>
      </p:ext>
    </p:extLst>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5844E4-2AD4-4930-8A2A-DA4E816ADFDE}">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37f29cca-1843-4c53-b73d-c5541007d76c"/>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E1D1287-5CA6-4557-A427-AF8FC49C3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3308</TotalTime>
  <Words>991</Words>
  <Application>Microsoft Macintosh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Calibri</vt:lpstr>
      <vt:lpstr>Times New Roman</vt:lpstr>
      <vt:lpstr>Wingdings</vt:lpstr>
      <vt:lpstr>2_Custom Design</vt:lpstr>
      <vt:lpstr>ssd4mt04</vt:lpstr>
      <vt:lpstr>NAFEMS / INCOSE Systems Modeling &amp; Simulation Working Group</vt:lpstr>
      <vt:lpstr>Challenges for Industry</vt:lpstr>
      <vt:lpstr>2017 MBSE Workshop Results – Order of Most Mentioned</vt:lpstr>
      <vt:lpstr>2016 MBSE Workshop:  Participant Survey</vt:lpstr>
      <vt:lpstr>2016 MBSE Workshop:  Industry Roadmap</vt:lpstr>
      <vt:lpstr>Why we need MBx Interoperability Standards</vt:lpstr>
      <vt:lpstr> Remember early cell phone “standard” connectors?</vt:lpstr>
      <vt:lpstr>Standards Activity – Current Focus</vt:lpstr>
      <vt:lpstr>Standards Activity – Current Focus</vt:lpstr>
      <vt:lpstr>Standards Activity – Current Focus</vt:lpstr>
      <vt:lpstr>Standards Activity – Current Focus</vt:lpstr>
      <vt:lpstr>Standards Activity – Current Focus</vt:lpstr>
      <vt:lpstr>How to join and learn more about this Volunteer Community</vt:lpstr>
      <vt:lpstr>Upcoming schedule of monthly SMSWG member meetings</vt:lpstr>
    </vt:vector>
  </TitlesOfParts>
  <Company>Procter &amp; Gamble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Donald Tolle</cp:lastModifiedBy>
  <cp:revision>325</cp:revision>
  <dcterms:created xsi:type="dcterms:W3CDTF">2009-05-12T18:47:40Z</dcterms:created>
  <dcterms:modified xsi:type="dcterms:W3CDTF">2018-11-13T14:57:47Z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