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88" r:id="rId2"/>
  </p:sldMasterIdLst>
  <p:notesMasterIdLst>
    <p:notesMasterId r:id="rId41"/>
  </p:notesMasterIdLst>
  <p:handoutMasterIdLst>
    <p:handoutMasterId r:id="rId42"/>
  </p:handoutMasterIdLst>
  <p:sldIdLst>
    <p:sldId id="759" r:id="rId3"/>
    <p:sldId id="719" r:id="rId4"/>
    <p:sldId id="724" r:id="rId5"/>
    <p:sldId id="827" r:id="rId6"/>
    <p:sldId id="828" r:id="rId7"/>
    <p:sldId id="736" r:id="rId8"/>
    <p:sldId id="739" r:id="rId9"/>
    <p:sldId id="742" r:id="rId10"/>
    <p:sldId id="820" r:id="rId11"/>
    <p:sldId id="821" r:id="rId12"/>
    <p:sldId id="826" r:id="rId13"/>
    <p:sldId id="829" r:id="rId14"/>
    <p:sldId id="831" r:id="rId15"/>
    <p:sldId id="832" r:id="rId16"/>
    <p:sldId id="834" r:id="rId17"/>
    <p:sldId id="833" r:id="rId18"/>
    <p:sldId id="788" r:id="rId19"/>
    <p:sldId id="790" r:id="rId20"/>
    <p:sldId id="792" r:id="rId21"/>
    <p:sldId id="825" r:id="rId22"/>
    <p:sldId id="798" r:id="rId23"/>
    <p:sldId id="799" r:id="rId24"/>
    <p:sldId id="800" r:id="rId25"/>
    <p:sldId id="801" r:id="rId26"/>
    <p:sldId id="822" r:id="rId27"/>
    <p:sldId id="823" r:id="rId28"/>
    <p:sldId id="802" r:id="rId29"/>
    <p:sldId id="803" r:id="rId30"/>
    <p:sldId id="804" r:id="rId31"/>
    <p:sldId id="805" r:id="rId32"/>
    <p:sldId id="806" r:id="rId33"/>
    <p:sldId id="807" r:id="rId34"/>
    <p:sldId id="812" r:id="rId35"/>
    <p:sldId id="814" r:id="rId36"/>
    <p:sldId id="808" r:id="rId37"/>
    <p:sldId id="813" r:id="rId38"/>
    <p:sldId id="754" r:id="rId39"/>
    <p:sldId id="771" r:id="rId40"/>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E7FF"/>
    <a:srgbClr val="CC0000"/>
    <a:srgbClr val="99CCFF"/>
    <a:srgbClr val="E1FFFF"/>
    <a:srgbClr val="AC0005"/>
    <a:srgbClr val="000050"/>
    <a:srgbClr val="000066"/>
    <a:srgbClr val="171745"/>
    <a:srgbClr val="DEA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721" autoAdjust="0"/>
    <p:restoredTop sz="67073" autoAdjust="0"/>
  </p:normalViewPr>
  <p:slideViewPr>
    <p:cSldViewPr snapToGrid="0">
      <p:cViewPr>
        <p:scale>
          <a:sx n="60" d="100"/>
          <a:sy n="60" d="100"/>
        </p:scale>
        <p:origin x="-2208"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58788"/>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5123" name="Rectangle 3"/>
          <p:cNvSpPr>
            <a:spLocks noGrp="1" noChangeArrowheads="1"/>
          </p:cNvSpPr>
          <p:nvPr>
            <p:ph type="dt" sz="quarter" idx="1"/>
          </p:nvPr>
        </p:nvSpPr>
        <p:spPr bwMode="auto">
          <a:xfrm>
            <a:off x="3970338" y="0"/>
            <a:ext cx="3038475" cy="458788"/>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5124" name="Rectangle 4"/>
          <p:cNvSpPr>
            <a:spLocks noGrp="1" noChangeArrowheads="1"/>
          </p:cNvSpPr>
          <p:nvPr>
            <p:ph type="ftr" sz="quarter" idx="2"/>
          </p:nvPr>
        </p:nvSpPr>
        <p:spPr bwMode="auto">
          <a:xfrm>
            <a:off x="0" y="8775700"/>
            <a:ext cx="3038475" cy="458788"/>
          </a:xfrm>
          <a:prstGeom prst="rect">
            <a:avLst/>
          </a:prstGeom>
          <a:noFill/>
          <a:ln w="9525">
            <a:noFill/>
            <a:miter lim="800000"/>
            <a:headEnd/>
            <a:tailEnd/>
          </a:ln>
          <a:effectLst/>
        </p:spPr>
        <p:txBody>
          <a:bodyPr vert="horz" wrap="square" lIns="92459" tIns="46229" rIns="92459" bIns="4622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5125" name="Rectangle 5"/>
          <p:cNvSpPr>
            <a:spLocks noGrp="1" noChangeArrowheads="1"/>
          </p:cNvSpPr>
          <p:nvPr>
            <p:ph type="sldNum" sz="quarter" idx="3"/>
          </p:nvPr>
        </p:nvSpPr>
        <p:spPr bwMode="auto">
          <a:xfrm>
            <a:off x="3970338" y="8775700"/>
            <a:ext cx="3038475" cy="458788"/>
          </a:xfrm>
          <a:prstGeom prst="rect">
            <a:avLst/>
          </a:prstGeom>
          <a:noFill/>
          <a:ln w="9525">
            <a:noFill/>
            <a:miter lim="800000"/>
            <a:headEnd/>
            <a:tailEnd/>
          </a:ln>
          <a:effectLst/>
        </p:spPr>
        <p:txBody>
          <a:bodyPr vert="horz" wrap="square" lIns="92459" tIns="46229" rIns="92459" bIns="46229" numCol="1" anchor="b" anchorCtr="0" compatLnSpc="1">
            <a:prstTxWarp prst="textNoShape">
              <a:avLst/>
            </a:prstTxWarp>
          </a:bodyPr>
          <a:lstStyle>
            <a:lvl1pPr algn="r">
              <a:defRPr sz="1200">
                <a:latin typeface="Arial" charset="0"/>
                <a:cs typeface="+mn-cs"/>
              </a:defRPr>
            </a:lvl1pPr>
          </a:lstStyle>
          <a:p>
            <a:pPr>
              <a:defRPr/>
            </a:pPr>
            <a:fld id="{2DADEF90-76F2-43EC-86C8-C8C662D17E85}" type="slidenum">
              <a:rPr lang="en-US"/>
              <a:pPr>
                <a:defRPr/>
              </a:pPr>
              <a:t>‹#›</a:t>
            </a:fld>
            <a:endParaRPr lang="en-US" dirty="0"/>
          </a:p>
        </p:txBody>
      </p:sp>
    </p:spTree>
    <p:extLst>
      <p:ext uri="{BB962C8B-B14F-4D97-AF65-F5344CB8AC3E}">
        <p14:creationId xmlns:p14="http://schemas.microsoft.com/office/powerpoint/2010/main" val="2949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58788"/>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970338" y="0"/>
            <a:ext cx="3038475" cy="458788"/>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26980" name="Rectangle 4"/>
          <p:cNvSpPr>
            <a:spLocks noGrp="1" noRot="1" noChangeAspect="1" noChangeArrowheads="1" noTextEdit="1"/>
          </p:cNvSpPr>
          <p:nvPr>
            <p:ph type="sldImg" idx="2"/>
          </p:nvPr>
        </p:nvSpPr>
        <p:spPr bwMode="auto">
          <a:xfrm>
            <a:off x="1196975" y="695325"/>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387850"/>
            <a:ext cx="5607050" cy="4152900"/>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5700"/>
            <a:ext cx="3038475" cy="458788"/>
          </a:xfrm>
          <a:prstGeom prst="rect">
            <a:avLst/>
          </a:prstGeom>
          <a:noFill/>
          <a:ln w="9525">
            <a:noFill/>
            <a:miter lim="800000"/>
            <a:headEnd/>
            <a:tailEnd/>
          </a:ln>
          <a:effectLst/>
        </p:spPr>
        <p:txBody>
          <a:bodyPr vert="horz" wrap="square" lIns="92459" tIns="46229" rIns="92459" bIns="4622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0338" y="8775700"/>
            <a:ext cx="3038475" cy="458788"/>
          </a:xfrm>
          <a:prstGeom prst="rect">
            <a:avLst/>
          </a:prstGeom>
          <a:noFill/>
          <a:ln w="9525">
            <a:noFill/>
            <a:miter lim="800000"/>
            <a:headEnd/>
            <a:tailEnd/>
          </a:ln>
          <a:effectLst/>
        </p:spPr>
        <p:txBody>
          <a:bodyPr vert="horz" wrap="square" lIns="92459" tIns="46229" rIns="92459" bIns="46229" numCol="1" anchor="b" anchorCtr="0" compatLnSpc="1">
            <a:prstTxWarp prst="textNoShape">
              <a:avLst/>
            </a:prstTxWarp>
          </a:bodyPr>
          <a:lstStyle>
            <a:lvl1pPr algn="r">
              <a:defRPr sz="1200">
                <a:latin typeface="Arial" charset="0"/>
                <a:cs typeface="+mn-cs"/>
              </a:defRPr>
            </a:lvl1pPr>
          </a:lstStyle>
          <a:p>
            <a:pPr>
              <a:defRPr/>
            </a:pPr>
            <a:fld id="{72B243F8-56ED-4361-AA83-BD4DC0C4AAD5}" type="slidenum">
              <a:rPr lang="en-US"/>
              <a:pPr>
                <a:defRPr/>
              </a:pPr>
              <a:t>‹#›</a:t>
            </a:fld>
            <a:endParaRPr lang="en-US" dirty="0"/>
          </a:p>
        </p:txBody>
      </p:sp>
    </p:spTree>
    <p:extLst>
      <p:ext uri="{BB962C8B-B14F-4D97-AF65-F5344CB8AC3E}">
        <p14:creationId xmlns:p14="http://schemas.microsoft.com/office/powerpoint/2010/main" val="3087481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42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7CF6E34-50DE-4C27-8F71-4164678C8A9C}" type="slidenum">
              <a:rPr lang="en-US" smtClean="0"/>
              <a:pPr eaLnBrk="1" hangingPunct="1">
                <a:defRPr/>
              </a:pPr>
              <a:t>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918649-0186-4C1A-ABC8-1CC3C4EB4CC7}" type="slidenum">
              <a:rPr lang="en-US" altLang="en-US" smtClean="0"/>
              <a:pPr eaLnBrk="1" hangingPunct="1"/>
              <a:t>33</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0AFD59-F7FF-494B-AE72-AD996596F59E}" type="slidenum">
              <a:rPr lang="en-US" altLang="en-US" smtClean="0"/>
              <a:pPr eaLnBrk="1" hangingPunct="1"/>
              <a:t>36</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307574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4"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0936452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74638"/>
            <a:ext cx="20955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74638"/>
            <a:ext cx="61341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1159861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lvl1pPr>
              <a:defRPr>
                <a:latin typeface="Arial"/>
                <a:cs typeface="Arial"/>
              </a:defRPr>
            </a:lvl1pPr>
          </a:lstStyle>
          <a:p>
            <a:r>
              <a:rPr lang="en-US" smtClean="0"/>
              <a:t>Click to edit Master title style</a:t>
            </a:r>
            <a:endParaRPr lang="fr-FR" dirty="0"/>
          </a:p>
        </p:txBody>
      </p:sp>
      <p:sp>
        <p:nvSpPr>
          <p:cNvPr id="3" name="Subtitle 2"/>
          <p:cNvSpPr>
            <a:spLocks noGrp="1"/>
          </p:cNvSpPr>
          <p:nvPr>
            <p:ph type="subTitle" idx="1"/>
          </p:nvPr>
        </p:nvSpPr>
        <p:spPr>
          <a:xfrm>
            <a:off x="1371600" y="3127375"/>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sp>
        <p:nvSpPr>
          <p:cNvPr id="7" name="Date Placeholder 3"/>
          <p:cNvSpPr>
            <a:spLocks noGrp="1"/>
          </p:cNvSpPr>
          <p:nvPr>
            <p:ph type="dt" sz="half" idx="10"/>
          </p:nvPr>
        </p:nvSpPr>
        <p:spPr/>
        <p:txBody>
          <a:bodyPr/>
          <a:lstStyle>
            <a:lvl1pPr algn="r">
              <a:defRPr sz="1000" dirty="0">
                <a:cs typeface="Arial" charset="0"/>
              </a:defRPr>
            </a:lvl1pPr>
          </a:lstStyle>
          <a:p>
            <a:pPr>
              <a:defRPr/>
            </a:pPr>
            <a:endParaRPr lang="fr-FR" dirty="0">
              <a:solidFill>
                <a:prstClr val="white"/>
              </a:solidFill>
            </a:endParaRPr>
          </a:p>
        </p:txBody>
      </p:sp>
    </p:spTree>
    <p:extLst>
      <p:ext uri="{BB962C8B-B14F-4D97-AF65-F5344CB8AC3E}">
        <p14:creationId xmlns:p14="http://schemas.microsoft.com/office/powerpoint/2010/main" val="3974291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B6295BC2-09F7-C840-B10C-CC767D399F8B}"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5"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373539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3590925"/>
            <a:ext cx="7772400" cy="1362075"/>
          </a:xfrm>
        </p:spPr>
        <p:txBody>
          <a:bodyPr anchor="t"/>
          <a:lstStyle>
            <a:lvl1pPr algn="l">
              <a:defRPr sz="4000" b="1" cap="all"/>
            </a:lvl1pPr>
          </a:lstStyle>
          <a:p>
            <a:r>
              <a:rPr lang="en-US" smtClean="0"/>
              <a:t>Click to edit Master title style</a:t>
            </a:r>
            <a:endParaRPr lang="fr-FR" dirty="0"/>
          </a:p>
        </p:txBody>
      </p:sp>
      <p:sp>
        <p:nvSpPr>
          <p:cNvPr id="3" name="Text Placeholder 2"/>
          <p:cNvSpPr>
            <a:spLocks noGrp="1"/>
          </p:cNvSpPr>
          <p:nvPr>
            <p:ph type="body" idx="1"/>
          </p:nvPr>
        </p:nvSpPr>
        <p:spPr>
          <a:xfrm>
            <a:off x="722313" y="20907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2608AEE2-8074-7640-8C01-767B899C1ABA}"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5"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1578116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Content Placeholder 3"/>
          <p:cNvSpPr>
            <a:spLocks noGrp="1"/>
          </p:cNvSpPr>
          <p:nvPr>
            <p:ph sz="half" idx="2"/>
          </p:nvPr>
        </p:nvSpPr>
        <p:spPr>
          <a:xfrm>
            <a:off x="4648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36CBB160-2669-1E48-9273-CC6D7CD68F4E}"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6"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808934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FF43584C-1597-8149-A86F-5ADE1037DB56}"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8" name="Date Placeholder 3"/>
          <p:cNvSpPr>
            <a:spLocks noGrp="1"/>
          </p:cNvSpPr>
          <p:nvPr>
            <p:ph type="dt" sz="half" idx="11"/>
          </p:nvPr>
        </p:nvSpPr>
        <p:spPr/>
        <p:txBody>
          <a:bodyPr/>
          <a:lstStyle>
            <a:lvl1pPr algn="r">
              <a:defRPr sz="1000">
                <a:cs typeface="Arial" charset="0"/>
              </a:defRPr>
            </a:lvl1pPr>
          </a:lstStyle>
          <a:p>
            <a:pPr>
              <a:defRPr/>
            </a:pPr>
            <a:endParaRPr lang="fr-FR" dirty="0" smtClean="0">
              <a:solidFill>
                <a:prstClr val="white"/>
              </a:solidFill>
            </a:endParaRPr>
          </a:p>
        </p:txBody>
      </p:sp>
    </p:spTree>
    <p:extLst>
      <p:ext uri="{BB962C8B-B14F-4D97-AF65-F5344CB8AC3E}">
        <p14:creationId xmlns:p14="http://schemas.microsoft.com/office/powerpoint/2010/main" val="2119564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FCB4E7EC-1EE3-A845-9F3A-D8EBA74867F8}"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4"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3954648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F89BA364-FE2B-9B48-A8F1-DAA08FFCC93E}"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3"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2538571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111067E9-DE15-0841-8BD2-AEE40361017B}"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6"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285210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7394028" y="6400799"/>
            <a:ext cx="1749973" cy="457201"/>
          </a:xfrm>
          <a:prstGeom prst="rect">
            <a:avLst/>
          </a:prstGeom>
        </p:spPr>
        <p:txBody>
          <a:bodyPr/>
          <a:lstStyle>
            <a:lvl1pPr algn="r">
              <a:defRPr sz="1600"/>
            </a:lvl1pPr>
          </a:lstStyle>
          <a:p>
            <a:pPr>
              <a:defRPr/>
            </a:pPr>
            <a:endParaRPr lang="en-US" dirty="0"/>
          </a:p>
        </p:txBody>
      </p:sp>
    </p:spTree>
    <p:extLst>
      <p:ext uri="{BB962C8B-B14F-4D97-AF65-F5344CB8AC3E}">
        <p14:creationId xmlns:p14="http://schemas.microsoft.com/office/powerpoint/2010/main" val="8136513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E2EC3571-5311-CE47-9D2F-EDDFEF536BE0}"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6"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4025146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EAF2B830-2E10-D041-AA16-C4BCDBB3159A}"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5"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3521341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2D7F1356-C029-994F-A2FD-E8739AC6589D}"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5"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132255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7381863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121434"/>
            <a:ext cx="4114800" cy="50047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121434"/>
            <a:ext cx="4114800" cy="50047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5"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34863325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567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5434"/>
            <a:ext cx="4040188" cy="4430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2567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5434"/>
            <a:ext cx="4041775" cy="4430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7"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7734090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453883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5884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034" y="1500174"/>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714620"/>
            <a:ext cx="3008313" cy="34115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4943341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434"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743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15743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9638302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981075"/>
            <a:ext cx="8382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6" name="Title Placeholder 1"/>
          <p:cNvSpPr>
            <a:spLocks noGrp="1"/>
          </p:cNvSpPr>
          <p:nvPr>
            <p:ph type="title"/>
          </p:nvPr>
        </p:nvSpPr>
        <p:spPr bwMode="auto">
          <a:xfrm>
            <a:off x="0" y="0"/>
            <a:ext cx="82296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6092825"/>
            <a:ext cx="9144000" cy="796925"/>
          </a:xfrm>
          <a:prstGeom prst="rect">
            <a:avLst/>
          </a:prstGeom>
          <a:gradFill flip="none" rotWithShape="1">
            <a:gsLst>
              <a:gs pos="0">
                <a:srgbClr val="008000"/>
              </a:gs>
              <a:gs pos="82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r-FR" sz="2400">
              <a:solidFill>
                <a:prstClr val="white"/>
              </a:solidFill>
            </a:endParaRPr>
          </a:p>
        </p:txBody>
      </p:sp>
      <p:sp>
        <p:nvSpPr>
          <p:cNvPr id="1027" name="Title Placeholder 1"/>
          <p:cNvSpPr>
            <a:spLocks noGrp="1"/>
          </p:cNvSpPr>
          <p:nvPr>
            <p:ph type="title"/>
          </p:nvPr>
        </p:nvSpPr>
        <p:spPr bwMode="auto">
          <a:xfrm>
            <a:off x="0" y="0"/>
            <a:ext cx="82296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8" name="Text Placeholder 2"/>
          <p:cNvSpPr>
            <a:spLocks noGrp="1"/>
          </p:cNvSpPr>
          <p:nvPr>
            <p:ph type="body" idx="1"/>
          </p:nvPr>
        </p:nvSpPr>
        <p:spPr bwMode="auto">
          <a:xfrm>
            <a:off x="457200" y="1219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2"/>
          </p:nvPr>
        </p:nvSpPr>
        <p:spPr>
          <a:xfrm>
            <a:off x="3930650" y="6453188"/>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000" b="1" dirty="0" smtClean="0">
                <a:solidFill>
                  <a:schemeClr val="bg1"/>
                </a:solidFill>
                <a:cs typeface="Arial" charset="0"/>
              </a:defRPr>
            </a:lvl1pPr>
          </a:lstStyle>
          <a:p>
            <a:pPr defTabSz="457200">
              <a:defRPr/>
            </a:pPr>
            <a:endParaRPr lang="fr-FR">
              <a:solidFill>
                <a:prstClr val="white"/>
              </a:solidFill>
              <a:ea typeface="ＭＳ Ｐゴシック" charset="0"/>
            </a:endParaRPr>
          </a:p>
        </p:txBody>
      </p:sp>
      <p:sp>
        <p:nvSpPr>
          <p:cNvPr id="1030" name="Rectangle 1"/>
          <p:cNvSpPr>
            <a:spLocks noChangeArrowheads="1"/>
          </p:cNvSpPr>
          <p:nvPr/>
        </p:nvSpPr>
        <p:spPr bwMode="auto">
          <a:xfrm>
            <a:off x="4165600" y="3198813"/>
            <a:ext cx="81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fr-FR" sz="2400" b="1">
                <a:solidFill>
                  <a:prstClr val="white"/>
                </a:solidFill>
                <a:ea typeface="ＭＳ Ｐゴシック" charset="0"/>
              </a:rPr>
              <a:t>July</a:t>
            </a:r>
            <a:endParaRPr lang="fr-FR" sz="2400">
              <a:solidFill>
                <a:prstClr val="black"/>
              </a:solidFill>
              <a:ea typeface="ＭＳ Ｐゴシック" charset="0"/>
            </a:endParaRPr>
          </a:p>
        </p:txBody>
      </p:sp>
      <p:pic>
        <p:nvPicPr>
          <p:cNvPr id="1031" name="Image 2" descr="skylinev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4292600"/>
            <a:ext cx="58293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4" descr="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59738" y="44450"/>
            <a:ext cx="1049337"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2"/>
          <p:cNvCxnSpPr/>
          <p:nvPr/>
        </p:nvCxnSpPr>
        <p:spPr>
          <a:xfrm flipH="1">
            <a:off x="0" y="1042988"/>
            <a:ext cx="7812360" cy="0"/>
          </a:xfrm>
          <a:prstGeom prst="line">
            <a:avLst/>
          </a:prstGeom>
          <a:ln w="12700">
            <a:gradFill flip="none" rotWithShape="1">
              <a:gsLst>
                <a:gs pos="45000">
                  <a:schemeClr val="accent1"/>
                </a:gs>
                <a:gs pos="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88000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gwiki.org/MBSE/doku.php?id=mbse:patterns:patterns"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omgwiki.org/MBSE/doku.php?id=mbse:patterns:patter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ites.google.com/site/incosepbsewgtempacces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49405" y="6367642"/>
            <a:ext cx="764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eaLnBrk="1" hangingPunct="1">
              <a:defRPr sz="1600"/>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r>
              <a:rPr lang="en-US" sz="1050" dirty="0" smtClean="0">
                <a:solidFill>
                  <a:schemeClr val="bg1">
                    <a:lumMod val="50000"/>
                  </a:schemeClr>
                </a:solidFill>
              </a:rPr>
              <a:t>1.1.6</a:t>
            </a:r>
            <a:endParaRPr lang="en-US" sz="1050" dirty="0">
              <a:solidFill>
                <a:schemeClr val="bg1">
                  <a:lumMod val="50000"/>
                </a:schemeClr>
              </a:solidFill>
            </a:endParaRPr>
          </a:p>
        </p:txBody>
      </p:sp>
      <p:sp>
        <p:nvSpPr>
          <p:cNvPr id="7" name="Title 5"/>
          <p:cNvSpPr txBox="1">
            <a:spLocks/>
          </p:cNvSpPr>
          <p:nvPr/>
        </p:nvSpPr>
        <p:spPr bwMode="auto">
          <a:xfrm>
            <a:off x="162668" y="1481195"/>
            <a:ext cx="8898309" cy="104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4000" b="1" dirty="0" smtClean="0"/>
              <a:t>INCOSE/OMG MBSE Initiative </a:t>
            </a:r>
          </a:p>
          <a:p>
            <a:r>
              <a:rPr lang="en-US" sz="4000" b="1" dirty="0" smtClean="0"/>
              <a:t>PBSE Patterns Challenge Team</a:t>
            </a:r>
            <a:endParaRPr lang="en-US" sz="4000" dirty="0"/>
          </a:p>
        </p:txBody>
      </p:sp>
      <p:sp>
        <p:nvSpPr>
          <p:cNvPr id="8" name="Subtitle 2"/>
          <p:cNvSpPr txBox="1">
            <a:spLocks/>
          </p:cNvSpPr>
          <p:nvPr/>
        </p:nvSpPr>
        <p:spPr>
          <a:xfrm>
            <a:off x="450377" y="5276121"/>
            <a:ext cx="8610600" cy="111402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strike="noStrike" kern="1200" cap="none" spc="0" normalizeH="0" baseline="0" noProof="0" dirty="0" smtClean="0">
                <a:ln>
                  <a:noFill/>
                </a:ln>
                <a:solidFill>
                  <a:sysClr val="windowText" lastClr="000000"/>
                </a:solidFill>
                <a:effectLst/>
                <a:uLnTx/>
                <a:uFillTx/>
                <a:latin typeface="Calibri"/>
              </a:rPr>
              <a:t>                       </a:t>
            </a:r>
            <a:r>
              <a:rPr kumimoji="0" lang="en-US" sz="2800" b="0" i="0" u="sng" strike="noStrike" kern="1200" cap="none" spc="0" normalizeH="0" baseline="0" noProof="0" dirty="0" smtClean="0">
                <a:ln>
                  <a:noFill/>
                </a:ln>
                <a:solidFill>
                  <a:sysClr val="windowText" lastClr="000000"/>
                </a:solidFill>
                <a:effectLst/>
                <a:uLnTx/>
                <a:uFillTx/>
                <a:latin typeface="Calibri"/>
              </a:rPr>
              <a:t>Meeting</a:t>
            </a:r>
            <a:r>
              <a:rPr kumimoji="0" lang="en-US" sz="2800" b="0" i="0" u="none" strike="noStrike" kern="1200" cap="none" spc="0" normalizeH="0" baseline="0" noProof="0" dirty="0" smtClean="0">
                <a:ln>
                  <a:noFill/>
                </a:ln>
                <a:solidFill>
                  <a:sysClr val="windowText" lastClr="000000"/>
                </a:solidFill>
                <a:effectLst/>
                <a:uLnTx/>
                <a:uFillTx/>
                <a:latin typeface="Calibri"/>
              </a:rPr>
              <a:t>:  </a:t>
            </a:r>
            <a:r>
              <a:rPr kumimoji="0" lang="en-US" sz="2800" b="0" i="0" u="none" strike="noStrike" kern="1200" cap="none" spc="0" normalizeH="0" baseline="0" noProof="0" dirty="0" smtClean="0">
                <a:ln>
                  <a:noFill/>
                </a:ln>
                <a:solidFill>
                  <a:sysClr val="windowText" lastClr="000000"/>
                </a:solidFill>
                <a:effectLst/>
                <a:uLnTx/>
                <a:uFillTx/>
                <a:latin typeface="Calibri"/>
              </a:rPr>
              <a:t>September 2</a:t>
            </a:r>
            <a:r>
              <a:rPr kumimoji="0" lang="en-US" sz="2800" b="0" i="0" u="none" strike="noStrike" kern="1200" cap="none" spc="0" normalizeH="0" noProof="0" dirty="0" smtClean="0">
                <a:ln>
                  <a:noFill/>
                </a:ln>
                <a:solidFill>
                  <a:sysClr val="windowText" lastClr="000000"/>
                </a:solidFill>
                <a:effectLst/>
                <a:uLnTx/>
                <a:uFillTx/>
                <a:latin typeface="Calibri"/>
              </a:rPr>
              <a:t>, </a:t>
            </a:r>
            <a:r>
              <a:rPr kumimoji="0" lang="en-US" sz="2800" b="0" i="0" u="none" strike="noStrike" kern="1200" cap="none" spc="0" normalizeH="0" noProof="0" dirty="0" smtClean="0">
                <a:ln>
                  <a:noFill/>
                </a:ln>
                <a:solidFill>
                  <a:sysClr val="windowText" lastClr="000000"/>
                </a:solidFill>
                <a:effectLst/>
                <a:uLnTx/>
                <a:uFillTx/>
                <a:latin typeface="Calibri"/>
              </a:rPr>
              <a:t>2014</a:t>
            </a:r>
            <a:endParaRPr kumimoji="0" lang="en-US" sz="2800" b="0" i="0" u="none" strike="noStrike" kern="1200" cap="none" spc="0" normalizeH="0" baseline="0" noProof="0" dirty="0" smtClean="0">
              <a:ln>
                <a:noFill/>
              </a:ln>
              <a:solidFill>
                <a:sysClr val="windowText" lastClr="000000"/>
              </a:solidFill>
              <a:effectLst/>
              <a:uLnTx/>
              <a:uFillTx/>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929" y="2774713"/>
            <a:ext cx="7367785" cy="250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2668" y="6567696"/>
            <a:ext cx="7830448" cy="276999"/>
          </a:xfrm>
          <a:prstGeom prst="rect">
            <a:avLst/>
          </a:prstGeom>
        </p:spPr>
        <p:txBody>
          <a:bodyPr wrap="square">
            <a:spAutoFit/>
          </a:bodyPr>
          <a:lstStyle/>
          <a:p>
            <a:r>
              <a:rPr lang="en-US" sz="1200" dirty="0" smtClean="0"/>
              <a:t>Team web </a:t>
            </a:r>
            <a:r>
              <a:rPr lang="en-US" sz="1200" dirty="0"/>
              <a:t>site</a:t>
            </a:r>
            <a:r>
              <a:rPr lang="en-US" sz="1200" dirty="0" smtClean="0"/>
              <a:t>: </a:t>
            </a:r>
            <a:r>
              <a:rPr lang="en-US" sz="1200" dirty="0" smtClean="0">
                <a:hlinkClick r:id="rId3"/>
              </a:rPr>
              <a:t>http</a:t>
            </a:r>
            <a:r>
              <a:rPr lang="en-US" sz="1200" dirty="0">
                <a:hlinkClick r:id="rId3"/>
              </a:rPr>
              <a:t>://</a:t>
            </a:r>
            <a:r>
              <a:rPr lang="en-US" sz="1200" dirty="0" smtClean="0">
                <a:hlinkClick r:id="rId3"/>
              </a:rPr>
              <a:t>www.omgwiki.org/MBSE/doku.php?id=mbse:patterns:patterns</a:t>
            </a:r>
            <a:r>
              <a:rPr lang="en-US" sz="1200" dirty="0" smtClean="0"/>
              <a:t>    </a:t>
            </a:r>
            <a:endParaRPr lang="en-US" sz="1200" dirty="0"/>
          </a:p>
        </p:txBody>
      </p:sp>
    </p:spTree>
    <p:extLst>
      <p:ext uri="{BB962C8B-B14F-4D97-AF65-F5344CB8AC3E}">
        <p14:creationId xmlns:p14="http://schemas.microsoft.com/office/powerpoint/2010/main" val="145240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wschindel\Documents\Docs\INCOSE\PBSE Project\PBSE Challenge Team 2013 and later\PBSE WG Mtg 08.18.2014\Feature Over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480" y="442527"/>
            <a:ext cx="7654378" cy="5192605"/>
          </a:xfrm>
          <a:prstGeom prst="rect">
            <a:avLst/>
          </a:prstGeom>
          <a:ln>
            <a:solidFill>
              <a:srgbClr val="FF0000"/>
            </a:solidFill>
            <a:prstDash val="dash"/>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6487" y="17606"/>
            <a:ext cx="8576441" cy="297704"/>
          </a:xfrm>
        </p:spPr>
        <p:txBody>
          <a:bodyPr/>
          <a:lstStyle/>
          <a:p>
            <a:r>
              <a:rPr lang="en-US" dirty="0" smtClean="0"/>
              <a:t>Examples from Enterprise Architect (a SysML Modeling Tool)</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1" y="4966060"/>
            <a:ext cx="3247704" cy="1825942"/>
          </a:xfrm>
          <a:prstGeom prst="rect">
            <a:avLst/>
          </a:prstGeom>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Connector 4"/>
          <p:cNvCxnSpPr/>
          <p:nvPr/>
        </p:nvCxnSpPr>
        <p:spPr>
          <a:xfrm flipV="1">
            <a:off x="804041" y="835572"/>
            <a:ext cx="366439" cy="449317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38248" y="5635132"/>
            <a:ext cx="6286610" cy="84449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35569" y="5303589"/>
            <a:ext cx="1734207" cy="1150883"/>
          </a:xfrm>
          <a:prstGeom prst="rect">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10</a:t>
            </a:fld>
            <a:endParaRPr lang="en-US" sz="1400" dirty="0"/>
          </a:p>
        </p:txBody>
      </p:sp>
    </p:spTree>
    <p:extLst>
      <p:ext uri="{BB962C8B-B14F-4D97-AF65-F5344CB8AC3E}">
        <p14:creationId xmlns:p14="http://schemas.microsoft.com/office/powerpoint/2010/main" val="1460761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166" y="2461260"/>
            <a:ext cx="3421117" cy="1401291"/>
          </a:xfrm>
        </p:spPr>
        <p:txBody>
          <a:bodyPr/>
          <a:lstStyle/>
          <a:p>
            <a:r>
              <a:rPr lang="en-US" dirty="0" smtClean="0"/>
              <a:t>Examples from Enterprise Architect      (SysML Modeling Tool)</a:t>
            </a:r>
            <a:endParaRPr lang="en-US" dirty="0"/>
          </a:p>
        </p:txBody>
      </p:sp>
      <p:pic>
        <p:nvPicPr>
          <p:cNvPr id="5122" name="Picture 2" descr="C:\Users\wschindel\Documents\Docs\INCOSE\PBSE Project\PBSE Challenge Team 2013 and later\PBSE WG Mtg 08.18.2014\Feature Stakeholder Mt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993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11</a:t>
            </a:fld>
            <a:endParaRPr lang="en-US" sz="1400" dirty="0"/>
          </a:p>
        </p:txBody>
      </p:sp>
    </p:spTree>
    <p:extLst>
      <p:ext uri="{BB962C8B-B14F-4D97-AF65-F5344CB8AC3E}">
        <p14:creationId xmlns:p14="http://schemas.microsoft.com/office/powerpoint/2010/main" val="1680118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 of your Patterns . . .</a:t>
            </a:r>
            <a:endParaRPr lang="en-US" dirty="0"/>
          </a:p>
        </p:txBody>
      </p:sp>
      <p:sp>
        <p:nvSpPr>
          <p:cNvPr id="3" name="Subtitle 2"/>
          <p:cNvSpPr>
            <a:spLocks noGrp="1"/>
          </p:cNvSpPr>
          <p:nvPr>
            <p:ph type="subTitle" idx="1"/>
          </p:nvPr>
        </p:nvSpPr>
        <p:spPr/>
        <p:txBody>
          <a:bodyPr/>
          <a:lstStyle/>
          <a:p>
            <a:r>
              <a:rPr lang="en-US" dirty="0" smtClean="0"/>
              <a:t>Stakeholders, Features</a:t>
            </a:r>
            <a:endParaRPr lang="en-US" dirty="0"/>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12</a:t>
            </a:fld>
            <a:endParaRPr lang="en-US" sz="1400" dirty="0"/>
          </a:p>
        </p:txBody>
      </p:sp>
    </p:spTree>
    <p:extLst>
      <p:ext uri="{BB962C8B-B14F-4D97-AF65-F5344CB8AC3E}">
        <p14:creationId xmlns:p14="http://schemas.microsoft.com/office/powerpoint/2010/main" val="2110813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 y="0"/>
            <a:ext cx="9017876" cy="520262"/>
          </a:xfrm>
        </p:spPr>
        <p:txBody>
          <a:bodyPr/>
          <a:lstStyle/>
          <a:p>
            <a:r>
              <a:rPr lang="en-US" sz="2800" dirty="0" smtClean="0"/>
              <a:t>External “domain model” for System of Interest</a:t>
            </a:r>
            <a:endParaRPr lang="en-US" sz="2800" dirty="0"/>
          </a:p>
        </p:txBody>
      </p:sp>
      <p:sp>
        <p:nvSpPr>
          <p:cNvPr id="3" name="Content Placeholder 2"/>
          <p:cNvSpPr>
            <a:spLocks noGrp="1"/>
          </p:cNvSpPr>
          <p:nvPr>
            <p:ph idx="1"/>
          </p:nvPr>
        </p:nvSpPr>
        <p:spPr>
          <a:xfrm>
            <a:off x="0" y="498728"/>
            <a:ext cx="9144000" cy="2635594"/>
          </a:xfrm>
        </p:spPr>
        <p:txBody>
          <a:bodyPr/>
          <a:lstStyle/>
          <a:p>
            <a:r>
              <a:rPr lang="en-US" sz="1800" dirty="0" smtClean="0"/>
              <a:t>Will later help us identify all the external interactions with System of Interest.</a:t>
            </a:r>
          </a:p>
          <a:p>
            <a:pPr lvl="1"/>
            <a:r>
              <a:rPr lang="en-US" sz="1800" b="1" u="sng" dirty="0" smtClean="0"/>
              <a:t>So what</a:t>
            </a:r>
            <a:r>
              <a:rPr lang="en-US" sz="1800" b="1" dirty="0" smtClean="0"/>
              <a:t>? </a:t>
            </a:r>
            <a:r>
              <a:rPr lang="en-US" sz="1800" dirty="0" smtClean="0"/>
              <a:t>All </a:t>
            </a:r>
            <a:r>
              <a:rPr lang="en-US" sz="1800" dirty="0"/>
              <a:t>system black box requirements are identified with (may be discovered through) those interactions</a:t>
            </a:r>
            <a:r>
              <a:rPr lang="en-US" sz="1800" dirty="0" smtClean="0"/>
              <a:t>.</a:t>
            </a:r>
            <a:endParaRPr lang="en-US" sz="1400" b="1" u="sng" dirty="0"/>
          </a:p>
          <a:p>
            <a:r>
              <a:rPr lang="en-US" sz="1800" dirty="0" smtClean="0"/>
              <a:t>Domain diagram shows Actors, Interfaces, Input-Outputs or Relationship--</a:t>
            </a:r>
            <a:r>
              <a:rPr lang="en-US" sz="1800" dirty="0" smtClean="0"/>
              <a:t>:</a:t>
            </a:r>
            <a:endParaRPr lang="en-US" sz="1800" dirty="0" smtClean="0"/>
          </a:p>
          <a:p>
            <a:pPr lvl="1"/>
            <a:r>
              <a:rPr lang="en-US" sz="1800" b="1" u="sng" dirty="0" smtClean="0"/>
              <a:t>Actors</a:t>
            </a:r>
            <a:r>
              <a:rPr lang="en-US" sz="1800" dirty="0" smtClean="0"/>
              <a:t>: People or other Systems that directly interact with the system of interest, by exchanges of force, energy, mass, or information.</a:t>
            </a:r>
            <a:endParaRPr lang="en-US" sz="1800" dirty="0" smtClean="0"/>
          </a:p>
          <a:p>
            <a:pPr lvl="1"/>
            <a:r>
              <a:rPr lang="en-US" sz="1800" b="1" u="sng" dirty="0" smtClean="0"/>
              <a:t>Input-Outputs</a:t>
            </a:r>
            <a:r>
              <a:rPr lang="en-US" sz="1800" dirty="0" smtClean="0"/>
              <a:t>: The exchanged forces, energy, mass, or information.</a:t>
            </a:r>
            <a:endParaRPr lang="en-US" sz="1800" dirty="0" smtClean="0"/>
          </a:p>
          <a:p>
            <a:pPr lvl="1"/>
            <a:r>
              <a:rPr lang="en-US" sz="1800" b="1" u="sng" dirty="0" smtClean="0"/>
              <a:t>Domain Architecture Relationships</a:t>
            </a:r>
            <a:r>
              <a:rPr lang="en-US" sz="1800" dirty="0" smtClean="0"/>
              <a:t>: Alternative way to summarize input-outputs </a:t>
            </a:r>
          </a:p>
          <a:p>
            <a:pPr lvl="1"/>
            <a:r>
              <a:rPr lang="en-US" sz="1800" b="1" u="sng" dirty="0" smtClean="0"/>
              <a:t>Interfaces</a:t>
            </a:r>
            <a:r>
              <a:rPr lang="en-US" sz="1800" dirty="0" smtClean="0"/>
              <a:t>: Associations of Systems (that “have” the interfaces), Input-Outputs (that “pass through” the interfaces), Interactions (that “describe behavior” at interfaces, and Systems of Access (that provide the external media of interaction).</a:t>
            </a:r>
            <a:endParaRPr lang="en-US" sz="1800" dirty="0" smtClean="0"/>
          </a:p>
          <a:p>
            <a:pPr lvl="1"/>
            <a:endParaRPr lang="en-US" sz="1800" dirty="0"/>
          </a:p>
          <a:p>
            <a:endParaRPr lang="en-US" sz="1800" dirty="0"/>
          </a:p>
        </p:txBody>
      </p:sp>
      <p:pic>
        <p:nvPicPr>
          <p:cNvPr id="4" name="Picture 8" descr="STM 4.1 Metamodel V1.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56096" y="4301195"/>
            <a:ext cx="4043855" cy="255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rot="19518430">
            <a:off x="6944434" y="4907060"/>
            <a:ext cx="1986455" cy="696704"/>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13</a:t>
            </a:fld>
            <a:endParaRPr lang="en-US" sz="1400" dirty="0"/>
          </a:p>
        </p:txBody>
      </p:sp>
    </p:spTree>
    <p:extLst>
      <p:ext uri="{BB962C8B-B14F-4D97-AF65-F5344CB8AC3E}">
        <p14:creationId xmlns:p14="http://schemas.microsoft.com/office/powerpoint/2010/main" val="2956867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Domain model for Oil Filter System</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74" y="1040523"/>
            <a:ext cx="8430431" cy="558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14</a:t>
            </a:fld>
            <a:endParaRPr lang="en-US" sz="1400" dirty="0"/>
          </a:p>
        </p:txBody>
      </p:sp>
    </p:spTree>
    <p:extLst>
      <p:ext uri="{BB962C8B-B14F-4D97-AF65-F5344CB8AC3E}">
        <p14:creationId xmlns:p14="http://schemas.microsoft.com/office/powerpoint/2010/main" val="2923855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2989" y="786696"/>
            <a:ext cx="3564296" cy="706090"/>
          </a:xfrm>
        </p:spPr>
        <p:txBody>
          <a:bodyPr/>
          <a:lstStyle/>
          <a:p>
            <a:r>
              <a:rPr lang="en-US" dirty="0" smtClean="0"/>
              <a:t>Extract from equivalent SysML Domain Model, in EA Tool</a:t>
            </a:r>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15</a:t>
            </a:fld>
            <a:endParaRPr lang="en-US" sz="1400" dirty="0"/>
          </a:p>
        </p:txBody>
      </p:sp>
      <p:grpSp>
        <p:nvGrpSpPr>
          <p:cNvPr id="9" name="Group 8"/>
          <p:cNvGrpSpPr/>
          <p:nvPr/>
        </p:nvGrpSpPr>
        <p:grpSpPr>
          <a:xfrm>
            <a:off x="141888" y="214201"/>
            <a:ext cx="6216449" cy="6407315"/>
            <a:chOff x="141888" y="214201"/>
            <a:chExt cx="6216449" cy="6407315"/>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274" y="2711669"/>
              <a:ext cx="5906063" cy="3909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1525" t="28174" r="23949" b="34325"/>
            <a:stretch/>
          </p:blipFill>
          <p:spPr bwMode="auto">
            <a:xfrm>
              <a:off x="141888" y="214201"/>
              <a:ext cx="4950372" cy="1914144"/>
            </a:xfrm>
            <a:prstGeom prst="rect">
              <a:avLst/>
            </a:prstGeom>
            <a:noFill/>
            <a:ln w="28575">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4" name="Freeform 3"/>
            <p:cNvSpPr/>
            <p:nvPr/>
          </p:nvSpPr>
          <p:spPr>
            <a:xfrm>
              <a:off x="3037878" y="2809959"/>
              <a:ext cx="3150024" cy="1626890"/>
            </a:xfrm>
            <a:custGeom>
              <a:avLst/>
              <a:gdLst>
                <a:gd name="connsiteX0" fmla="*/ 178288 w 3150024"/>
                <a:gd name="connsiteY0" fmla="*/ 75131 h 1626890"/>
                <a:gd name="connsiteX1" fmla="*/ 130991 w 3150024"/>
                <a:gd name="connsiteY1" fmla="*/ 942234 h 1626890"/>
                <a:gd name="connsiteX2" fmla="*/ 588191 w 3150024"/>
                <a:gd name="connsiteY2" fmla="*/ 1572855 h 1626890"/>
                <a:gd name="connsiteX3" fmla="*/ 1644481 w 3150024"/>
                <a:gd name="connsiteY3" fmla="*/ 1541324 h 1626890"/>
                <a:gd name="connsiteX4" fmla="*/ 1739074 w 3150024"/>
                <a:gd name="connsiteY4" fmla="*/ 1115655 h 1626890"/>
                <a:gd name="connsiteX5" fmla="*/ 2054384 w 3150024"/>
                <a:gd name="connsiteY5" fmla="*/ 705751 h 1626890"/>
                <a:gd name="connsiteX6" fmla="*/ 2700770 w 3150024"/>
                <a:gd name="connsiteY6" fmla="*/ 595393 h 1626890"/>
                <a:gd name="connsiteX7" fmla="*/ 3063377 w 3150024"/>
                <a:gd name="connsiteY7" fmla="*/ 295848 h 1626890"/>
                <a:gd name="connsiteX8" fmla="*/ 3063377 w 3150024"/>
                <a:gd name="connsiteY8" fmla="*/ 59365 h 1626890"/>
                <a:gd name="connsiteX9" fmla="*/ 2101681 w 3150024"/>
                <a:gd name="connsiteY9" fmla="*/ 43600 h 1626890"/>
                <a:gd name="connsiteX10" fmla="*/ 178288 w 3150024"/>
                <a:gd name="connsiteY10" fmla="*/ 75131 h 162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0024" h="1626890">
                  <a:moveTo>
                    <a:pt x="178288" y="75131"/>
                  </a:moveTo>
                  <a:cubicBezTo>
                    <a:pt x="-150160" y="224903"/>
                    <a:pt x="62674" y="692613"/>
                    <a:pt x="130991" y="942234"/>
                  </a:cubicBezTo>
                  <a:cubicBezTo>
                    <a:pt x="199308" y="1191855"/>
                    <a:pt x="335943" y="1473007"/>
                    <a:pt x="588191" y="1572855"/>
                  </a:cubicBezTo>
                  <a:cubicBezTo>
                    <a:pt x="840439" y="1672703"/>
                    <a:pt x="1452667" y="1617524"/>
                    <a:pt x="1644481" y="1541324"/>
                  </a:cubicBezTo>
                  <a:cubicBezTo>
                    <a:pt x="1836295" y="1465124"/>
                    <a:pt x="1670757" y="1254917"/>
                    <a:pt x="1739074" y="1115655"/>
                  </a:cubicBezTo>
                  <a:cubicBezTo>
                    <a:pt x="1807391" y="976393"/>
                    <a:pt x="1894101" y="792461"/>
                    <a:pt x="2054384" y="705751"/>
                  </a:cubicBezTo>
                  <a:cubicBezTo>
                    <a:pt x="2214667" y="619041"/>
                    <a:pt x="2532605" y="663710"/>
                    <a:pt x="2700770" y="595393"/>
                  </a:cubicBezTo>
                  <a:cubicBezTo>
                    <a:pt x="2868935" y="527076"/>
                    <a:pt x="3002943" y="385186"/>
                    <a:pt x="3063377" y="295848"/>
                  </a:cubicBezTo>
                  <a:cubicBezTo>
                    <a:pt x="3123811" y="206510"/>
                    <a:pt x="3223660" y="101406"/>
                    <a:pt x="3063377" y="59365"/>
                  </a:cubicBezTo>
                  <a:cubicBezTo>
                    <a:pt x="2903094" y="17324"/>
                    <a:pt x="2582529" y="40972"/>
                    <a:pt x="2101681" y="43600"/>
                  </a:cubicBezTo>
                  <a:cubicBezTo>
                    <a:pt x="1620833" y="46228"/>
                    <a:pt x="506736" y="-74641"/>
                    <a:pt x="178288" y="75131"/>
                  </a:cubicBezTo>
                  <a:close/>
                </a:path>
              </a:pathLst>
            </a:custGeom>
            <a:noFill/>
            <a:ln w="28575">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2052" idx="2"/>
            </p:cNvCxnSpPr>
            <p:nvPr/>
          </p:nvCxnSpPr>
          <p:spPr>
            <a:xfrm>
              <a:off x="2617074" y="2128345"/>
              <a:ext cx="420804" cy="1040523"/>
            </a:xfrm>
            <a:prstGeom prst="line">
              <a:avLst/>
            </a:prstGeom>
            <a:noFill/>
            <a:ln w="28575">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cxnSp>
      </p:grpSp>
      <p:sp>
        <p:nvSpPr>
          <p:cNvPr id="10" name="Right Arrow 9"/>
          <p:cNvSpPr/>
          <p:nvPr/>
        </p:nvSpPr>
        <p:spPr>
          <a:xfrm rot="10800000">
            <a:off x="5092260" y="1608083"/>
            <a:ext cx="1513492" cy="67791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257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84" y="159500"/>
            <a:ext cx="8866916" cy="706090"/>
          </a:xfrm>
        </p:spPr>
        <p:txBody>
          <a:bodyPr/>
          <a:lstStyle/>
          <a:p>
            <a:r>
              <a:rPr lang="en-US" sz="2800" dirty="0" smtClean="0"/>
              <a:t>Domain model for Manufacturing System (of Oil Filter)</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84" y="1135117"/>
            <a:ext cx="8141702" cy="549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16</a:t>
            </a:fld>
            <a:endParaRPr lang="en-US" sz="1400" dirty="0"/>
          </a:p>
        </p:txBody>
      </p:sp>
    </p:spTree>
    <p:extLst>
      <p:ext uri="{BB962C8B-B14F-4D97-AF65-F5344CB8AC3E}">
        <p14:creationId xmlns:p14="http://schemas.microsoft.com/office/powerpoint/2010/main" val="1690958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650826"/>
          </a:xfrm>
        </p:spPr>
        <p:txBody>
          <a:bodyPr/>
          <a:lstStyle/>
          <a:p>
            <a:r>
              <a:rPr lang="en-US" dirty="0" smtClean="0"/>
              <a:t>Challenge Team goal for second </a:t>
            </a:r>
            <a:r>
              <a:rPr lang="en-US" dirty="0" smtClean="0"/>
              <a:t>half of 2014:</a:t>
            </a:r>
          </a:p>
          <a:p>
            <a:pPr lvl="1"/>
            <a:r>
              <a:rPr lang="en-US" dirty="0" smtClean="0"/>
              <a:t>Make enough sub-team progress on selected patterns important to members to support . . . </a:t>
            </a:r>
          </a:p>
          <a:p>
            <a:pPr lvl="1"/>
            <a:r>
              <a:rPr lang="en-US" dirty="0" smtClean="0"/>
              <a:t>One or more </a:t>
            </a:r>
            <a:r>
              <a:rPr lang="en-US" dirty="0" smtClean="0"/>
              <a:t>related INCOSE </a:t>
            </a:r>
            <a:r>
              <a:rPr lang="en-US" dirty="0" smtClean="0"/>
              <a:t>IS2015 papers for Seattle (paper drafts due </a:t>
            </a:r>
            <a:r>
              <a:rPr lang="en-US" dirty="0" smtClean="0"/>
              <a:t>Nov 2014, </a:t>
            </a:r>
            <a:r>
              <a:rPr lang="en-US" dirty="0" smtClean="0"/>
              <a:t>complete in </a:t>
            </a:r>
            <a:r>
              <a:rPr lang="en-US" dirty="0" smtClean="0"/>
              <a:t>Mar 2015—two currently known in progress)</a:t>
            </a:r>
            <a:endParaRPr lang="en-US" dirty="0" smtClean="0"/>
          </a:p>
          <a:p>
            <a:pPr lvl="1"/>
            <a:r>
              <a:rPr lang="en-US" dirty="0" smtClean="0"/>
              <a:t>One or more </a:t>
            </a:r>
            <a:r>
              <a:rPr lang="en-US" dirty="0" smtClean="0"/>
              <a:t>related INCOSE </a:t>
            </a:r>
            <a:r>
              <a:rPr lang="en-US" dirty="0" smtClean="0"/>
              <a:t>GLRC2014 presentations for Chicago (</a:t>
            </a:r>
            <a:r>
              <a:rPr lang="en-US" dirty="0" smtClean="0"/>
              <a:t>October, 2014—one currently known accepted)</a:t>
            </a:r>
            <a:endParaRPr lang="en-US" dirty="0"/>
          </a:p>
          <a:p>
            <a:r>
              <a:rPr lang="en-US" dirty="0" smtClean="0"/>
              <a:t>In support of this goal:</a:t>
            </a:r>
          </a:p>
          <a:p>
            <a:pPr lvl="1"/>
            <a:r>
              <a:rPr lang="en-US" dirty="0" smtClean="0"/>
              <a:t>Bill Schindel is holding </a:t>
            </a:r>
            <a:r>
              <a:rPr lang="en-US" dirty="0" smtClean="0"/>
              <a:t>bi-weekly</a:t>
            </a:r>
            <a:r>
              <a:rPr lang="en-US" dirty="0" smtClean="0"/>
              <a:t>, web-based </a:t>
            </a:r>
            <a:r>
              <a:rPr lang="en-US" dirty="0" smtClean="0"/>
              <a:t>pattern </a:t>
            </a:r>
            <a:r>
              <a:rPr lang="en-US" dirty="0"/>
              <a:t>r</a:t>
            </a:r>
            <a:r>
              <a:rPr lang="en-US" dirty="0" smtClean="0"/>
              <a:t>eview sub-team work sessions (e.g</a:t>
            </a:r>
            <a:r>
              <a:rPr lang="en-US" dirty="0" smtClean="0"/>
              <a:t>., 90 minutes)</a:t>
            </a:r>
            <a:r>
              <a:rPr lang="en-US" dirty="0" smtClean="0"/>
              <a:t> </a:t>
            </a:r>
            <a:r>
              <a:rPr lang="en-US" dirty="0" smtClean="0"/>
              <a:t>throughout the second half of </a:t>
            </a:r>
            <a:r>
              <a:rPr lang="en-US" dirty="0" smtClean="0"/>
              <a:t>2014</a:t>
            </a:r>
          </a:p>
          <a:p>
            <a:pPr lvl="1"/>
            <a:r>
              <a:rPr lang="en-US" dirty="0" smtClean="0"/>
              <a:t>Typically meet every other Monday, 4:00 – 5:30 PM EST (like today’s)</a:t>
            </a:r>
            <a:endParaRPr lang="en-US" dirty="0" smtClean="0"/>
          </a:p>
          <a:p>
            <a:pPr lvl="1"/>
            <a:r>
              <a:rPr lang="en-US" dirty="0"/>
              <a:t>P</a:t>
            </a:r>
            <a:r>
              <a:rPr lang="en-US" dirty="0" smtClean="0"/>
              <a:t>urpose </a:t>
            </a:r>
            <a:r>
              <a:rPr lang="en-US" dirty="0" smtClean="0"/>
              <a:t>of these sessions </a:t>
            </a:r>
            <a:r>
              <a:rPr lang="en-US" dirty="0" smtClean="0"/>
              <a:t>to </a:t>
            </a:r>
            <a:r>
              <a:rPr lang="en-US" dirty="0" smtClean="0"/>
              <a:t>assist sub-teams in preparing S*Patterns </a:t>
            </a:r>
            <a:r>
              <a:rPr lang="en-US" dirty="0" smtClean="0"/>
              <a:t>conforming to S*Metamodel </a:t>
            </a:r>
            <a:r>
              <a:rPr lang="en-US" dirty="0" smtClean="0"/>
              <a:t>and </a:t>
            </a:r>
            <a:r>
              <a:rPr lang="en-US" dirty="0" smtClean="0"/>
              <a:t>meeting </a:t>
            </a:r>
            <a:r>
              <a:rPr lang="en-US" dirty="0" smtClean="0"/>
              <a:t>each team’s </a:t>
            </a:r>
            <a:r>
              <a:rPr lang="en-US" dirty="0" smtClean="0"/>
              <a:t>application goals.</a:t>
            </a:r>
            <a:endParaRPr lang="en-US" dirty="0" smtClean="0"/>
          </a:p>
          <a:p>
            <a:pPr lvl="1"/>
            <a:endParaRPr lang="en-US" dirty="0"/>
          </a:p>
          <a:p>
            <a:pPr lvl="1"/>
            <a:endParaRPr lang="en-US" dirty="0" smtClean="0"/>
          </a:p>
          <a:p>
            <a:pPr lvl="1"/>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17</a:t>
            </a:fld>
            <a:endParaRPr lang="en-US" sz="1400" dirty="0"/>
          </a:p>
        </p:txBody>
      </p:sp>
      <p:graphicFrame>
        <p:nvGraphicFramePr>
          <p:cNvPr id="6" name="Table 5"/>
          <p:cNvGraphicFramePr>
            <a:graphicFrameLocks noGrp="1"/>
          </p:cNvGraphicFramePr>
          <p:nvPr>
            <p:extLst>
              <p:ext uri="{D42A27DB-BD31-4B8C-83A1-F6EECF244321}">
                <p14:modId xmlns:p14="http://schemas.microsoft.com/office/powerpoint/2010/main" val="2084239359"/>
              </p:ext>
            </p:extLst>
          </p:nvPr>
        </p:nvGraphicFramePr>
        <p:xfrm>
          <a:off x="725215" y="4666584"/>
          <a:ext cx="7504386" cy="2164080"/>
        </p:xfrm>
        <a:graphic>
          <a:graphicData uri="http://schemas.openxmlformats.org/drawingml/2006/table">
            <a:tbl>
              <a:tblPr firstRow="1" bandRow="1">
                <a:tableStyleId>{5C22544A-7EE6-4342-B048-85BDC9FD1C3A}</a:tableStyleId>
              </a:tblPr>
              <a:tblGrid>
                <a:gridCol w="1381621"/>
                <a:gridCol w="6122765"/>
              </a:tblGrid>
              <a:tr h="280524">
                <a:tc>
                  <a:txBody>
                    <a:bodyPr/>
                    <a:lstStyle/>
                    <a:p>
                      <a:pPr algn="ctr"/>
                      <a:r>
                        <a:rPr lang="en-US" sz="1600" dirty="0" smtClean="0">
                          <a:solidFill>
                            <a:schemeClr val="tx1"/>
                          </a:solidFill>
                        </a:rPr>
                        <a:t>Sessions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Configurable S*Pattern Construction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22">
                <a:tc>
                  <a:txBody>
                    <a:bodyPr/>
                    <a:lstStyle/>
                    <a:p>
                      <a:pPr algn="ctr"/>
                      <a:r>
                        <a:rPr lang="en-US" sz="1400" dirty="0" smtClean="0"/>
                        <a:t>Aug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Configurable Features Model;</a:t>
                      </a:r>
                      <a:r>
                        <a:rPr lang="en-US" sz="1400" baseline="0" dirty="0" smtClean="0"/>
                        <a:t> </a:t>
                      </a:r>
                      <a:r>
                        <a:rPr lang="en-US" sz="1400" dirty="0" smtClean="0"/>
                        <a:t>Domain Model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22">
                <a:tc>
                  <a:txBody>
                    <a:bodyPr/>
                    <a:lstStyle/>
                    <a:p>
                      <a:pPr algn="ctr"/>
                      <a:r>
                        <a:rPr lang="en-US" sz="1400" dirty="0" smtClean="0"/>
                        <a:t>Sep</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Domain</a:t>
                      </a:r>
                      <a:r>
                        <a:rPr lang="en-US" sz="1400" baseline="0" dirty="0" smtClean="0"/>
                        <a:t> Model; Interactions; States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22">
                <a:tc>
                  <a:txBody>
                    <a:bodyPr/>
                    <a:lstStyle/>
                    <a:p>
                      <a:pPr algn="ctr"/>
                      <a:r>
                        <a:rPr lang="en-US" sz="1400" dirty="0" smtClean="0"/>
                        <a:t>Oct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Detail Interactions;</a:t>
                      </a:r>
                      <a:r>
                        <a:rPr lang="en-US" sz="1400" baseline="0" dirty="0" smtClean="0"/>
                        <a:t> </a:t>
                      </a:r>
                      <a:r>
                        <a:rPr lang="en-US" sz="1400" dirty="0" smtClean="0"/>
                        <a:t>Requirements;</a:t>
                      </a:r>
                      <a:r>
                        <a:rPr lang="en-US" sz="1400" baseline="0" dirty="0" smtClean="0"/>
                        <a:t> Attribute Couplings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22">
                <a:tc>
                  <a:txBody>
                    <a:bodyPr/>
                    <a:lstStyle/>
                    <a:p>
                      <a:pPr algn="ctr"/>
                      <a:r>
                        <a:rPr lang="en-US" sz="1400" dirty="0" smtClean="0"/>
                        <a:t>Nov</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Logical</a:t>
                      </a:r>
                      <a:r>
                        <a:rPr lang="en-US" sz="1400" baseline="0" dirty="0" smtClean="0"/>
                        <a:t> Architecture; Detail Interactions; Requirements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22">
                <a:tc>
                  <a:txBody>
                    <a:bodyPr/>
                    <a:lstStyle/>
                    <a:p>
                      <a:pPr algn="ctr"/>
                      <a:r>
                        <a:rPr lang="en-US" sz="1400" dirty="0" smtClean="0"/>
                        <a:t>Dec</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Physical</a:t>
                      </a:r>
                      <a:r>
                        <a:rPr lang="en-US" sz="1400" baseline="0" dirty="0" smtClean="0"/>
                        <a:t> Architecture; Failure Modes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22">
                <a:tc>
                  <a:txBody>
                    <a:bodyPr/>
                    <a:lstStyle/>
                    <a:p>
                      <a:pPr algn="ctr"/>
                      <a:r>
                        <a:rPr lang="en-US" sz="1400" dirty="0" smtClean="0"/>
                        <a:t>Jan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More about configuration rules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5661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Scheduling and communications</a:t>
            </a:r>
            <a:endParaRPr lang="en-US" sz="3200" dirty="0"/>
          </a:p>
        </p:txBody>
      </p:sp>
      <p:sp>
        <p:nvSpPr>
          <p:cNvPr id="3" name="Content Placeholder 2"/>
          <p:cNvSpPr>
            <a:spLocks noGrp="1"/>
          </p:cNvSpPr>
          <p:nvPr>
            <p:ph idx="1"/>
          </p:nvPr>
        </p:nvSpPr>
        <p:spPr/>
        <p:txBody>
          <a:bodyPr/>
          <a:lstStyle/>
          <a:p>
            <a:r>
              <a:rPr lang="en-US" dirty="0" smtClean="0"/>
              <a:t>Currently planned next meeting dates:</a:t>
            </a:r>
            <a:endParaRPr lang="en-US" dirty="0" smtClean="0"/>
          </a:p>
          <a:p>
            <a:pPr lvl="1"/>
            <a:r>
              <a:rPr lang="en-US" dirty="0" smtClean="0"/>
              <a:t>Monday, </a:t>
            </a:r>
            <a:r>
              <a:rPr lang="en-US" dirty="0" smtClean="0"/>
              <a:t>Sept 15, </a:t>
            </a:r>
            <a:r>
              <a:rPr lang="en-US" dirty="0" smtClean="0"/>
              <a:t>4:00 – 5:30 PM EST</a:t>
            </a:r>
          </a:p>
          <a:p>
            <a:pPr lvl="1"/>
            <a:r>
              <a:rPr lang="en-US" dirty="0" smtClean="0"/>
              <a:t>Monday, </a:t>
            </a:r>
            <a:r>
              <a:rPr lang="en-US" dirty="0" smtClean="0"/>
              <a:t>Sep </a:t>
            </a:r>
            <a:r>
              <a:rPr lang="en-US" dirty="0" smtClean="0"/>
              <a:t>30, </a:t>
            </a:r>
            <a:r>
              <a:rPr lang="en-US" dirty="0"/>
              <a:t>4:00 – 5:30 PM </a:t>
            </a:r>
            <a:r>
              <a:rPr lang="en-US" dirty="0" smtClean="0"/>
              <a:t>EST</a:t>
            </a:r>
          </a:p>
          <a:p>
            <a:pPr lvl="1"/>
            <a:r>
              <a:rPr lang="en-US" dirty="0" smtClean="0"/>
              <a:t>And </a:t>
            </a:r>
            <a:r>
              <a:rPr lang="en-US" dirty="0" smtClean="0"/>
              <a:t>every other Monday </a:t>
            </a:r>
            <a:r>
              <a:rPr lang="en-US" dirty="0" smtClean="0"/>
              <a:t>thereafter . . . </a:t>
            </a:r>
            <a:endParaRPr lang="en-US" dirty="0"/>
          </a:p>
          <a:p>
            <a:pPr lvl="1"/>
            <a:endParaRPr lang="en-US" dirty="0" smtClean="0"/>
          </a:p>
          <a:p>
            <a:r>
              <a:rPr lang="en-US" dirty="0" smtClean="0"/>
              <a:t>Team web site: </a:t>
            </a:r>
          </a:p>
          <a:p>
            <a:pPr marL="0" indent="0">
              <a:buNone/>
            </a:pPr>
            <a:r>
              <a:rPr lang="en-US" sz="2000" dirty="0">
                <a:hlinkClick r:id="rId2"/>
              </a:rPr>
              <a:t>http://</a:t>
            </a:r>
            <a:r>
              <a:rPr lang="en-US" sz="2000" dirty="0" smtClean="0">
                <a:hlinkClick r:id="rId2"/>
              </a:rPr>
              <a:t>www.omgwiki.org/MBSE/doku.php?id=mbse:patterns:patterns</a:t>
            </a:r>
            <a:r>
              <a:rPr lang="en-US" sz="2000" dirty="0" smtClean="0"/>
              <a:t> </a:t>
            </a:r>
            <a:endParaRPr lang="en-US" sz="2000" dirty="0"/>
          </a:p>
          <a:p>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18</a:t>
            </a:fld>
            <a:endParaRPr lang="en-US" sz="1400" dirty="0"/>
          </a:p>
        </p:txBody>
      </p:sp>
    </p:spTree>
    <p:extLst>
      <p:ext uri="{BB962C8B-B14F-4D97-AF65-F5344CB8AC3E}">
        <p14:creationId xmlns:p14="http://schemas.microsoft.com/office/powerpoint/2010/main" val="532413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Activities by Other WGs and MBSE Initiative</a:t>
            </a:r>
            <a:endParaRPr lang="en-US" dirty="0"/>
          </a:p>
        </p:txBody>
      </p:sp>
      <p:sp>
        <p:nvSpPr>
          <p:cNvPr id="3" name="Content Placeholder 2"/>
          <p:cNvSpPr>
            <a:spLocks noGrp="1"/>
          </p:cNvSpPr>
          <p:nvPr>
            <p:ph idx="1"/>
          </p:nvPr>
        </p:nvSpPr>
        <p:spPr>
          <a:xfrm>
            <a:off x="304799" y="981074"/>
            <a:ext cx="8692485" cy="5764189"/>
          </a:xfrm>
        </p:spPr>
        <p:txBody>
          <a:bodyPr/>
          <a:lstStyle/>
          <a:p>
            <a:r>
              <a:rPr lang="en-US" dirty="0" smtClean="0"/>
              <a:t>Working with Rick Dove (Agile Systems WG, Security WG) on an IW2015 MBSE Workshop break-out session:</a:t>
            </a:r>
          </a:p>
          <a:p>
            <a:pPr lvl="1"/>
            <a:r>
              <a:rPr lang="en-US" dirty="0"/>
              <a:t>O</a:t>
            </a:r>
            <a:r>
              <a:rPr lang="en-US" dirty="0" smtClean="0"/>
              <a:t>n Agile Systems, System Patterns, and </a:t>
            </a:r>
            <a:r>
              <a:rPr lang="en-US" dirty="0" err="1" smtClean="0"/>
              <a:t>Composable</a:t>
            </a:r>
            <a:r>
              <a:rPr lang="en-US" dirty="0" smtClean="0"/>
              <a:t> Designs</a:t>
            </a:r>
          </a:p>
          <a:p>
            <a:r>
              <a:rPr lang="en-US" dirty="0" smtClean="0"/>
              <a:t>We’d like to have cooperative activities with other WGs:</a:t>
            </a:r>
          </a:p>
          <a:p>
            <a:pPr lvl="1"/>
            <a:r>
              <a:rPr lang="en-US" dirty="0"/>
              <a:t>e</a:t>
            </a:r>
            <a:r>
              <a:rPr lang="en-US" dirty="0" smtClean="0"/>
              <a:t>.g., Biomedical / Healthcare</a:t>
            </a:r>
          </a:p>
          <a:p>
            <a:r>
              <a:rPr lang="en-US" dirty="0" smtClean="0"/>
              <a:t>Other </a:t>
            </a:r>
            <a:r>
              <a:rPr lang="en-US" dirty="0" smtClean="0"/>
              <a:t>groups in the MBSE Initiative are creating a cloud resource for working groups and teams such as ours:</a:t>
            </a:r>
          </a:p>
          <a:p>
            <a:pPr lvl="1"/>
            <a:r>
              <a:rPr lang="en-US" dirty="0" smtClean="0"/>
              <a:t>On-line shared models repository, for sharing models </a:t>
            </a:r>
          </a:p>
          <a:p>
            <a:pPr lvl="1"/>
            <a:r>
              <a:rPr lang="en-US" dirty="0" smtClean="0"/>
              <a:t>On-line access to limited set of tool vendor licenses, for use in INCOSE </a:t>
            </a:r>
            <a:r>
              <a:rPr lang="en-US" dirty="0" smtClean="0"/>
              <a:t>projects</a:t>
            </a:r>
            <a:endParaRPr lang="en-US" dirty="0" smtClean="0"/>
          </a:p>
          <a:p>
            <a:r>
              <a:rPr lang="en-US" dirty="0" smtClean="0"/>
              <a:t>News from other members, WGs: </a:t>
            </a:r>
          </a:p>
          <a:p>
            <a:pPr lvl="1"/>
            <a:r>
              <a:rPr lang="en-US" dirty="0"/>
              <a:t> </a:t>
            </a:r>
            <a:endParaRPr lang="en-US" dirty="0" smtClean="0"/>
          </a:p>
          <a:p>
            <a:pPr lvl="1"/>
            <a:r>
              <a:rPr lang="en-US" dirty="0"/>
              <a:t> </a:t>
            </a:r>
            <a:endParaRPr lang="en-US" dirty="0" smtClean="0"/>
          </a:p>
          <a:p>
            <a:r>
              <a:rPr lang="en-US" dirty="0" smtClean="0"/>
              <a:t>To whom else should we be reaching out? </a:t>
            </a:r>
            <a:endParaRPr lang="en-US" dirty="0" smtClean="0"/>
          </a:p>
          <a:p>
            <a:pPr lvl="1"/>
            <a:r>
              <a:rPr lang="en-US" dirty="0"/>
              <a:t> </a:t>
            </a:r>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19</a:t>
            </a:fld>
            <a:endParaRPr lang="en-US" sz="1400" dirty="0"/>
          </a:p>
        </p:txBody>
      </p:sp>
    </p:spTree>
    <p:extLst>
      <p:ext uri="{BB962C8B-B14F-4D97-AF65-F5344CB8AC3E}">
        <p14:creationId xmlns:p14="http://schemas.microsoft.com/office/powerpoint/2010/main" val="3057990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74" t="10776" r="22209" b="11488"/>
          <a:stretch/>
        </p:blipFill>
        <p:spPr bwMode="auto">
          <a:xfrm>
            <a:off x="583342" y="283802"/>
            <a:ext cx="8371490" cy="657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8502440" y="6474735"/>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a:t>
            </a:fld>
            <a:endParaRPr lang="en-US" sz="1400" dirty="0"/>
          </a:p>
        </p:txBody>
      </p:sp>
      <p:sp>
        <p:nvSpPr>
          <p:cNvPr id="3" name="TextBox 2"/>
          <p:cNvSpPr txBox="1"/>
          <p:nvPr/>
        </p:nvSpPr>
        <p:spPr>
          <a:xfrm>
            <a:off x="-3" y="15761"/>
            <a:ext cx="4319752" cy="369332"/>
          </a:xfrm>
          <a:prstGeom prst="rect">
            <a:avLst/>
          </a:prstGeom>
          <a:noFill/>
        </p:spPr>
        <p:txBody>
          <a:bodyPr wrap="square" rtlCol="0">
            <a:spAutoFit/>
          </a:bodyPr>
          <a:lstStyle/>
          <a:p>
            <a:r>
              <a:rPr lang="en-US" dirty="0" smtClean="0"/>
              <a:t>(Schedule adjustable as needed)</a:t>
            </a:r>
            <a:endParaRPr lang="en-US" dirty="0"/>
          </a:p>
        </p:txBody>
      </p:sp>
    </p:spTree>
    <p:extLst>
      <p:ext uri="{BB962C8B-B14F-4D97-AF65-F5344CB8AC3E}">
        <p14:creationId xmlns:p14="http://schemas.microsoft.com/office/powerpoint/2010/main" val="1139995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 up materials—from earlier </a:t>
            </a:r>
            <a:r>
              <a:rPr lang="en-US" dirty="0" smtClean="0"/>
              <a:t>meetings of this Challeng</a:t>
            </a:r>
            <a:r>
              <a:rPr lang="en-US" dirty="0" smtClean="0"/>
              <a:t>e Team</a:t>
            </a:r>
            <a:endParaRPr lang="en-US" dirty="0"/>
          </a:p>
        </p:txBody>
      </p:sp>
    </p:spTree>
    <p:extLst>
      <p:ext uri="{BB962C8B-B14F-4D97-AF65-F5344CB8AC3E}">
        <p14:creationId xmlns:p14="http://schemas.microsoft.com/office/powerpoint/2010/main" val="754427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1479" y="135153"/>
            <a:ext cx="8942521"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altLang="en-US" sz="3200" kern="0" dirty="0" smtClean="0"/>
              <a:t>Patterns Demand Strongest Underlying Models</a:t>
            </a:r>
          </a:p>
        </p:txBody>
      </p:sp>
      <p:sp>
        <p:nvSpPr>
          <p:cNvPr id="3" name="Content Placeholder 2"/>
          <p:cNvSpPr txBox="1">
            <a:spLocks/>
          </p:cNvSpPr>
          <p:nvPr/>
        </p:nvSpPr>
        <p:spPr>
          <a:xfrm>
            <a:off x="-1" y="733306"/>
            <a:ext cx="9143999" cy="26543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200" kern="0" dirty="0" smtClean="0"/>
              <a:t>The S*Metamodel describes the </a:t>
            </a:r>
            <a:r>
              <a:rPr lang="en-US" altLang="en-US" sz="2200" u="sng" kern="0" dirty="0" smtClean="0"/>
              <a:t>smallest</a:t>
            </a:r>
            <a:r>
              <a:rPr lang="en-US" altLang="en-US" sz="2200" kern="0" dirty="0" smtClean="0"/>
              <a:t> set of ideas necessary to model a system for purposes of engineering or science:</a:t>
            </a:r>
          </a:p>
          <a:p>
            <a:pPr lvl="1"/>
            <a:r>
              <a:rPr lang="en-US" altLang="en-US" sz="2000" kern="0" dirty="0" smtClean="0"/>
              <a:t>Most of them familiar to modelers, and all of them basic to the training of engineers and scientists—</a:t>
            </a:r>
            <a:r>
              <a:rPr lang="en-US" altLang="en-US" sz="2000" i="1" kern="0" dirty="0" smtClean="0"/>
              <a:t>but not always found in their system models</a:t>
            </a:r>
            <a:r>
              <a:rPr lang="en-US" altLang="en-US" sz="2000" kern="0" dirty="0" smtClean="0"/>
              <a:t>.</a:t>
            </a:r>
          </a:p>
          <a:p>
            <a:pPr lvl="1"/>
            <a:r>
              <a:rPr lang="en-US" altLang="en-US" sz="2000" kern="0" dirty="0"/>
              <a:t>A metamodel is a model of other </a:t>
            </a:r>
            <a:r>
              <a:rPr lang="en-US" altLang="en-US" sz="2000" kern="0" dirty="0" smtClean="0"/>
              <a:t>models;</a:t>
            </a:r>
            <a:endParaRPr lang="en-US" altLang="en-US" sz="2000" kern="0" dirty="0"/>
          </a:p>
          <a:p>
            <a:pPr lvl="1"/>
            <a:r>
              <a:rPr lang="en-US" altLang="en-US" sz="2000" kern="0" dirty="0" smtClean="0"/>
              <a:t>Sets forth underlying concepts of Requirements, Designs, Failures, Trade-offs, etc. (not modeling language syntax)</a:t>
            </a:r>
          </a:p>
          <a:p>
            <a:pPr>
              <a:buFontTx/>
              <a:buNone/>
            </a:pPr>
            <a:endParaRPr lang="en-US" altLang="en-US" sz="2400" kern="0" dirty="0" smtClean="0"/>
          </a:p>
        </p:txBody>
      </p:sp>
      <p:sp>
        <p:nvSpPr>
          <p:cNvPr id="4" name="Text Box 7"/>
          <p:cNvSpPr txBox="1">
            <a:spLocks noChangeArrowheads="1"/>
          </p:cNvSpPr>
          <p:nvPr/>
        </p:nvSpPr>
        <p:spPr bwMode="auto">
          <a:xfrm>
            <a:off x="5612135" y="4471395"/>
            <a:ext cx="2624137" cy="274638"/>
          </a:xfrm>
          <a:prstGeom prst="rect">
            <a:avLst/>
          </a:prstGeom>
          <a:solidFill>
            <a:schemeClr val="bg1"/>
          </a:solidFill>
          <a:ln w="9525" algn="ctr">
            <a:noFill/>
            <a:miter lim="800000"/>
            <a:headEnd type="none" w="sm" len="sm"/>
            <a:tailEnd type="none" w="sm" len="sm"/>
          </a:ln>
        </p:spPr>
        <p:txBody>
          <a:bodyPr lIns="92075" tIns="46038" rIns="92075" bIns="46038"/>
          <a:lstStyle/>
          <a:p>
            <a:pPr marL="342900" indent="-342900">
              <a:spcBef>
                <a:spcPct val="20000"/>
              </a:spcBef>
              <a:defRPr/>
            </a:pPr>
            <a:r>
              <a:rPr lang="en-US" sz="1000" dirty="0">
                <a:latin typeface="+mn-lt"/>
              </a:rPr>
              <a:t>Simple summary of detailed S* Metamodel.</a:t>
            </a:r>
          </a:p>
        </p:txBody>
      </p:sp>
      <p:pic>
        <p:nvPicPr>
          <p:cNvPr id="5" name="Picture 8" descr="STM 4.1 Metamodel V1.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4339" y="3328709"/>
            <a:ext cx="4722812"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2" y="3298493"/>
            <a:ext cx="4572000" cy="3559507"/>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kern="0" dirty="0">
                <a:latin typeface="+mn-lt"/>
              </a:rPr>
              <a:t>The resulting </a:t>
            </a:r>
            <a:r>
              <a:rPr lang="en-US" sz="2000" kern="0" dirty="0" smtClean="0">
                <a:latin typeface="+mn-lt"/>
              </a:rPr>
              <a:t>S*Models </a:t>
            </a:r>
            <a:r>
              <a:rPr lang="en-US" sz="2000" kern="0" dirty="0">
                <a:latin typeface="+mn-lt"/>
              </a:rPr>
              <a:t>may be expressed in </a:t>
            </a:r>
            <a:r>
              <a:rPr lang="en-US" sz="2000" kern="0" dirty="0" smtClean="0">
                <a:latin typeface="+mn-lt"/>
              </a:rPr>
              <a:t>SysML or other modeling languages</a:t>
            </a:r>
            <a:r>
              <a:rPr lang="en-US" sz="2000" kern="0" dirty="0">
                <a:latin typeface="+mn-lt"/>
              </a:rPr>
              <a:t>, </a:t>
            </a:r>
            <a:r>
              <a:rPr lang="en-US" sz="2000" kern="0" dirty="0" smtClean="0">
                <a:latin typeface="+mn-lt"/>
              </a:rPr>
              <a:t>and constructed / reside in numerous commercial tools and information systems. </a:t>
            </a:r>
          </a:p>
          <a:p>
            <a:pPr marL="342900" indent="-342900" eaLnBrk="0" hangingPunct="0">
              <a:spcBef>
                <a:spcPct val="20000"/>
              </a:spcBef>
              <a:buFontTx/>
              <a:buChar char="•"/>
              <a:defRPr/>
            </a:pPr>
            <a:r>
              <a:rPr lang="en-US" sz="2000" kern="0" dirty="0" smtClean="0">
                <a:latin typeface="+mn-lt"/>
              </a:rPr>
              <a:t>Has </a:t>
            </a:r>
            <a:r>
              <a:rPr lang="en-US" sz="2000" kern="0" dirty="0">
                <a:latin typeface="+mn-lt"/>
              </a:rPr>
              <a:t>been applied to </a:t>
            </a:r>
            <a:r>
              <a:rPr lang="en-US" sz="2000" kern="0" dirty="0" smtClean="0">
                <a:latin typeface="+mn-lt"/>
              </a:rPr>
              <a:t>SE in </a:t>
            </a:r>
            <a:r>
              <a:rPr lang="en-US" sz="2000" kern="0" dirty="0">
                <a:latin typeface="+mn-lt"/>
              </a:rPr>
              <a:t>aerospace, transportation, medical, advanced manufacturing, communication, construction, </a:t>
            </a:r>
            <a:r>
              <a:rPr lang="en-US" sz="2000" kern="0" dirty="0" smtClean="0">
                <a:latin typeface="+mn-lt"/>
              </a:rPr>
              <a:t>consumer, other domains.</a:t>
            </a:r>
            <a:endParaRPr lang="en-US" sz="2000" kern="0" dirty="0">
              <a:latin typeface="+mn-lt"/>
            </a:endParaRPr>
          </a:p>
        </p:txBody>
      </p:sp>
      <p:sp>
        <p:nvSpPr>
          <p:cNvPr id="7"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21</a:t>
            </a:fld>
            <a:endParaRPr lang="en-US" sz="1400" dirty="0"/>
          </a:p>
        </p:txBody>
      </p:sp>
    </p:spTree>
    <p:extLst>
      <p:ext uri="{BB962C8B-B14F-4D97-AF65-F5344CB8AC3E}">
        <p14:creationId xmlns:p14="http://schemas.microsoft.com/office/powerpoint/2010/main" val="1784709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4926842"/>
            <a:ext cx="8830101" cy="1931158"/>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1"/>
          <p:cNvSpPr txBox="1">
            <a:spLocks noChangeArrowheads="1"/>
          </p:cNvSpPr>
          <p:nvPr/>
        </p:nvSpPr>
        <p:spPr>
          <a:xfrm>
            <a:off x="0" y="1"/>
            <a:ext cx="9143999" cy="6858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98463" lvl="1" indent="-228600"/>
            <a:r>
              <a:rPr lang="en-US" altLang="en-US" sz="1800" kern="0" dirty="0" smtClean="0"/>
              <a:t>The PBSE approach respects the systems engineering tradition, body of knowledge, and historical lessons, while providing a high-gain path forward.</a:t>
            </a:r>
          </a:p>
          <a:p>
            <a:pPr marL="398463" lvl="1" indent="-228600"/>
            <a:r>
              <a:rPr lang="en-US" altLang="en-US" sz="1800" i="1" kern="0" dirty="0" smtClean="0"/>
              <a:t>An S* Pattern is a configurable, re-usable S* Model</a:t>
            </a:r>
            <a:r>
              <a:rPr lang="en-US" altLang="en-US" sz="1800" kern="0" dirty="0" smtClean="0"/>
              <a:t>. It is an extension of the idea of a </a:t>
            </a:r>
            <a:r>
              <a:rPr lang="en-US" altLang="en-US" sz="1800" u="sng" kern="0" dirty="0" smtClean="0"/>
              <a:t>Platform</a:t>
            </a:r>
            <a:r>
              <a:rPr lang="en-US" altLang="en-US" sz="1800" kern="0" dirty="0" smtClean="0"/>
              <a:t> (which is a configurable, re-usable design). The Pattern includes not only the Platform, but all the extended system information (e.g., requirements, risk analysis, design trade-offs &amp; alternatives, decision processes, etc.):</a:t>
            </a:r>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r>
              <a:rPr lang="en-US" altLang="en-US" sz="1800" kern="0" dirty="0" smtClean="0"/>
              <a:t>By including the appropriate S* Metamodel concepts, these can readily be managed in (SysML or other) preferred modeling languages and tools—the ideas involved here are not specific to a modeling language or specific tool—ported to several.    </a:t>
            </a:r>
          </a:p>
          <a:p>
            <a:pPr marL="398463" lvl="1" indent="-228600"/>
            <a:r>
              <a:rPr lang="en-US" altLang="en-US" sz="1800" kern="0" dirty="0" smtClean="0"/>
              <a:t>The order-of-magnitude changes have been realized because projects that use PBSE rapidly start from an existing Pattern, gaining the advantages of its content, and feed the pattern with what they learn, for future users. </a:t>
            </a:r>
          </a:p>
          <a:p>
            <a:pPr marL="398463" lvl="1" indent="-228600"/>
            <a:r>
              <a:rPr lang="en-US" altLang="en-US" sz="1800" kern="0" dirty="0" smtClean="0"/>
              <a:t>The “game changer” here is the shift from “learning </a:t>
            </a:r>
            <a:r>
              <a:rPr lang="en-US" altLang="en-US" sz="1800" u="sng" kern="0" dirty="0" smtClean="0"/>
              <a:t>to</a:t>
            </a:r>
            <a:r>
              <a:rPr lang="en-US" altLang="en-US" sz="1800" kern="0" dirty="0" smtClean="0"/>
              <a:t> model” to “learning </a:t>
            </a:r>
            <a:r>
              <a:rPr lang="en-US" altLang="en-US" sz="1800" u="sng" kern="0" dirty="0" smtClean="0"/>
              <a:t>our</a:t>
            </a:r>
            <a:r>
              <a:rPr lang="en-US" altLang="en-US" sz="1800" kern="0" dirty="0" smtClean="0"/>
              <a:t> (your) model”, freeing many people to rapidly </a:t>
            </a:r>
            <a:r>
              <a:rPr lang="en-US" altLang="en-US" sz="1800" u="sng" kern="0" dirty="0" smtClean="0"/>
              <a:t>configure, specialize, and apply </a:t>
            </a:r>
            <a:r>
              <a:rPr lang="en-US" altLang="en-US" sz="1800" kern="0" dirty="0" smtClean="0"/>
              <a:t>patterns to </a:t>
            </a:r>
            <a:r>
              <a:rPr lang="en-US" altLang="en-US" sz="1800" u="sng" kern="0" dirty="0" smtClean="0"/>
              <a:t>deliver value </a:t>
            </a:r>
            <a:r>
              <a:rPr lang="en-US" altLang="en-US" sz="1800" kern="0" dirty="0" smtClean="0"/>
              <a:t>in their model-based projects. </a:t>
            </a:r>
            <a:endParaRPr lang="en-US" altLang="en-US" sz="1800" i="1" kern="0" dirty="0" smtClean="0"/>
          </a:p>
        </p:txBody>
      </p:sp>
      <p:pic>
        <p:nvPicPr>
          <p:cNvPr id="5" name="Picture 5" descr="C:\Documents and Settings\wschindel\My Documents\Docs\System Sciences, LLC\Tech\Systematica\STM Methodology\STM 4.0\STM 4.0 Metamodel\STM 4.0 MTM PBSE Processl V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412" y="1808946"/>
            <a:ext cx="7233126" cy="228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22</a:t>
            </a:fld>
            <a:endParaRPr lang="en-US" sz="1400" dirty="0"/>
          </a:p>
        </p:txBody>
      </p:sp>
    </p:spTree>
    <p:extLst>
      <p:ext uri="{BB962C8B-B14F-4D97-AF65-F5344CB8AC3E}">
        <p14:creationId xmlns:p14="http://schemas.microsoft.com/office/powerpoint/2010/main" val="1744970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159500"/>
            <a:ext cx="8857397" cy="706090"/>
          </a:xfrm>
        </p:spPr>
        <p:txBody>
          <a:bodyPr/>
          <a:lstStyle/>
          <a:p>
            <a:r>
              <a:rPr lang="en-US" dirty="0" smtClean="0"/>
              <a:t>A little more about S*Patterns</a:t>
            </a:r>
            <a:endParaRPr lang="en-US" dirty="0"/>
          </a:p>
        </p:txBody>
      </p:sp>
      <p:sp>
        <p:nvSpPr>
          <p:cNvPr id="3" name="Content Placeholder 2"/>
          <p:cNvSpPr>
            <a:spLocks noGrp="1"/>
          </p:cNvSpPr>
          <p:nvPr>
            <p:ph idx="1"/>
          </p:nvPr>
        </p:nvSpPr>
        <p:spPr>
          <a:xfrm>
            <a:off x="0" y="981075"/>
            <a:ext cx="9144000" cy="5145088"/>
          </a:xfrm>
        </p:spPr>
        <p:txBody>
          <a:bodyPr/>
          <a:lstStyle/>
          <a:p>
            <a:r>
              <a:rPr lang="en-US" dirty="0" smtClean="0"/>
              <a:t>Fixed (Pattern) Portion, Variable (Configuration) Portion, and the Configuration Process:</a:t>
            </a:r>
          </a:p>
          <a:p>
            <a:pPr lvl="1"/>
            <a:r>
              <a:rPr lang="en-US" dirty="0" smtClean="0"/>
              <a:t>The generalized </a:t>
            </a:r>
            <a:r>
              <a:rPr lang="en-US" u="sng" dirty="0" smtClean="0"/>
              <a:t>S*Pattern</a:t>
            </a:r>
            <a:r>
              <a:rPr lang="en-US" dirty="0" smtClean="0"/>
              <a:t> is expressed in exactly the same S*Metamodel classes and relationships as a specific configured </a:t>
            </a:r>
            <a:r>
              <a:rPr lang="en-US" u="sng" dirty="0" smtClean="0"/>
              <a:t>S*Mode</a:t>
            </a:r>
            <a:r>
              <a:rPr lang="en-US" dirty="0" smtClean="0"/>
              <a:t>l derived from it.</a:t>
            </a:r>
          </a:p>
          <a:p>
            <a:pPr lvl="1"/>
            <a:r>
              <a:rPr lang="en-US" dirty="0" smtClean="0"/>
              <a:t>“Configuring” a pattern means a process limited to exactly two things:</a:t>
            </a:r>
          </a:p>
          <a:p>
            <a:pPr lvl="2"/>
            <a:r>
              <a:rPr lang="en-US" dirty="0" smtClean="0"/>
              <a:t>Populating (or de-populating) instances of classes and relationships</a:t>
            </a:r>
          </a:p>
          <a:p>
            <a:pPr lvl="2"/>
            <a:r>
              <a:rPr lang="en-US" dirty="0" smtClean="0"/>
              <a:t>Setting the values of attributes (parameters)</a:t>
            </a:r>
          </a:p>
          <a:p>
            <a:pPr lvl="1"/>
            <a:endParaRPr lang="en-US" dirty="0" smtClean="0"/>
          </a:p>
          <a:p>
            <a:endParaRPr lang="en-US" dirty="0" smtClean="0"/>
          </a:p>
          <a:p>
            <a:pPr lvl="1"/>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23</a:t>
            </a:fld>
            <a:endParaRPr lang="en-US" sz="1400" dirty="0"/>
          </a:p>
        </p:txBody>
      </p:sp>
      <p:grpSp>
        <p:nvGrpSpPr>
          <p:cNvPr id="11" name="Group 10"/>
          <p:cNvGrpSpPr/>
          <p:nvPr/>
        </p:nvGrpSpPr>
        <p:grpSpPr>
          <a:xfrm>
            <a:off x="0" y="2101755"/>
            <a:ext cx="9070096" cy="4764013"/>
            <a:chOff x="0" y="2101755"/>
            <a:chExt cx="9070096" cy="4764013"/>
          </a:xfrm>
        </p:grpSpPr>
        <p:pic>
          <p:nvPicPr>
            <p:cNvPr id="5" name="Picture 5" descr="C:\Documents and Settings\wschindel\My Documents\Docs\System Sciences, LLC\Tech\Systematica\STM Methodology\STM 4.0\STM 4.0 Metamodel\STM 4.0 MTM PBSE Processl V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8800"/>
              <a:ext cx="9070096" cy="286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3070746" y="2101755"/>
              <a:ext cx="300251" cy="3057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903260" y="2375185"/>
              <a:ext cx="4322926" cy="38754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2259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23020"/>
            <a:ext cx="8857397" cy="706090"/>
          </a:xfrm>
        </p:spPr>
        <p:txBody>
          <a:bodyPr/>
          <a:lstStyle/>
          <a:p>
            <a:r>
              <a:rPr lang="en-US" dirty="0" smtClean="0"/>
              <a:t>A little more about S*Patterns</a:t>
            </a:r>
            <a:endParaRPr lang="en-US" dirty="0"/>
          </a:p>
        </p:txBody>
      </p:sp>
      <p:sp>
        <p:nvSpPr>
          <p:cNvPr id="3" name="Content Placeholder 2"/>
          <p:cNvSpPr>
            <a:spLocks noGrp="1"/>
          </p:cNvSpPr>
          <p:nvPr>
            <p:ph idx="1"/>
          </p:nvPr>
        </p:nvSpPr>
        <p:spPr>
          <a:xfrm>
            <a:off x="0" y="735411"/>
            <a:ext cx="9144000" cy="5145088"/>
          </a:xfrm>
        </p:spPr>
        <p:txBody>
          <a:bodyPr/>
          <a:lstStyle/>
          <a:p>
            <a:r>
              <a:rPr lang="en-US" sz="2000" dirty="0" smtClean="0"/>
              <a:t>Having an S*Pattern meeting the underlying S*Metamodel demands has some surprising positive consequences beyond basic benefits of MBSE:</a:t>
            </a:r>
          </a:p>
          <a:p>
            <a:pPr lvl="1"/>
            <a:r>
              <a:rPr lang="en-US" sz="1800" dirty="0" smtClean="0"/>
              <a:t>The </a:t>
            </a:r>
            <a:r>
              <a:rPr lang="en-US" sz="1800" u="sng" dirty="0" smtClean="0"/>
              <a:t>Stakeholder Feature </a:t>
            </a:r>
            <a:r>
              <a:rPr lang="en-US" sz="1800" dirty="0" smtClean="0"/>
              <a:t>portion of the pattern directly generates a formal </a:t>
            </a:r>
            <a:r>
              <a:rPr lang="en-US" sz="1800" dirty="0"/>
              <a:t>T</a:t>
            </a:r>
            <a:r>
              <a:rPr lang="en-US" sz="1800" dirty="0" smtClean="0"/>
              <a:t>rade </a:t>
            </a:r>
            <a:r>
              <a:rPr lang="en-US" sz="1800" dirty="0"/>
              <a:t>S</a:t>
            </a:r>
            <a:r>
              <a:rPr lang="en-US" sz="1800" dirty="0" smtClean="0"/>
              <a:t>pace / Scoreboard for arguing, defending all decisions. </a:t>
            </a:r>
          </a:p>
          <a:p>
            <a:pPr lvl="1"/>
            <a:r>
              <a:rPr lang="en-US" sz="1800" dirty="0" smtClean="0"/>
              <a:t>“Configuring” the (low dimension) </a:t>
            </a:r>
            <a:r>
              <a:rPr lang="en-US" sz="1800" u="sng" dirty="0" smtClean="0"/>
              <a:t>Stakeholder Feature </a:t>
            </a:r>
            <a:r>
              <a:rPr lang="en-US" sz="1800" dirty="0" smtClean="0"/>
              <a:t>portion of the Pattern for a specific project or system configuration can “automatically” generate the (high dimension) configured </a:t>
            </a:r>
            <a:r>
              <a:rPr lang="en-US" sz="1800" u="sng" dirty="0" smtClean="0"/>
              <a:t>Technical Requirements</a:t>
            </a:r>
            <a:r>
              <a:rPr lang="en-US" sz="1800" dirty="0" smtClean="0"/>
              <a:t> for that system configuration.  </a:t>
            </a:r>
          </a:p>
          <a:p>
            <a:pPr lvl="1"/>
            <a:r>
              <a:rPr lang="en-US" sz="1800" dirty="0" smtClean="0"/>
              <a:t>For a sufficiently built-out S*Pattern, the same applies to the System </a:t>
            </a:r>
            <a:r>
              <a:rPr lang="en-US" sz="1800" u="sng" dirty="0" smtClean="0"/>
              <a:t>Design</a:t>
            </a:r>
            <a:r>
              <a:rPr lang="en-US" sz="1800" dirty="0" smtClean="0"/>
              <a:t> (physical architecture, allocations, attribute couplings, etc.).</a:t>
            </a:r>
          </a:p>
          <a:p>
            <a:pPr lvl="1"/>
            <a:r>
              <a:rPr lang="en-US" sz="1800" dirty="0" smtClean="0"/>
              <a:t>The S*Pattern can rapidly generate very complete first draft </a:t>
            </a:r>
            <a:r>
              <a:rPr lang="en-US" sz="1800" u="sng" dirty="0" smtClean="0"/>
              <a:t>FMEA</a:t>
            </a:r>
            <a:r>
              <a:rPr lang="en-US" sz="1800" dirty="0" smtClean="0"/>
              <a:t> tables, since S*Features lead directly to modeled </a:t>
            </a:r>
            <a:r>
              <a:rPr lang="en-US" sz="1800" u="sng" dirty="0" smtClean="0"/>
              <a:t>Effects</a:t>
            </a:r>
            <a:r>
              <a:rPr lang="en-US" sz="1800" dirty="0" smtClean="0"/>
              <a:t>, S*Requirements lead directly to modeled Counter-Requirements (</a:t>
            </a:r>
            <a:r>
              <a:rPr lang="en-US" sz="1800" u="sng" dirty="0" smtClean="0"/>
              <a:t>functional failures</a:t>
            </a:r>
            <a:r>
              <a:rPr lang="en-US" sz="1800" dirty="0" smtClean="0"/>
              <a:t>), S*Design Components lead directly to modeled </a:t>
            </a:r>
            <a:r>
              <a:rPr lang="en-US" sz="1800" u="sng" dirty="0" smtClean="0"/>
              <a:t>Failure Modes</a:t>
            </a:r>
            <a:r>
              <a:rPr lang="en-US" sz="1800" dirty="0" smtClean="0"/>
              <a:t>, and combinatorial FMEA analyses of the three together may be rapidly generated by machine matching algorithm.</a:t>
            </a:r>
            <a:endParaRPr lang="en-US" dirty="0"/>
          </a:p>
          <a:p>
            <a:r>
              <a:rPr lang="en-US" sz="2000" dirty="0"/>
              <a:t>All these produce much faster </a:t>
            </a:r>
            <a:r>
              <a:rPr lang="en-US" sz="2000" u="sng" dirty="0"/>
              <a:t>initial </a:t>
            </a:r>
            <a:r>
              <a:rPr lang="en-US" sz="2000" u="sng" dirty="0" smtClean="0"/>
              <a:t>drafts </a:t>
            </a:r>
            <a:r>
              <a:rPr lang="en-US" sz="2000" dirty="0" smtClean="0"/>
              <a:t>that </a:t>
            </a:r>
            <a:r>
              <a:rPr lang="en-US" sz="2000" dirty="0"/>
              <a:t>are much more </a:t>
            </a:r>
            <a:r>
              <a:rPr lang="en-US" sz="2000" u="sng" dirty="0"/>
              <a:t>complete</a:t>
            </a:r>
            <a:r>
              <a:rPr lang="en-US" sz="2000" dirty="0"/>
              <a:t> and </a:t>
            </a:r>
            <a:r>
              <a:rPr lang="en-US" sz="2000" u="sng" dirty="0"/>
              <a:t>consistent</a:t>
            </a:r>
            <a:r>
              <a:rPr lang="en-US" sz="2000" dirty="0"/>
              <a:t> than </a:t>
            </a:r>
            <a:r>
              <a:rPr lang="en-US" sz="2000" dirty="0" smtClean="0"/>
              <a:t>manual approaches</a:t>
            </a:r>
            <a:r>
              <a:rPr lang="en-US" sz="2000" dirty="0"/>
              <a:t>, but which </a:t>
            </a:r>
            <a:r>
              <a:rPr lang="en-US" sz="2000" dirty="0" smtClean="0"/>
              <a:t>can (should) </a:t>
            </a:r>
            <a:r>
              <a:rPr lang="en-US" sz="2000" dirty="0"/>
              <a:t>still be subject to the normal human SME review and update:</a:t>
            </a:r>
          </a:p>
          <a:p>
            <a:pPr lvl="1"/>
            <a:r>
              <a:rPr lang="en-US" sz="1800" dirty="0" smtClean="0"/>
              <a:t>We are </a:t>
            </a:r>
            <a:r>
              <a:rPr lang="en-US" sz="1800" u="sng" dirty="0" smtClean="0"/>
              <a:t>not</a:t>
            </a:r>
            <a:r>
              <a:rPr lang="en-US" sz="1800" dirty="0" smtClean="0"/>
              <a:t> suggesting turning our thinking and fate over to the model, without human judgment, expertise, etc.  </a:t>
            </a:r>
          </a:p>
          <a:p>
            <a:endParaRPr lang="en-US" sz="1800" dirty="0" smtClean="0"/>
          </a:p>
          <a:p>
            <a:pPr lvl="1"/>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24</a:t>
            </a:fld>
            <a:endParaRPr lang="en-US" sz="1400" dirty="0"/>
          </a:p>
        </p:txBody>
      </p:sp>
    </p:spTree>
    <p:extLst>
      <p:ext uri="{BB962C8B-B14F-4D97-AF65-F5344CB8AC3E}">
        <p14:creationId xmlns:p14="http://schemas.microsoft.com/office/powerpoint/2010/main" val="3553146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0316"/>
            <a:ext cx="7355160" cy="706090"/>
          </a:xfrm>
        </p:spPr>
        <p:txBody>
          <a:bodyPr/>
          <a:lstStyle/>
          <a:p>
            <a:r>
              <a:rPr lang="en-US" dirty="0" smtClean="0"/>
              <a:t>Example S*Pattern Application Domain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25</a:t>
            </a:fld>
            <a:endParaRPr lang="en-US" sz="1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442" y="653846"/>
            <a:ext cx="6984673" cy="609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10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0316"/>
            <a:ext cx="7355160" cy="706090"/>
          </a:xfrm>
        </p:spPr>
        <p:txBody>
          <a:bodyPr/>
          <a:lstStyle/>
          <a:p>
            <a:r>
              <a:rPr lang="en-US" dirty="0" smtClean="0"/>
              <a:t>Example S*Pattern Manufacturing Domain Model</a:t>
            </a:r>
            <a:endParaRPr lang="en-US"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744" y="842885"/>
            <a:ext cx="8476054" cy="5719816"/>
          </a:xfrm>
          <a:prstGeom prst="rect">
            <a:avLst/>
          </a:prstGeom>
          <a:solidFill>
            <a:schemeClr val="bg1">
              <a:lumMod val="95000"/>
            </a:schemeClr>
          </a:solidFill>
          <a:ln>
            <a:solidFill>
              <a:schemeClr val="tx1"/>
            </a:solidFill>
          </a:ln>
          <a:effectLst/>
        </p:spPr>
      </p:pic>
      <p:sp>
        <p:nvSpPr>
          <p:cNvPr id="6" name="Slide Number Placeholder 3"/>
          <p:cNvSpPr txBox="1">
            <a:spLocks/>
          </p:cNvSpPr>
          <p:nvPr/>
        </p:nvSpPr>
        <p:spPr>
          <a:xfrm>
            <a:off x="8470908"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26</a:t>
            </a:fld>
            <a:endParaRPr lang="en-US" sz="1400" dirty="0"/>
          </a:p>
        </p:txBody>
      </p:sp>
    </p:spTree>
    <p:extLst>
      <p:ext uri="{BB962C8B-B14F-4D97-AF65-F5344CB8AC3E}">
        <p14:creationId xmlns:p14="http://schemas.microsoft.com/office/powerpoint/2010/main" val="2090071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7606"/>
            <a:ext cx="7355160" cy="706090"/>
          </a:xfrm>
        </p:spPr>
        <p:txBody>
          <a:bodyPr/>
          <a:lstStyle/>
          <a:p>
            <a:r>
              <a:rPr lang="en-US" dirty="0" smtClean="0"/>
              <a:t>Example S*Pattern State (Modes)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27</a:t>
            </a:fld>
            <a:endParaRPr lang="en-US"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4" y="686786"/>
            <a:ext cx="8711569" cy="597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902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S*Pattern Interaction Overview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28</a:t>
            </a:fld>
            <a:endParaRPr lang="en-US"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4" y="1625670"/>
            <a:ext cx="8871162" cy="351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712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6" y="159500"/>
            <a:ext cx="8355724" cy="706090"/>
          </a:xfrm>
        </p:spPr>
        <p:txBody>
          <a:bodyPr/>
          <a:lstStyle/>
          <a:p>
            <a:pPr algn="ctr"/>
            <a:r>
              <a:rPr lang="en-US" dirty="0" smtClean="0"/>
              <a:t>Example S*Pattern Feature-Interaction Associations Model</a:t>
            </a:r>
            <a:br>
              <a:rPr lang="en-US" dirty="0" smtClean="0"/>
            </a:br>
            <a:r>
              <a:rPr lang="en-US" dirty="0" smtClean="0"/>
              <a:t>(Part of Pattern Configuration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29</a:t>
            </a:fld>
            <a:endParaRPr lang="en-US" sz="1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450426"/>
            <a:ext cx="9139221" cy="400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259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4952"/>
            <a:ext cx="9144000" cy="6540311"/>
          </a:xfrm>
        </p:spPr>
        <p:txBody>
          <a:bodyPr/>
          <a:lstStyle/>
          <a:p>
            <a:r>
              <a:rPr lang="en-US" dirty="0" smtClean="0"/>
              <a:t>Primary </a:t>
            </a:r>
            <a:r>
              <a:rPr lang="en-US" dirty="0" smtClean="0"/>
              <a:t>objective of today’s meeting: </a:t>
            </a:r>
          </a:p>
          <a:p>
            <a:pPr lvl="1"/>
            <a:r>
              <a:rPr lang="en-US" dirty="0"/>
              <a:t>Review </a:t>
            </a:r>
            <a:r>
              <a:rPr lang="en-US" dirty="0" smtClean="0"/>
              <a:t>next segments of the team’s project patterns</a:t>
            </a:r>
            <a:endParaRPr lang="en-US" dirty="0"/>
          </a:p>
          <a:p>
            <a:pPr>
              <a:spcBef>
                <a:spcPts val="1200"/>
              </a:spcBef>
            </a:pPr>
            <a:r>
              <a:rPr lang="en-US" dirty="0" smtClean="0"/>
              <a:t>This </a:t>
            </a:r>
            <a:r>
              <a:rPr lang="en-US" dirty="0" smtClean="0"/>
              <a:t>Challenge Team is concerned with </a:t>
            </a:r>
            <a:r>
              <a:rPr lang="en-US" i="1" u="sng" dirty="0" smtClean="0"/>
              <a:t>configurable, re-usable system models</a:t>
            </a:r>
            <a:r>
              <a:rPr lang="en-US" dirty="0" smtClean="0"/>
              <a:t>, called “S*Patterns”:</a:t>
            </a:r>
          </a:p>
          <a:p>
            <a:pPr lvl="1"/>
            <a:r>
              <a:rPr lang="en-US" dirty="0" smtClean="0"/>
              <a:t>Models containing a certain minimal set of elements are called S*Models</a:t>
            </a:r>
          </a:p>
          <a:p>
            <a:pPr lvl="1"/>
            <a:r>
              <a:rPr lang="en-US" dirty="0" smtClean="0"/>
              <a:t>May be expressed in any modeling language (e.g., SysML, or other)</a:t>
            </a:r>
          </a:p>
          <a:p>
            <a:pPr lvl="1"/>
            <a:r>
              <a:rPr lang="en-US" dirty="0" smtClean="0"/>
              <a:t>Re-usable, configurable S*Models are called S*Patterns</a:t>
            </a:r>
          </a:p>
          <a:p>
            <a:pPr lvl="1"/>
            <a:r>
              <a:rPr lang="en-US" dirty="0" smtClean="0"/>
              <a:t>By “Pattern-Based Systems Engineering” (PBSE) we mean MBSE enhanced by these generalized assets</a:t>
            </a:r>
          </a:p>
          <a:p>
            <a:pPr lvl="1"/>
            <a:r>
              <a:rPr lang="en-US" dirty="0" smtClean="0"/>
              <a:t>These are system-level patterns (models of whole managed platforms), not smaller-scale component design </a:t>
            </a:r>
            <a:r>
              <a:rPr lang="en-US" dirty="0" smtClean="0"/>
              <a:t>patterns</a:t>
            </a:r>
          </a:p>
          <a:p>
            <a:pPr>
              <a:spcBef>
                <a:spcPts val="1200"/>
              </a:spcBef>
            </a:pPr>
            <a:r>
              <a:rPr lang="en-US" dirty="0" smtClean="0"/>
              <a:t>These are the team’s pattern projects known to be underway:</a:t>
            </a:r>
          </a:p>
          <a:p>
            <a:pPr lvl="1"/>
            <a:r>
              <a:rPr lang="en-US" dirty="0" smtClean="0"/>
              <a:t>Multi-domain product/manufacturing process example (Oil Filter Family) (Bill Schindel, Stephen Lewis, </a:t>
            </a:r>
            <a:r>
              <a:rPr lang="en-US" dirty="0" err="1" smtClean="0"/>
              <a:t>Saumy</a:t>
            </a:r>
            <a:r>
              <a:rPr lang="en-US" dirty="0" smtClean="0"/>
              <a:t> </a:t>
            </a:r>
            <a:r>
              <a:rPr lang="en-US" dirty="0" err="1" smtClean="0"/>
              <a:t>Sanyal</a:t>
            </a:r>
            <a:r>
              <a:rPr lang="en-US" dirty="0" smtClean="0"/>
              <a:t>, David </a:t>
            </a:r>
            <a:r>
              <a:rPr lang="en-US" dirty="0" smtClean="0"/>
              <a:t>Cook)</a:t>
            </a:r>
            <a:endParaRPr lang="en-US" dirty="0" smtClean="0"/>
          </a:p>
          <a:p>
            <a:pPr lvl="1"/>
            <a:r>
              <a:rPr lang="en-US" dirty="0" smtClean="0"/>
              <a:t>Mil/Aero Electronic Systems (Tamara </a:t>
            </a:r>
            <a:r>
              <a:rPr lang="en-US" dirty="0" err="1" smtClean="0"/>
              <a:t>Valinoto</a:t>
            </a:r>
            <a:r>
              <a:rPr lang="en-US" dirty="0"/>
              <a:t>)</a:t>
            </a:r>
            <a:endParaRPr lang="en-US" dirty="0" smtClean="0"/>
          </a:p>
          <a:p>
            <a:pPr lvl="1"/>
            <a:r>
              <a:rPr lang="en-US" dirty="0" smtClean="0"/>
              <a:t>RC / Autonomous Car  (Troy Peterson)</a:t>
            </a:r>
          </a:p>
          <a:p>
            <a:pPr lvl="1"/>
            <a:r>
              <a:rPr lang="en-US" dirty="0" smtClean="0"/>
              <a:t>Verification Systems (Andy Pickard)</a:t>
            </a:r>
          </a:p>
          <a:p>
            <a:pPr lvl="1"/>
            <a:endParaRPr lang="en-US" dirty="0" smtClean="0"/>
          </a:p>
          <a:p>
            <a:pPr lvl="1"/>
            <a:endParaRPr lang="en-US" dirty="0"/>
          </a:p>
        </p:txBody>
      </p:sp>
      <p:sp>
        <p:nvSpPr>
          <p:cNvPr id="4" name="Slide Number Placeholder 3"/>
          <p:cNvSpPr txBox="1">
            <a:spLocks/>
          </p:cNvSpPr>
          <p:nvPr/>
        </p:nvSpPr>
        <p:spPr>
          <a:xfrm>
            <a:off x="8518206" y="6490501"/>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a:t>
            </a:fld>
            <a:endParaRPr lang="en-US" sz="1400" dirty="0"/>
          </a:p>
        </p:txBody>
      </p:sp>
    </p:spTree>
    <p:extLst>
      <p:ext uri="{BB962C8B-B14F-4D97-AF65-F5344CB8AC3E}">
        <p14:creationId xmlns:p14="http://schemas.microsoft.com/office/powerpoint/2010/main" val="1164298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93" y="159500"/>
            <a:ext cx="8135007" cy="706090"/>
          </a:xfrm>
        </p:spPr>
        <p:txBody>
          <a:bodyPr/>
          <a:lstStyle/>
          <a:p>
            <a:r>
              <a:rPr lang="en-US" dirty="0" smtClean="0"/>
              <a:t>Example S*Pattern Interaction Overview Model Extract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24328472"/>
              </p:ext>
            </p:extLst>
          </p:nvPr>
        </p:nvGraphicFramePr>
        <p:xfrm>
          <a:off x="371472" y="802328"/>
          <a:ext cx="8567576" cy="5820288"/>
        </p:xfrm>
        <a:graphic>
          <a:graphicData uri="http://schemas.openxmlformats.org/drawingml/2006/table">
            <a:tbl>
              <a:tblPr firstRow="1" firstCol="1" bandRow="1"/>
              <a:tblGrid>
                <a:gridCol w="1313784"/>
                <a:gridCol w="2099506"/>
                <a:gridCol w="262437"/>
                <a:gridCol w="262437"/>
                <a:gridCol w="314926"/>
                <a:gridCol w="262437"/>
                <a:gridCol w="367415"/>
                <a:gridCol w="314926"/>
                <a:gridCol w="262437"/>
                <a:gridCol w="262437"/>
                <a:gridCol w="262437"/>
                <a:gridCol w="419902"/>
                <a:gridCol w="367415"/>
                <a:gridCol w="419902"/>
                <a:gridCol w="367415"/>
                <a:gridCol w="367415"/>
                <a:gridCol w="209950"/>
                <a:gridCol w="209950"/>
                <a:gridCol w="220448"/>
              </a:tblGrid>
              <a:tr h="663882">
                <a:tc>
                  <a:txBody>
                    <a:bodyPr/>
                    <a:lstStyle/>
                    <a:p>
                      <a:pPr marL="0" marR="0" algn="ctr">
                        <a:spcBef>
                          <a:spcPts val="0"/>
                        </a:spcBef>
                        <a:spcAft>
                          <a:spcPts val="0"/>
                        </a:spcAft>
                      </a:pPr>
                      <a:r>
                        <a:rPr lang="en-US" sz="700" b="1" dirty="0">
                          <a:effectLst/>
                          <a:latin typeface="Arial"/>
                          <a:ea typeface="Times New Roman"/>
                        </a:rPr>
                        <a:t>Interaction Name</a:t>
                      </a:r>
                      <a:endParaRPr lang="en-US" sz="700" dirty="0">
                        <a:effectLst/>
                        <a:latin typeface="Times New Roman"/>
                        <a:ea typeface="Times New Roman"/>
                      </a:endParaRPr>
                    </a:p>
                  </a:txBody>
                  <a:tcPr marL="32009" marR="32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dirty="0">
                          <a:effectLst/>
                          <a:latin typeface="Arial"/>
                          <a:ea typeface="Times New Roman"/>
                        </a:rPr>
                        <a:t>Interaction Definition</a:t>
                      </a:r>
                      <a:endParaRPr lang="en-US" sz="700" dirty="0">
                        <a:effectLst/>
                        <a:latin typeface="Times New Roman"/>
                        <a:ea typeface="Times New Roman"/>
                      </a:endParaRPr>
                    </a:p>
                  </a:txBody>
                  <a:tcPr marL="32009" marR="32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Oil Filter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Service Person</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Mounting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Ambient Air</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Removed Solid Contaminant</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Lubricant In Filtration</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Removed Water</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Local Surface</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Lubricated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Lubricant In Distribution</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Lubricant Distribution Pump</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Lubricant Transport Containment</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Waste Management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Manufacturing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Distribution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Package</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Buyer</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13391">
                <a:tc>
                  <a:txBody>
                    <a:bodyPr/>
                    <a:lstStyle/>
                    <a:p>
                      <a:pPr marL="0" marR="0">
                        <a:spcBef>
                          <a:spcPts val="0"/>
                        </a:spcBef>
                        <a:spcAft>
                          <a:spcPts val="0"/>
                        </a:spcAft>
                      </a:pPr>
                      <a:r>
                        <a:rPr lang="en-US" sz="700" dirty="0">
                          <a:effectLst/>
                          <a:latin typeface="Arial"/>
                          <a:ea typeface="Times New Roman"/>
                        </a:rPr>
                        <a:t>Filter Lubricant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oil filter system filters the lubricant in filtration.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Impregnate Lubricant Additive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impregnates the oil filter with lubricant additive.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Fold Accordion Pleats</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folds the sheet oil filter element into the form of accordion pleats.</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Cut &amp; Separate Filter Element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cuts and separates individual oil filter elements.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Wind Filter Element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winds the fiber oil filter element into a cylindrical shape.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Insert Filter Element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inserts the filter element into the filter housing.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Perform End Seal Bonding</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bonds the end seal of the oil filter.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Inspect Product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inspects the finished oil filter product.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Insert Into Package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inserts the finished oil filter product into the package.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Remove Filter Media</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maintainer removes the filter media from the oil filter system.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260">
                <a:tc>
                  <a:txBody>
                    <a:bodyPr/>
                    <a:lstStyle/>
                    <a:p>
                      <a:pPr marL="0" marR="0">
                        <a:spcBef>
                          <a:spcPts val="0"/>
                        </a:spcBef>
                        <a:spcAft>
                          <a:spcPts val="0"/>
                        </a:spcAft>
                      </a:pPr>
                      <a:r>
                        <a:rPr lang="en-US" sz="700" dirty="0">
                          <a:effectLst/>
                          <a:latin typeface="Arial"/>
                          <a:ea typeface="Times New Roman"/>
                        </a:rPr>
                        <a:t>Clean Filter Media</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maintainer cleans the filter media.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Insert Filter Media</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maintainer inserts the filter media back into the filter housing.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Roll Filter Element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rolls the sheet filter element into a cylindrical shape.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Transmit Shock &amp; Vibration</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oil filter system is subject to, and transmits, mechanical shock and vibration originating externally.</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Monitor Filter</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through which the service person or lubricated equipment monitors the condition of the oil filter.</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51">
                <a:tc>
                  <a:txBody>
                    <a:bodyPr/>
                    <a:lstStyle/>
                    <a:p>
                      <a:pPr marL="0" marR="0">
                        <a:spcBef>
                          <a:spcPts val="0"/>
                        </a:spcBef>
                        <a:spcAft>
                          <a:spcPts val="0"/>
                        </a:spcAft>
                      </a:pPr>
                      <a:r>
                        <a:rPr lang="en-US" sz="700" dirty="0">
                          <a:effectLst/>
                          <a:latin typeface="Arial"/>
                          <a:ea typeface="Times New Roman"/>
                        </a:rPr>
                        <a:t>Prevent Vapor Leakage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through which the oil filter prevents undue quantities of gaseous vapor contaminants from reaching the external local atmosphere.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Prevent Lubricant Leakage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through which the oil filter prevents undue quantities of lubricant from escape from its portion of the lubrication loop.</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Transmit Thermal Energy</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through which the oil filter receives and transmits thermal energy, originating in external components.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30</a:t>
            </a:fld>
            <a:endParaRPr lang="en-US" sz="1400" dirty="0"/>
          </a:p>
        </p:txBody>
      </p:sp>
    </p:spTree>
    <p:extLst>
      <p:ext uri="{BB962C8B-B14F-4D97-AF65-F5344CB8AC3E}">
        <p14:creationId xmlns:p14="http://schemas.microsoft.com/office/powerpoint/2010/main" val="3147773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S*Pattern Logical Architecture Model </a:t>
            </a:r>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31</a:t>
            </a:fld>
            <a:endParaRPr lang="en-US" sz="1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68" y="965105"/>
            <a:ext cx="8963059" cy="541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841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59500"/>
            <a:ext cx="7355160" cy="281934"/>
          </a:xfrm>
        </p:spPr>
        <p:txBody>
          <a:bodyPr/>
          <a:lstStyle/>
          <a:p>
            <a:r>
              <a:rPr lang="en-US" dirty="0" smtClean="0"/>
              <a:t>Example S*Pattern Requirements Model -- Extract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657351"/>
              </p:ext>
            </p:extLst>
          </p:nvPr>
        </p:nvGraphicFramePr>
        <p:xfrm>
          <a:off x="220718" y="555405"/>
          <a:ext cx="8891751" cy="5913120"/>
        </p:xfrm>
        <a:graphic>
          <a:graphicData uri="http://schemas.openxmlformats.org/drawingml/2006/table">
            <a:tbl>
              <a:tblPr firstRow="1" firstCol="1" bandRow="1"/>
              <a:tblGrid>
                <a:gridCol w="1411645"/>
                <a:gridCol w="1551260"/>
                <a:gridCol w="698068"/>
                <a:gridCol w="5230778"/>
              </a:tblGrid>
              <a:tr h="61009">
                <a:tc>
                  <a:txBody>
                    <a:bodyPr/>
                    <a:lstStyle/>
                    <a:p>
                      <a:pPr marL="0" marR="0" algn="ctr">
                        <a:spcBef>
                          <a:spcPts val="0"/>
                        </a:spcBef>
                        <a:spcAft>
                          <a:spcPts val="600"/>
                        </a:spcAft>
                      </a:pPr>
                      <a:r>
                        <a:rPr lang="en-US" sz="1000" b="1" dirty="0">
                          <a:effectLst/>
                          <a:latin typeface="Times New Roman"/>
                          <a:ea typeface="Times New Roman"/>
                        </a:rPr>
                        <a:t>Interaction</a:t>
                      </a:r>
                      <a:endParaRPr lang="en-US" sz="1000" dirty="0">
                        <a:effectLst/>
                        <a:latin typeface="Times New Roman"/>
                        <a:ea typeface="Times New Roman"/>
                      </a:endParaRP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600"/>
                        </a:spcAft>
                      </a:pPr>
                      <a:r>
                        <a:rPr lang="en-US" sz="1000" b="1" dirty="0">
                          <a:effectLst/>
                          <a:latin typeface="Times New Roman"/>
                          <a:ea typeface="Times New Roman"/>
                        </a:rPr>
                        <a:t>Role</a:t>
                      </a:r>
                      <a:endParaRPr lang="en-US" sz="1000" dirty="0">
                        <a:effectLst/>
                        <a:latin typeface="Times New Roman"/>
                        <a:ea typeface="Times New Roman"/>
                      </a:endParaRP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600"/>
                        </a:spcAft>
                      </a:pPr>
                      <a:r>
                        <a:rPr lang="en-US" sz="1000" b="1" dirty="0">
                          <a:effectLst/>
                          <a:latin typeface="Times New Roman"/>
                          <a:ea typeface="Times New Roman"/>
                        </a:rPr>
                        <a:t>ID</a:t>
                      </a:r>
                      <a:endParaRPr lang="en-US" sz="1000" dirty="0">
                        <a:effectLst/>
                        <a:latin typeface="Times New Roman"/>
                        <a:ea typeface="Times New Roman"/>
                      </a:endParaRP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600"/>
                        </a:spcAft>
                      </a:pPr>
                      <a:r>
                        <a:rPr lang="en-US" sz="1000" b="1" dirty="0">
                          <a:effectLst/>
                          <a:latin typeface="Times New Roman"/>
                          <a:ea typeface="Times New Roman"/>
                        </a:rPr>
                        <a:t>Requirement Statement</a:t>
                      </a:r>
                      <a:endParaRPr lang="en-US" sz="1000" dirty="0">
                        <a:effectLst/>
                        <a:latin typeface="Times New Roman"/>
                        <a:ea typeface="Times New Roman"/>
                      </a:endParaRP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03363">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OF-50</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For a Return Lubricant stream of [Lubricant Viscosity Range] and [Lubricant Pressure Range], the Oil Filter shall separate Filtered Contaminant particles from the Lubricant output stream, according to the [Filter Particle Size Distribution Profile].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OF-51</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operate at lubricant pressure of [Max Lubricant Pressure] with structural failure rates less than [Max Structural Failure Rate] over an in-service life of [Min Service Life].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OF-52</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accommodate a Lubricant flow rate of [Lubricant Flow Rate].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Distribution Pump</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OF-53</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Pump shall maintain oil pressure within the [Lubricant Pressure Range].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In Filtration</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OF-54</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Lubricant in Filtration shall have viscosity within the [Lubricant Viscosity Range].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Lubricated Machine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OF-55</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Lubricated Machine shall contribute a Contaminant Load to the lubricant, not to exceed [Lubricant Contaminant Load Rate].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Lubricated Machine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OF-56</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Lubricated Machine shall not heat the lubricant above [Max Lubricant Temperature].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Inject Additive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OF-57</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inject additive of type [Additive Type] into the Lubricant flow, at a rate of [Additive Injection Rate] per unit of lubricant flow, over the service life of the filter element.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Remove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OF-90</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shall permit the removal of its used Filter Media.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Remove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OF-91</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filter media removal process shall allow the service person to avoid direct contact contamination with filtered contaminants and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Clean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OF-92</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shall permit the cleaning of its used Filter Media, for reuse purposes, using cleaning solvent and method of type [Filter Media Cleaning Method and Solvent].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Clean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OF-93</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filter cleaning process shall allow the service person to avoid direct contact contamination with filtered contaminants and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Insert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OF-94</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shall permit the insertion of its Filter Media, of type [Filter Media Type].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Insert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OF-95</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filter media insertion process shall allow the service person to avoid direct contact contamination with filtered contaminants and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Transmit Shock &amp; Vibration</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OF-100</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system shall meet its other requirements when subject to a vibration spectrum not exceeding [Max Vibration Spectrum] during its in-service life.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Transmit Shock &amp; Vibration</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OF-101</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system shall meet its other requirements when subject to shock intensity and frequency not exceeding [Max Shock Intensity and Frequency] during its in-service life.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Monitor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OF-102</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system shall provide a means of inspection of its remaining service life before requiring servicing, using [Filter Monitoring Method].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363">
                <a:tc>
                  <a:txBody>
                    <a:bodyPr/>
                    <a:lstStyle/>
                    <a:p>
                      <a:pPr marL="0" marR="0">
                        <a:spcBef>
                          <a:spcPts val="0"/>
                        </a:spcBef>
                        <a:spcAft>
                          <a:spcPts val="0"/>
                        </a:spcAft>
                      </a:pPr>
                      <a:r>
                        <a:rPr lang="en-US" sz="900" dirty="0">
                          <a:effectLst/>
                          <a:latin typeface="Times New Roman"/>
                          <a:ea typeface="Times New Roman"/>
                        </a:rPr>
                        <a:t>Prevent Vapor Leakage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OF-103</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When operating within its rated lubricant pressure and temperature, at altitudes not exceeding [Max Service Altitude], the system shall maintain Vapor Leakage to the ambient air space below [Max Vapor Leakage Rate].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363">
                <a:tc>
                  <a:txBody>
                    <a:bodyPr/>
                    <a:lstStyle/>
                    <a:p>
                      <a:pPr marL="0" marR="0">
                        <a:spcBef>
                          <a:spcPts val="0"/>
                        </a:spcBef>
                        <a:spcAft>
                          <a:spcPts val="0"/>
                        </a:spcAft>
                      </a:pPr>
                      <a:r>
                        <a:rPr lang="en-US" sz="900" dirty="0">
                          <a:effectLst/>
                          <a:latin typeface="Times New Roman"/>
                          <a:ea typeface="Times New Roman"/>
                        </a:rPr>
                        <a:t>Prevent Lubricant Leakage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OF-104</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When operating within its rated lubricant pressure and temperature, at altitudes not exceeding [Max Service Altitude], the system shall maintain Fluid Leakage to the surrounding space below [Max Fluid Leakage Rate].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Transmit Thermal Energy</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OF-105</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system shall meet its other requirements while operating in external ambient air temperatures of [External Temperature Range] and lubricant temperatures of [Lubricant Temperature Range].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OF-106</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be manually installable in ten minutes or less, using only a screwdriver.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OF-107</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have installation instructions printed on its exterior surface, in [National Language] language.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OF-110</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not present sharp edge hazards to the installer during the installation process.</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OF-111</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be clearly labeled with instructions to shut down pressurized equipment prior to installation.</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Service Person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OF-112</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Service Person with the visual acuity and hand strength of an average 40 year old adult shall be able to install the 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Service Person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OF-113</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Service Person shall be capable of reading [National Language] at the tenth grade level.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32</a:t>
            </a:fld>
            <a:endParaRPr lang="en-US" sz="1400" dirty="0"/>
          </a:p>
        </p:txBody>
      </p:sp>
    </p:spTree>
    <p:extLst>
      <p:ext uri="{BB962C8B-B14F-4D97-AF65-F5344CB8AC3E}">
        <p14:creationId xmlns:p14="http://schemas.microsoft.com/office/powerpoint/2010/main" val="6880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2137" y="600500"/>
            <a:ext cx="8304663" cy="817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dirty="0" smtClean="0"/>
              <a:t>Pattern-Based Systems Engineering (PBSE)</a:t>
            </a:r>
          </a:p>
        </p:txBody>
      </p:sp>
      <p:sp>
        <p:nvSpPr>
          <p:cNvPr id="25603" name="Content Placeholder 2"/>
          <p:cNvSpPr>
            <a:spLocks noGrp="1"/>
          </p:cNvSpPr>
          <p:nvPr>
            <p:ph idx="1"/>
          </p:nvPr>
        </p:nvSpPr>
        <p:spPr>
          <a:xfrm>
            <a:off x="304800" y="1460310"/>
            <a:ext cx="8731250" cy="4665853"/>
          </a:xfrm>
        </p:spPr>
        <p:txBody>
          <a:bodyPr/>
          <a:lstStyle/>
          <a:p>
            <a:pPr>
              <a:spcAft>
                <a:spcPts val="600"/>
              </a:spcAft>
            </a:pPr>
            <a:r>
              <a:rPr lang="en-US" altLang="en-US" sz="2000" dirty="0" smtClean="0"/>
              <a:t>Pattern-Based Systems Engineering (PBSE) has two overall processes:</a:t>
            </a:r>
          </a:p>
          <a:p>
            <a:pPr lvl="1"/>
            <a:r>
              <a:rPr lang="en-US" altLang="en-US" sz="1800" b="1" u="sng" dirty="0" smtClean="0"/>
              <a:t>Pattern Management Process</a:t>
            </a:r>
            <a:r>
              <a:rPr lang="en-US" altLang="en-US" sz="1800" dirty="0" smtClean="0"/>
              <a:t>: Generates the general pattern, and periodically updates it based on application project discovery and learning;</a:t>
            </a:r>
          </a:p>
          <a:p>
            <a:pPr lvl="1"/>
            <a:r>
              <a:rPr lang="en-US" altLang="en-US" sz="1800" b="1" u="sng" dirty="0" smtClean="0"/>
              <a:t>Pattern Configuration Process</a:t>
            </a:r>
            <a:r>
              <a:rPr lang="en-US" altLang="en-US" sz="1800" dirty="0" smtClean="0"/>
              <a:t>: Configures the pattern into a specific model for application in a project.</a:t>
            </a:r>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33</a:t>
            </a:fld>
            <a:endParaRPr lang="en-US" sz="1400" dirty="0"/>
          </a:p>
        </p:txBody>
      </p:sp>
      <p:grpSp>
        <p:nvGrpSpPr>
          <p:cNvPr id="11" name="Group 10"/>
          <p:cNvGrpSpPr/>
          <p:nvPr/>
        </p:nvGrpSpPr>
        <p:grpSpPr>
          <a:xfrm>
            <a:off x="179388" y="2263214"/>
            <a:ext cx="8769350" cy="4263879"/>
            <a:chOff x="179388" y="2263214"/>
            <a:chExt cx="8769350" cy="4263879"/>
          </a:xfrm>
        </p:grpSpPr>
        <p:pic>
          <p:nvPicPr>
            <p:cNvPr id="25605" name="Picture 6" descr="C:\Documents and Settings\wschindel\My Documents\Docs\System Sciences, LLC\Tech\Systematica\STM Methodology\STM 4.0\STM 4.0 Metamodel\STM 4.0 MTM PBSE Processl V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502906"/>
              <a:ext cx="87693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a:off x="1201003" y="2838734"/>
              <a:ext cx="1501254" cy="23883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50878" y="2263214"/>
              <a:ext cx="1131320" cy="2035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6056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389" y="1632163"/>
            <a:ext cx="6775255" cy="39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2" name="Title 1"/>
          <p:cNvSpPr>
            <a:spLocks noGrp="1"/>
          </p:cNvSpPr>
          <p:nvPr>
            <p:ph type="title"/>
          </p:nvPr>
        </p:nvSpPr>
        <p:spPr bwMode="auto">
          <a:xfrm>
            <a:off x="245659" y="5895832"/>
            <a:ext cx="8751625" cy="9621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z="1800" dirty="0" smtClean="0"/>
              <a:t>Why do most representations of the systems engineering process appear to assume starting from no formal knowledge about the system of interest &amp; its domain?</a:t>
            </a:r>
            <a:br>
              <a:rPr lang="en-US" sz="1800" dirty="0" smtClean="0"/>
            </a:br>
            <a:endParaRPr lang="en-US" sz="1800" dirty="0" smtClean="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34</a:t>
            </a:fld>
            <a:endParaRPr lang="en-US" sz="1400" dirty="0"/>
          </a:p>
        </p:txBody>
      </p:sp>
      <p:sp>
        <p:nvSpPr>
          <p:cNvPr id="6" name="Title 1"/>
          <p:cNvSpPr txBox="1">
            <a:spLocks/>
          </p:cNvSpPr>
          <p:nvPr/>
        </p:nvSpPr>
        <p:spPr bwMode="auto">
          <a:xfrm>
            <a:off x="133065" y="659678"/>
            <a:ext cx="873797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kern="0" dirty="0" smtClean="0"/>
              <a:t>Business process optimized for PBSE fulfill a different vision: </a:t>
            </a:r>
          </a:p>
        </p:txBody>
      </p:sp>
    </p:spTree>
    <p:extLst>
      <p:ext uri="{BB962C8B-B14F-4D97-AF65-F5344CB8AC3E}">
        <p14:creationId xmlns:p14="http://schemas.microsoft.com/office/powerpoint/2010/main" val="1313452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Configurations</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90650"/>
            <a:ext cx="83820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4149563238"/>
              </p:ext>
            </p:extLst>
          </p:nvPr>
        </p:nvGraphicFramePr>
        <p:xfrm>
          <a:off x="653842" y="1555845"/>
          <a:ext cx="8109158" cy="2880366"/>
        </p:xfrm>
        <a:graphic>
          <a:graphicData uri="http://schemas.openxmlformats.org/drawingml/2006/table">
            <a:tbl>
              <a:tblPr>
                <a:tableStyleId>{5C22544A-7EE6-4342-B048-85BDC9FD1C3A}</a:tableStyleId>
              </a:tblPr>
              <a:tblGrid>
                <a:gridCol w="2575079"/>
                <a:gridCol w="1357769"/>
                <a:gridCol w="1357769"/>
                <a:gridCol w="1357769"/>
                <a:gridCol w="1460772"/>
              </a:tblGrid>
              <a:tr h="501798">
                <a:tc>
                  <a:txBody>
                    <a:bodyPr/>
                    <a:lstStyle/>
                    <a:p>
                      <a:pPr marL="0" marR="0" algn="ctr">
                        <a:spcBef>
                          <a:spcPts val="0"/>
                        </a:spcBef>
                        <a:spcAft>
                          <a:spcPts val="0"/>
                        </a:spcAft>
                      </a:pPr>
                      <a:r>
                        <a:rPr lang="en-US" sz="1100" dirty="0">
                          <a:effectLst/>
                        </a:rPr>
                        <a:t>Product/Feature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Ice Road Trucking </a:t>
                      </a:r>
                      <a:endParaRPr lang="en-US" sz="120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Consumer Auto </a:t>
                      </a:r>
                      <a:endParaRPr lang="en-US" sz="120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Commercial Auto </a:t>
                      </a:r>
                      <a:endParaRPr lang="en-US" sz="120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Fixed Based Engine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582">
                <a:tc>
                  <a:txBody>
                    <a:bodyPr/>
                    <a:lstStyle/>
                    <a:p>
                      <a:pPr marL="0" marR="0" algn="l">
                        <a:spcBef>
                          <a:spcPts val="0"/>
                        </a:spcBef>
                        <a:spcAft>
                          <a:spcPts val="0"/>
                        </a:spcAft>
                      </a:pPr>
                      <a:r>
                        <a:rPr lang="en-US" sz="1100" dirty="0">
                          <a:effectLst/>
                        </a:rPr>
                        <a:t>Engine Lubricant Filtration Feature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Cold Environment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Consumer </a:t>
                      </a:r>
                      <a:r>
                        <a:rPr lang="en-US" sz="1100" dirty="0" smtClean="0">
                          <a:effectLst/>
                        </a:rPr>
                        <a:t> Automotive</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Commercial </a:t>
                      </a:r>
                      <a:r>
                        <a:rPr lang="en-US" sz="1100" dirty="0" smtClean="0">
                          <a:effectLst/>
                        </a:rPr>
                        <a:t>  Automotive</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Fixed Based </a:t>
                      </a:r>
                      <a:r>
                        <a:rPr lang="en-US" sz="1100" dirty="0" smtClean="0">
                          <a:effectLst/>
                        </a:rPr>
                        <a:t>Engine System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125">
                <a:tc>
                  <a:txBody>
                    <a:bodyPr/>
                    <a:lstStyle/>
                    <a:p>
                      <a:pPr marL="0" marR="0" algn="l">
                        <a:spcBef>
                          <a:spcPts val="0"/>
                        </a:spcBef>
                        <a:spcAft>
                          <a:spcPts val="0"/>
                        </a:spcAft>
                      </a:pPr>
                      <a:r>
                        <a:rPr lang="en-US" sz="1100" dirty="0">
                          <a:effectLst/>
                        </a:rPr>
                        <a:t>Mechanical Compatibility Feature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99">
                <a:tc>
                  <a:txBody>
                    <a:bodyPr/>
                    <a:lstStyle/>
                    <a:p>
                      <a:pPr marL="0" marR="0" algn="l">
                        <a:spcBef>
                          <a:spcPts val="0"/>
                        </a:spcBef>
                        <a:spcAft>
                          <a:spcPts val="0"/>
                        </a:spcAft>
                      </a:pPr>
                      <a:r>
                        <a:rPr lang="en-US" sz="1100" dirty="0">
                          <a:effectLst/>
                        </a:rPr>
                        <a:t>Cost of Operation Feature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899">
                <a:tc>
                  <a:txBody>
                    <a:bodyPr/>
                    <a:lstStyle/>
                    <a:p>
                      <a:pPr marL="0" marR="0" algn="l">
                        <a:spcBef>
                          <a:spcPts val="0"/>
                        </a:spcBef>
                        <a:spcAft>
                          <a:spcPts val="0"/>
                        </a:spcAft>
                      </a:pPr>
                      <a:r>
                        <a:rPr lang="en-US" sz="1100">
                          <a:effectLst/>
                        </a:rPr>
                        <a:t>Reliability Feature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X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X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X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X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99">
                <a:tc>
                  <a:txBody>
                    <a:bodyPr/>
                    <a:lstStyle/>
                    <a:p>
                      <a:pPr marL="0" marR="0" algn="l">
                        <a:spcBef>
                          <a:spcPts val="0"/>
                        </a:spcBef>
                        <a:spcAft>
                          <a:spcPts val="0"/>
                        </a:spcAft>
                      </a:pPr>
                      <a:r>
                        <a:rPr lang="en-US" sz="1100" dirty="0" smtClean="0">
                          <a:effectLst/>
                        </a:rPr>
                        <a:t>Maintainability Feature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1582">
                <a:tc>
                  <a:txBody>
                    <a:bodyPr/>
                    <a:lstStyle/>
                    <a:p>
                      <a:pPr marL="0" marR="0" algn="l">
                        <a:spcBef>
                          <a:spcPts val="0"/>
                        </a:spcBef>
                        <a:spcAft>
                          <a:spcPts val="0"/>
                        </a:spcAft>
                      </a:pPr>
                      <a:r>
                        <a:rPr lang="en-US" sz="1100">
                          <a:effectLst/>
                        </a:rPr>
                        <a:t>Additive Feature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No. 7 Efficiency </a:t>
                      </a:r>
                      <a:r>
                        <a:rPr lang="en-US" sz="1100" dirty="0" smtClean="0">
                          <a:effectLst/>
                        </a:rPr>
                        <a:t> Boost</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No. 5 Life </a:t>
                      </a:r>
                      <a:r>
                        <a:rPr lang="en-US" sz="1100" dirty="0" smtClean="0">
                          <a:effectLst/>
                        </a:rPr>
                        <a:t>Extension</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No. 6 Efficiency </a:t>
                      </a:r>
                      <a:r>
                        <a:rPr lang="en-US" sz="1100" dirty="0" smtClean="0">
                          <a:effectLst/>
                        </a:rPr>
                        <a:t>Boost</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No. 3 Efficiency </a:t>
                      </a:r>
                      <a:r>
                        <a:rPr lang="en-US" sz="1100" dirty="0" smtClean="0">
                          <a:effectLst/>
                        </a:rPr>
                        <a:t> Boost</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582">
                <a:tc>
                  <a:txBody>
                    <a:bodyPr/>
                    <a:lstStyle/>
                    <a:p>
                      <a:pPr marL="0" marR="0" algn="l">
                        <a:spcBef>
                          <a:spcPts val="0"/>
                        </a:spcBef>
                        <a:spcAft>
                          <a:spcPts val="0"/>
                        </a:spcAft>
                      </a:pPr>
                      <a:r>
                        <a:rPr lang="en-US" sz="1100" dirty="0">
                          <a:effectLst/>
                        </a:rPr>
                        <a:t>Environmentally Friendly Feature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78685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682388" y="288285"/>
            <a:ext cx="8314897" cy="6534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Pattern Configurations, Model Compression</a:t>
            </a:r>
          </a:p>
        </p:txBody>
      </p:sp>
      <p:sp>
        <p:nvSpPr>
          <p:cNvPr id="26627" name="Content Placeholder 2"/>
          <p:cNvSpPr>
            <a:spLocks noGrp="1"/>
          </p:cNvSpPr>
          <p:nvPr>
            <p:ph idx="1"/>
          </p:nvPr>
        </p:nvSpPr>
        <p:spPr>
          <a:xfrm>
            <a:off x="304800" y="1077341"/>
            <a:ext cx="8659813" cy="1944687"/>
          </a:xfrm>
        </p:spPr>
        <p:txBody>
          <a:bodyPr/>
          <a:lstStyle/>
          <a:p>
            <a:r>
              <a:rPr lang="en-US" altLang="en-US" sz="1800" dirty="0" smtClean="0"/>
              <a:t>A table of configurations illustrates how patterns facilitate compression;</a:t>
            </a:r>
          </a:p>
          <a:p>
            <a:r>
              <a:rPr lang="en-US" altLang="en-US" sz="1800" dirty="0" smtClean="0"/>
              <a:t>Each column in the table is a compressed system representation with respect to (“modulo”) the pattern;</a:t>
            </a:r>
          </a:p>
          <a:p>
            <a:r>
              <a:rPr lang="en-US" altLang="en-US" sz="1800" dirty="0" smtClean="0"/>
              <a:t>The compression is typically very large;</a:t>
            </a:r>
          </a:p>
          <a:p>
            <a:r>
              <a:rPr lang="en-US" altLang="en-US" sz="1800" dirty="0" smtClean="0"/>
              <a:t>The compression ratio tells us how much of the pattern is variable and how much fixed, across the family of potential configurations.</a:t>
            </a:r>
          </a:p>
        </p:txBody>
      </p:sp>
      <p:pic>
        <p:nvPicPr>
          <p:cNvPr id="26629" name="Picture 11" descr="LM Example System Configuration Table V1.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3141663"/>
            <a:ext cx="631348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Pattern Compression Ratio V1.1.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7475" y="3141663"/>
            <a:ext cx="2635250" cy="1417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1" name="Picture 9" descr="Learning Curve V1.1.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7313" y="4713288"/>
            <a:ext cx="2671762" cy="210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36</a:t>
            </a:fld>
            <a:endParaRPr lang="en-US" sz="1400" dirty="0"/>
          </a:p>
        </p:txBody>
      </p:sp>
    </p:spTree>
    <p:extLst>
      <p:ext uri="{BB962C8B-B14F-4D97-AF65-F5344CB8AC3E}">
        <p14:creationId xmlns:p14="http://schemas.microsoft.com/office/powerpoint/2010/main" val="417855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5"/>
            <a:ext cx="9144000" cy="6173623"/>
          </a:xfrm>
        </p:spPr>
        <p:txBody>
          <a:bodyPr/>
          <a:lstStyle/>
          <a:p>
            <a:pPr>
              <a:buFont typeface="+mj-lt"/>
              <a:buAutoNum type="arabicPeriod"/>
            </a:pPr>
            <a:r>
              <a:rPr lang="en-US" sz="1400" dirty="0"/>
              <a:t>Eric Berg, </a:t>
            </a:r>
            <a:r>
              <a:rPr lang="en-US" sz="1400" dirty="0" smtClean="0"/>
              <a:t>“Affordable </a:t>
            </a:r>
            <a:r>
              <a:rPr lang="en-US" sz="1400" dirty="0"/>
              <a:t>Systems Engineering: An Application of Model-Based System Patterns To Consumer Packaged Goods Products, Manufacturing, and </a:t>
            </a:r>
            <a:r>
              <a:rPr lang="en-US" sz="1400" dirty="0" smtClean="0"/>
              <a:t>Distribution”, at INCOSE IW2014 MBSE Workshop, 2014.</a:t>
            </a:r>
            <a:endParaRPr lang="en-US" sz="1400" dirty="0"/>
          </a:p>
          <a:p>
            <a:pPr>
              <a:buFont typeface="+mj-lt"/>
              <a:buAutoNum type="arabicPeriod"/>
            </a:pPr>
            <a:r>
              <a:rPr lang="en-US" sz="1400" dirty="0" smtClean="0"/>
              <a:t>Bill </a:t>
            </a:r>
            <a:r>
              <a:rPr lang="en-US" sz="1400" dirty="0"/>
              <a:t>Schindel, Troy Peterson, “Introduction to Pattern-Based Systems Engineering (PBSE): Leveraging MBSE Techniques”, </a:t>
            </a:r>
            <a:r>
              <a:rPr lang="en-US" sz="1400" dirty="0" smtClean="0"/>
              <a:t>in Proc. of INCOSE 2013 Great Lakes Regional Conference on Systems Engineering, Tutorial</a:t>
            </a:r>
            <a:r>
              <a:rPr lang="en-US" sz="1400" dirty="0"/>
              <a:t>, </a:t>
            </a:r>
            <a:r>
              <a:rPr lang="en-US" sz="1400" dirty="0" smtClean="0"/>
              <a:t>October, </a:t>
            </a:r>
            <a:r>
              <a:rPr lang="en-US" sz="1400" dirty="0"/>
              <a:t>2013</a:t>
            </a:r>
            <a:r>
              <a:rPr lang="en-US" sz="1400" dirty="0" smtClean="0"/>
              <a:t>.</a:t>
            </a:r>
          </a:p>
          <a:p>
            <a:pPr>
              <a:buFont typeface="+mj-lt"/>
              <a:buAutoNum type="arabicPeriod"/>
            </a:pPr>
            <a:r>
              <a:rPr lang="en-US" sz="1400" dirty="0"/>
              <a:t>W. Schindel, “System </a:t>
            </a:r>
            <a:r>
              <a:rPr lang="en-US" sz="1400" dirty="0" smtClean="0"/>
              <a:t>Interactions</a:t>
            </a:r>
            <a:r>
              <a:rPr lang="en-US" sz="1400" dirty="0"/>
              <a:t>: Making The Heart of Systems More Visible”, in Proc. of INCOSE Great Lakes 2013 Regional Conference on Systems Engineering, October, 2013.</a:t>
            </a:r>
          </a:p>
          <a:p>
            <a:pPr>
              <a:buFont typeface="+mj-lt"/>
              <a:buAutoNum type="arabicPeriod"/>
            </a:pPr>
            <a:r>
              <a:rPr lang="en-US" sz="1400" dirty="0" smtClean="0"/>
              <a:t>Bill </a:t>
            </a:r>
            <a:r>
              <a:rPr lang="en-US" sz="1400" dirty="0"/>
              <a:t>Schindel, Troy Peterson, “Introduction to Pattern-Based Systems Engineering (PBSE): Leveraging MBSE Techniques”, </a:t>
            </a:r>
            <a:r>
              <a:rPr lang="en-US" sz="1400" dirty="0" smtClean="0"/>
              <a:t>in Proc. of INCOSE 2013 International Symposium, Tutorial</a:t>
            </a:r>
            <a:r>
              <a:rPr lang="en-US" sz="1400" dirty="0"/>
              <a:t>, June, 2013</a:t>
            </a:r>
            <a:r>
              <a:rPr lang="en-US" sz="1400" dirty="0" smtClean="0"/>
              <a:t>.</a:t>
            </a:r>
          </a:p>
          <a:p>
            <a:pPr>
              <a:buFont typeface="+mj-lt"/>
              <a:buAutoNum type="arabicPeriod"/>
            </a:pPr>
            <a:r>
              <a:rPr lang="en-US" sz="1400" dirty="0"/>
              <a:t>”Abbreviated Systematica Glossary, Ordered by Concept, V 4.2.2, ICTT System Sciences, 2013.</a:t>
            </a:r>
          </a:p>
          <a:p>
            <a:pPr>
              <a:buFont typeface="+mj-lt"/>
              <a:buAutoNum type="arabicPeriod"/>
            </a:pPr>
            <a:r>
              <a:rPr lang="en-US" sz="1400" dirty="0" smtClean="0"/>
              <a:t>W</a:t>
            </a:r>
            <a:r>
              <a:rPr lang="en-US" sz="1400" dirty="0"/>
              <a:t>. Schindel, “Introduction to Pattern-Based Systems Engineering (PBSE)”, INCOSE Finger Lakes Chapter Webinar, April 26, 2012. </a:t>
            </a:r>
          </a:p>
          <a:p>
            <a:pPr>
              <a:buFont typeface="+mj-lt"/>
              <a:buAutoNum type="arabicPeriod"/>
            </a:pPr>
            <a:r>
              <a:rPr lang="en-US" sz="1400" dirty="0" smtClean="0"/>
              <a:t>------------------, </a:t>
            </a:r>
            <a:r>
              <a:rPr lang="en-US" sz="1400" dirty="0"/>
              <a:t>“Integrating Materials, Process &amp; Product Portfolios: Lessons from Pattern-Based Systems Engineering”, in Proc. of 2012 Conference of Society for the Advancement of Material and Process Engineering, 2012.</a:t>
            </a:r>
          </a:p>
          <a:p>
            <a:pPr>
              <a:buFont typeface="+mj-lt"/>
              <a:buAutoNum type="arabicPeriod"/>
            </a:pPr>
            <a:r>
              <a:rPr lang="en-US" sz="1400" dirty="0"/>
              <a:t>------------------</a:t>
            </a:r>
            <a:r>
              <a:rPr lang="en-US" sz="1400" dirty="0" smtClean="0"/>
              <a:t>, </a:t>
            </a:r>
            <a:r>
              <a:rPr lang="en-US" sz="1400" dirty="0"/>
              <a:t>“What Is the Smallest Model of a System?”, </a:t>
            </a:r>
            <a:r>
              <a:rPr lang="en-US" sz="1400" dirty="0" smtClean="0"/>
              <a:t>in Proc</a:t>
            </a:r>
            <a:r>
              <a:rPr lang="en-US" sz="1400" dirty="0"/>
              <a:t>. of the INCOSE 2011 International Symposium, International Council on Systems Engineering (2011). </a:t>
            </a:r>
            <a:endParaRPr lang="en-US" sz="1400" dirty="0" smtClean="0"/>
          </a:p>
          <a:p>
            <a:pPr>
              <a:buFont typeface="+mj-lt"/>
              <a:buAutoNum type="arabicPeriod"/>
            </a:pPr>
            <a:r>
              <a:rPr lang="en-US" sz="1400" dirty="0"/>
              <a:t>------------------</a:t>
            </a:r>
            <a:r>
              <a:rPr lang="en-US" sz="1400" dirty="0" smtClean="0"/>
              <a:t>, </a:t>
            </a:r>
            <a:r>
              <a:rPr lang="en-US" sz="1400" dirty="0"/>
              <a:t>“The Impact of ‘Dark Patterns’ On Uncertainty: Enhancing Adaptability In The Systems World”, in Proc. of INCOSE Great Lakes 2011 Regional Conference on Systems Engineering, Dearborn, MI, </a:t>
            </a:r>
            <a:r>
              <a:rPr lang="en-US" sz="1400" dirty="0" smtClean="0"/>
              <a:t>2011</a:t>
            </a:r>
          </a:p>
          <a:p>
            <a:pPr>
              <a:buFont typeface="+mj-lt"/>
              <a:buAutoNum type="arabicPeriod"/>
            </a:pPr>
            <a:r>
              <a:rPr lang="en-US" sz="1400" dirty="0"/>
              <a:t>------------------</a:t>
            </a:r>
            <a:r>
              <a:rPr lang="en-GB" sz="1400" dirty="0" smtClean="0"/>
              <a:t>l</a:t>
            </a:r>
            <a:r>
              <a:rPr lang="en-GB" sz="1400" dirty="0"/>
              <a:t>, “</a:t>
            </a:r>
            <a:r>
              <a:rPr lang="en-US" sz="1400" dirty="0"/>
              <a:t>Failure Analysis: Insights from Model-Based Systems Engineering”, in </a:t>
            </a:r>
            <a:r>
              <a:rPr lang="en-US" sz="1400" i="1" dirty="0"/>
              <a:t>Proceedings of INCOSE 2010 Symposium</a:t>
            </a:r>
            <a:r>
              <a:rPr lang="en-US" sz="1400" dirty="0"/>
              <a:t>, July 2010.</a:t>
            </a:r>
          </a:p>
          <a:p>
            <a:pPr>
              <a:buFont typeface="+mj-lt"/>
              <a:buAutoNum type="arabicPeriod"/>
            </a:pPr>
            <a:r>
              <a:rPr lang="en-US" sz="1400" dirty="0" smtClean="0"/>
              <a:t>J</a:t>
            </a:r>
            <a:r>
              <a:rPr lang="en-US" sz="1400" dirty="0"/>
              <a:t>. Bradley, M. Hughes, and W. Schindel, “Optimizing Delivery of Global Pharmaceutical Packaging Solutions, Using Systems Engineering Patterns”, in Proc. of the INCOSE 2010 International Symposium (2010).</a:t>
            </a:r>
          </a:p>
          <a:p>
            <a:pPr>
              <a:buFont typeface="+mj-lt"/>
              <a:buAutoNum type="arabicPeriod"/>
            </a:pPr>
            <a:r>
              <a:rPr lang="en-US" sz="1400" dirty="0" smtClean="0"/>
              <a:t>W</a:t>
            </a:r>
            <a:r>
              <a:rPr lang="en-US" sz="1400" dirty="0"/>
              <a:t>. Schindel, “Pattern-Based Systems Engineering: An Extension of Model-Based SE”, INCOSE IS2005 Tutorial TIES 4, (2005). </a:t>
            </a:r>
            <a:endParaRPr lang="en-US" sz="1400" dirty="0" smtClean="0"/>
          </a:p>
          <a:p>
            <a:pPr>
              <a:buFont typeface="+mj-lt"/>
              <a:buAutoNum type="arabicPeriod"/>
            </a:pPr>
            <a:r>
              <a:rPr lang="en-US" sz="1400" dirty="0"/>
              <a:t>------------------</a:t>
            </a:r>
            <a:r>
              <a:rPr lang="fr-FR" sz="1400" dirty="0" smtClean="0"/>
              <a:t>, </a:t>
            </a:r>
            <a:r>
              <a:rPr lang="fr-FR" sz="1400" dirty="0"/>
              <a:t>“Requirements </a:t>
            </a:r>
            <a:r>
              <a:rPr lang="fr-FR" sz="1400" dirty="0" smtClean="0"/>
              <a:t>Statements Are Transfer Functions</a:t>
            </a:r>
            <a:r>
              <a:rPr lang="fr-FR" sz="1400" dirty="0"/>
              <a:t>: An </a:t>
            </a:r>
            <a:r>
              <a:rPr lang="fr-FR" sz="1400" dirty="0" smtClean="0"/>
              <a:t>Insight </a:t>
            </a:r>
            <a:r>
              <a:rPr lang="fr-FR" sz="1400" dirty="0"/>
              <a:t>from </a:t>
            </a:r>
            <a:r>
              <a:rPr lang="fr-FR" sz="1400" dirty="0" smtClean="0"/>
              <a:t>Model-</a:t>
            </a:r>
            <a:r>
              <a:rPr lang="fr-FR" sz="1400" dirty="0"/>
              <a:t>B</a:t>
            </a:r>
            <a:r>
              <a:rPr lang="fr-FR" sz="1400" dirty="0" smtClean="0"/>
              <a:t>ased Systems Engineering</a:t>
            </a:r>
            <a:r>
              <a:rPr lang="fr-FR" sz="1400" dirty="0"/>
              <a:t>”, in </a:t>
            </a:r>
            <a:r>
              <a:rPr lang="fr-FR" sz="1400" i="1" dirty="0" smtClean="0"/>
              <a:t>Proc. </a:t>
            </a:r>
            <a:r>
              <a:rPr lang="fr-FR" sz="1400" i="1" dirty="0"/>
              <a:t>of INCOSE 2005 International Symposium</a:t>
            </a:r>
            <a:r>
              <a:rPr lang="fr-FR" sz="1400" dirty="0"/>
              <a:t>, (2005). </a:t>
            </a:r>
          </a:p>
          <a:p>
            <a:pPr>
              <a:buFont typeface="+mj-lt"/>
              <a:buAutoNum type="arabicPeriod"/>
            </a:pPr>
            <a:r>
              <a:rPr lang="en-US" sz="1400" dirty="0" smtClean="0"/>
              <a:t>W</a:t>
            </a:r>
            <a:r>
              <a:rPr lang="en-US" sz="1400" dirty="0"/>
              <a:t>. Schindel, and V. Smith, “Results of Applying a Families-of-Systems Approach to Systems Engineering of Product Line Families”, SAE International, Technical Report 2002-01-3086 (2002</a:t>
            </a:r>
            <a:r>
              <a:rPr lang="en-US" sz="1400" dirty="0" smtClean="0"/>
              <a:t>)..</a:t>
            </a:r>
            <a:endParaRPr lang="en-US" sz="1400" dirty="0"/>
          </a:p>
          <a:p>
            <a:pPr>
              <a:buAutoNum type="arabicPeriod" startAt="8"/>
            </a:pPr>
            <a:endParaRPr lang="en-US" sz="1400" dirty="0"/>
          </a:p>
          <a:p>
            <a:pPr marL="0" indent="0">
              <a:buNone/>
            </a:pPr>
            <a:endParaRPr lang="en-US" sz="1000" dirty="0"/>
          </a:p>
        </p:txBody>
      </p:sp>
      <p:sp>
        <p:nvSpPr>
          <p:cNvPr id="5" name="Slide Number Placeholder 3"/>
          <p:cNvSpPr txBox="1">
            <a:spLocks/>
          </p:cNvSpPr>
          <p:nvPr/>
        </p:nvSpPr>
        <p:spPr>
          <a:xfrm>
            <a:off x="8376312" y="6502971"/>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37</a:t>
            </a:fld>
            <a:endParaRPr lang="en-US" sz="1400" dirty="0"/>
          </a:p>
        </p:txBody>
      </p:sp>
    </p:spTree>
    <p:extLst>
      <p:ext uri="{BB962C8B-B14F-4D97-AF65-F5344CB8AC3E}">
        <p14:creationId xmlns:p14="http://schemas.microsoft.com/office/powerpoint/2010/main" val="2709150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695" y="1750000"/>
            <a:ext cx="6621517" cy="369332"/>
          </a:xfrm>
          <a:prstGeom prst="rect">
            <a:avLst/>
          </a:prstGeom>
        </p:spPr>
        <p:txBody>
          <a:bodyPr wrap="square">
            <a:spAutoFit/>
          </a:bodyPr>
          <a:lstStyle/>
          <a:p>
            <a:r>
              <a:rPr lang="en-US" dirty="0">
                <a:hlinkClick r:id="rId2"/>
              </a:rPr>
              <a:t>https://sites.google.com/site/incosepbsewgtempaccess</a:t>
            </a:r>
            <a:r>
              <a:rPr lang="en-US" dirty="0" smtClean="0">
                <a:hlinkClick r:id="rId2"/>
              </a:rPr>
              <a:t>/</a:t>
            </a:r>
            <a:r>
              <a:rPr lang="en-US" dirty="0" smtClean="0"/>
              <a:t> </a:t>
            </a:r>
            <a:endParaRPr lang="en-US" dirty="0"/>
          </a:p>
        </p:txBody>
      </p:sp>
      <p:sp>
        <p:nvSpPr>
          <p:cNvPr id="4" name="TextBox 3"/>
          <p:cNvSpPr txBox="1"/>
          <p:nvPr/>
        </p:nvSpPr>
        <p:spPr>
          <a:xfrm>
            <a:off x="551793" y="1072055"/>
            <a:ext cx="8166538" cy="369332"/>
          </a:xfrm>
          <a:prstGeom prst="rect">
            <a:avLst/>
          </a:prstGeom>
          <a:noFill/>
        </p:spPr>
        <p:txBody>
          <a:bodyPr wrap="square" rtlCol="0">
            <a:spAutoFit/>
          </a:bodyPr>
          <a:lstStyle/>
          <a:p>
            <a:r>
              <a:rPr lang="en-US" dirty="0" smtClean="0"/>
              <a:t>The references above may be downloaded from:</a:t>
            </a:r>
            <a:endParaRPr lang="en-US" dirty="0"/>
          </a:p>
        </p:txBody>
      </p:sp>
    </p:spTree>
    <p:extLst>
      <p:ext uri="{BB962C8B-B14F-4D97-AF65-F5344CB8AC3E}">
        <p14:creationId xmlns:p14="http://schemas.microsoft.com/office/powerpoint/2010/main" val="2981888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 y="0"/>
            <a:ext cx="9017876" cy="706090"/>
          </a:xfrm>
        </p:spPr>
        <p:txBody>
          <a:bodyPr/>
          <a:lstStyle/>
          <a:p>
            <a:r>
              <a:rPr lang="en-US" sz="3200" dirty="0" smtClean="0"/>
              <a:t>Walk-through of some initial S*Pattern segments</a:t>
            </a:r>
            <a:endParaRPr lang="en-US" sz="3200" dirty="0"/>
          </a:p>
        </p:txBody>
      </p:sp>
      <p:sp>
        <p:nvSpPr>
          <p:cNvPr id="3" name="Content Placeholder 2"/>
          <p:cNvSpPr>
            <a:spLocks noGrp="1"/>
          </p:cNvSpPr>
          <p:nvPr>
            <p:ph idx="1"/>
          </p:nvPr>
        </p:nvSpPr>
        <p:spPr>
          <a:xfrm>
            <a:off x="0" y="703686"/>
            <a:ext cx="9144000" cy="2635594"/>
          </a:xfrm>
        </p:spPr>
        <p:txBody>
          <a:bodyPr/>
          <a:lstStyle/>
          <a:p>
            <a:r>
              <a:rPr lang="en-US" sz="2000" dirty="0" smtClean="0"/>
              <a:t>Stakeholders, stakeholder Features, and their Associations:</a:t>
            </a:r>
          </a:p>
          <a:p>
            <a:pPr lvl="1"/>
            <a:r>
              <a:rPr lang="en-US" b="1" u="sng" dirty="0" smtClean="0"/>
              <a:t>Stakeholders</a:t>
            </a:r>
            <a:r>
              <a:rPr lang="en-US" dirty="0" smtClean="0"/>
              <a:t>: People or Organizations with a “stake” in the behavior of the system of interest.</a:t>
            </a:r>
          </a:p>
          <a:p>
            <a:pPr lvl="1"/>
            <a:r>
              <a:rPr lang="en-US" b="1" u="sng" dirty="0" smtClean="0"/>
              <a:t>Features</a:t>
            </a:r>
            <a:r>
              <a:rPr lang="en-US" dirty="0" smtClean="0"/>
              <a:t>: Selectable sets of stakeholder-valued system behaviors, in (often non-technical, subjective) language and concepts of stakeholders.</a:t>
            </a:r>
          </a:p>
          <a:p>
            <a:pPr lvl="1"/>
            <a:r>
              <a:rPr lang="en-US" b="1" u="sng" dirty="0" smtClean="0"/>
              <a:t>Feature Attributes</a:t>
            </a:r>
            <a:r>
              <a:rPr lang="en-US" dirty="0" smtClean="0"/>
              <a:t>: Parameterize the Features, with variables that the stakeholder cares about (e.g., Passenger Seating Capacity for a bus)</a:t>
            </a:r>
            <a:endParaRPr lang="en-US" dirty="0"/>
          </a:p>
          <a:p>
            <a:endParaRPr lang="en-US" sz="2000" dirty="0"/>
          </a:p>
        </p:txBody>
      </p:sp>
      <p:grpSp>
        <p:nvGrpSpPr>
          <p:cNvPr id="7" name="Group 6"/>
          <p:cNvGrpSpPr/>
          <p:nvPr/>
        </p:nvGrpSpPr>
        <p:grpSpPr>
          <a:xfrm>
            <a:off x="141890" y="3197390"/>
            <a:ext cx="5565225" cy="3518720"/>
            <a:chOff x="141890" y="3197390"/>
            <a:chExt cx="5565225" cy="3518720"/>
          </a:xfrm>
        </p:grpSpPr>
        <p:pic>
          <p:nvPicPr>
            <p:cNvPr id="4" name="Picture 8" descr="STM 4.1 Metamodel V1.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890" y="3197390"/>
              <a:ext cx="5565225" cy="351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986455" y="3197390"/>
              <a:ext cx="1986455" cy="696704"/>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817476" y="4039250"/>
            <a:ext cx="3326524" cy="2031325"/>
          </a:xfrm>
          <a:prstGeom prst="rect">
            <a:avLst/>
          </a:prstGeom>
          <a:noFill/>
        </p:spPr>
        <p:txBody>
          <a:bodyPr wrap="square" rtlCol="0">
            <a:spAutoFit/>
          </a:bodyPr>
          <a:lstStyle/>
          <a:p>
            <a:r>
              <a:rPr lang="en-US" dirty="0" smtClean="0"/>
              <a:t>Once we establish a Pattern for a Platform or Product Line System, specific configurations are generated by selection (population) of Features, and setting values for Feature Attributes. </a:t>
            </a:r>
            <a:endParaRPr lang="en-US" dirty="0"/>
          </a:p>
        </p:txBody>
      </p:sp>
    </p:spTree>
    <p:extLst>
      <p:ext uri="{BB962C8B-B14F-4D97-AF65-F5344CB8AC3E}">
        <p14:creationId xmlns:p14="http://schemas.microsoft.com/office/powerpoint/2010/main" val="2081996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example S*Pattern Extract</a:t>
            </a:r>
            <a:endParaRPr lang="en-US" dirty="0"/>
          </a:p>
        </p:txBody>
      </p:sp>
      <p:sp>
        <p:nvSpPr>
          <p:cNvPr id="3" name="Subtitle 2"/>
          <p:cNvSpPr>
            <a:spLocks noGrp="1"/>
          </p:cNvSpPr>
          <p:nvPr>
            <p:ph type="subTitle" idx="1"/>
          </p:nvPr>
        </p:nvSpPr>
        <p:spPr>
          <a:xfrm>
            <a:off x="1371600" y="3886200"/>
            <a:ext cx="6999890" cy="1752600"/>
          </a:xfrm>
        </p:spPr>
        <p:txBody>
          <a:bodyPr/>
          <a:lstStyle/>
          <a:p>
            <a:r>
              <a:rPr lang="en-US" dirty="0" smtClean="0"/>
              <a:t>Lubricant (Oil) Filter Product Family</a:t>
            </a:r>
            <a:endParaRPr lang="en-US" dirty="0"/>
          </a:p>
        </p:txBody>
      </p:sp>
    </p:spTree>
    <p:extLst>
      <p:ext uri="{BB962C8B-B14F-4D97-AF65-F5344CB8AC3E}">
        <p14:creationId xmlns:p14="http://schemas.microsoft.com/office/powerpoint/2010/main" val="3638719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159500"/>
            <a:ext cx="8434552" cy="706090"/>
          </a:xfrm>
        </p:spPr>
        <p:txBody>
          <a:bodyPr/>
          <a:lstStyle/>
          <a:p>
            <a:r>
              <a:rPr lang="en-US" dirty="0" smtClean="0"/>
              <a:t>Example S*Pattern Stakeholder Feature Overview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6</a:t>
            </a:fld>
            <a:endParaRPr 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3" y="963328"/>
            <a:ext cx="9099008" cy="493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834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8" y="159500"/>
            <a:ext cx="8150772" cy="706090"/>
          </a:xfrm>
        </p:spPr>
        <p:txBody>
          <a:bodyPr/>
          <a:lstStyle/>
          <a:p>
            <a:r>
              <a:rPr lang="en-US" dirty="0"/>
              <a:t>Example </a:t>
            </a:r>
            <a:r>
              <a:rPr lang="en-US" dirty="0" smtClean="0"/>
              <a:t>S*Pattern Stakeholder </a:t>
            </a:r>
            <a:r>
              <a:rPr lang="en-US" dirty="0"/>
              <a:t>Feature </a:t>
            </a:r>
            <a:r>
              <a:rPr lang="en-US" dirty="0" smtClean="0"/>
              <a:t>Model Extract</a:t>
            </a:r>
            <a:endParaRPr lang="en-US" dirty="0"/>
          </a:p>
        </p:txBody>
      </p:sp>
      <p:graphicFrame>
        <p:nvGraphicFramePr>
          <p:cNvPr id="5" name="Table 4"/>
          <p:cNvGraphicFramePr>
            <a:graphicFrameLocks noGrp="1"/>
          </p:cNvGraphicFramePr>
          <p:nvPr/>
        </p:nvGraphicFramePr>
        <p:xfrm>
          <a:off x="672590" y="981076"/>
          <a:ext cx="7646419" cy="5145086"/>
        </p:xfrm>
        <a:graphic>
          <a:graphicData uri="http://schemas.openxmlformats.org/drawingml/2006/table">
            <a:tbl>
              <a:tblPr/>
              <a:tblGrid>
                <a:gridCol w="1039106"/>
                <a:gridCol w="888373"/>
                <a:gridCol w="431428"/>
                <a:gridCol w="3097734"/>
                <a:gridCol w="534092"/>
                <a:gridCol w="1655686"/>
              </a:tblGrid>
              <a:tr h="436175">
                <a:tc>
                  <a:txBody>
                    <a:bodyPr/>
                    <a:lstStyle/>
                    <a:p>
                      <a:pPr marL="0" marR="0" algn="ctr">
                        <a:spcBef>
                          <a:spcPts val="0"/>
                        </a:spcBef>
                        <a:spcAft>
                          <a:spcPts val="0"/>
                        </a:spcAft>
                      </a:pPr>
                      <a:r>
                        <a:rPr lang="en-US" sz="900" b="1" dirty="0">
                          <a:effectLst/>
                          <a:latin typeface="Times New Roman"/>
                          <a:ea typeface="Times New Roman"/>
                        </a:rPr>
                        <a:t>Feature</a:t>
                      </a:r>
                      <a:endParaRPr lang="en-US" sz="900" dirty="0">
                        <a:effectLst/>
                        <a:latin typeface="Times New Roman"/>
                        <a:ea typeface="Times New Roman"/>
                      </a:endParaRP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Feature Attribute</a:t>
                      </a:r>
                      <a:endParaRPr lang="en-US" sz="900" dirty="0">
                        <a:effectLst/>
                        <a:latin typeface="Times New Roman"/>
                        <a:ea typeface="Times New Roman"/>
                      </a:endParaRP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Multi-Instance</a:t>
                      </a:r>
                      <a:endParaRPr lang="en-US" sz="900" dirty="0">
                        <a:effectLst/>
                        <a:latin typeface="Times New Roman"/>
                        <a:ea typeface="Times New Roman"/>
                      </a:endParaRP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Attribute Definition</a:t>
                      </a:r>
                      <a:endParaRPr lang="en-US"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Attribute Units</a:t>
                      </a:r>
                      <a:endParaRPr lang="en-US"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Attribute Values</a:t>
                      </a:r>
                      <a:endParaRPr lang="en-US"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53978">
                <a:tc>
                  <a:txBody>
                    <a:bodyPr/>
                    <a:lstStyle/>
                    <a:p>
                      <a:pPr marL="0" marR="0">
                        <a:spcBef>
                          <a:spcPts val="0"/>
                        </a:spcBef>
                        <a:spcAft>
                          <a:spcPts val="0"/>
                        </a:spcAft>
                      </a:pPr>
                      <a:r>
                        <a:rPr lang="en-US" sz="900" dirty="0">
                          <a:effectLst/>
                          <a:latin typeface="Times New Roman"/>
                          <a:ea typeface="Times New Roman"/>
                        </a:rPr>
                        <a:t>Optimal Product Configuration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Product Configuration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X</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Identifies the configuration of the product, as a model ID. Multiple configurations may be populated.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175">
                <a:tc>
                  <a:txBody>
                    <a:bodyPr/>
                    <a:lstStyle/>
                    <a:p>
                      <a:pPr marL="0" marR="0">
                        <a:spcBef>
                          <a:spcPts val="0"/>
                        </a:spcBef>
                        <a:spcAft>
                          <a:spcPts val="0"/>
                        </a:spcAft>
                      </a:pPr>
                      <a:r>
                        <a:rPr lang="en-US" sz="900" dirty="0">
                          <a:effectLst/>
                          <a:latin typeface="Times New Roman"/>
                          <a:ea typeface="Times New Roman"/>
                        </a:rPr>
                        <a:t>Optimal Product Configuration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Product Configuration  Volume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number of units of this product configuration produced per 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Units/Year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123">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Application Type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X</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type of lubricated system application supported by a lubricant filtration system. More than one type may be instantiated for a single product configuration.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Consumer Automotive, Commercial Automotive, Fixed Base Engine System, Harsh Environment, High Temperature Environment, Cold Environment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52">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Application Volume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number of units of this application placed into service during a 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Units/Year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52">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Type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type of lubricating fluid to be used.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52">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Flow Rate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rate at which the lubricating fluid must be circulated in order to meet equipment lubrication objectives.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GPM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High, Medium, Low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304">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Pressure Range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amount of hydraulic pressure under which the lubricant will circulate.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PSI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High, Medium, Low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51">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Filter Efficiency Class</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profile of filtration efficiency provided by the filter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175">
                <a:tc>
                  <a:txBody>
                    <a:bodyPr/>
                    <a:lstStyle/>
                    <a:p>
                      <a:pPr marL="0" marR="0">
                        <a:spcBef>
                          <a:spcPts val="0"/>
                        </a:spcBef>
                        <a:spcAft>
                          <a:spcPts val="0"/>
                        </a:spcAft>
                      </a:pPr>
                      <a:r>
                        <a:rPr lang="en-US" sz="900" dirty="0">
                          <a:effectLst/>
                          <a:latin typeface="Times New Roman"/>
                          <a:ea typeface="Times New Roman"/>
                        </a:rPr>
                        <a:t>Mechanical Compatibility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Spatial Form Factor</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class of three dimensional structure of a component, subsystem, or space within a system reserved for a component or subsystem.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175">
                <a:tc>
                  <a:txBody>
                    <a:bodyPr/>
                    <a:lstStyle/>
                    <a:p>
                      <a:pPr marL="0" marR="0">
                        <a:spcBef>
                          <a:spcPts val="0"/>
                        </a:spcBef>
                        <a:spcAft>
                          <a:spcPts val="0"/>
                        </a:spcAft>
                      </a:pPr>
                      <a:r>
                        <a:rPr lang="en-US" sz="900" dirty="0">
                          <a:effectLst/>
                          <a:latin typeface="Times New Roman"/>
                          <a:ea typeface="Times New Roman"/>
                        </a:rPr>
                        <a:t>Mechanical Compatibility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Mechanical Interface Type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mechanical class of the interface between the oil filter and the equipment to which it is connected.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274">
                <a:tc>
                  <a:txBody>
                    <a:bodyPr/>
                    <a:lstStyle/>
                    <a:p>
                      <a:pPr marL="0" marR="0">
                        <a:spcBef>
                          <a:spcPts val="0"/>
                        </a:spcBef>
                        <a:spcAft>
                          <a:spcPts val="0"/>
                        </a:spcAft>
                      </a:pPr>
                      <a:r>
                        <a:rPr lang="en-US" sz="900" dirty="0">
                          <a:effectLst/>
                          <a:latin typeface="Times New Roman"/>
                          <a:ea typeface="Times New Roman"/>
                        </a:rPr>
                        <a:t>Cost of Operation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Life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amount of time that a lubricant is intended to operate, meeting requirements within the specified environment, before it is replaced.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Hours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7</a:t>
            </a:fld>
            <a:endParaRPr lang="en-US" sz="1400" dirty="0"/>
          </a:p>
        </p:txBody>
      </p:sp>
    </p:spTree>
    <p:extLst>
      <p:ext uri="{BB962C8B-B14F-4D97-AF65-F5344CB8AC3E}">
        <p14:creationId xmlns:p14="http://schemas.microsoft.com/office/powerpoint/2010/main" val="2008959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1" y="159500"/>
            <a:ext cx="8513379" cy="706090"/>
          </a:xfrm>
        </p:spPr>
        <p:txBody>
          <a:bodyPr/>
          <a:lstStyle/>
          <a:p>
            <a:r>
              <a:rPr lang="en-US" dirty="0" smtClean="0"/>
              <a:t>Example S*Pattern Stakeholder Feature Overview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8</a:t>
            </a:fld>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58" y="658841"/>
            <a:ext cx="6232555" cy="625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463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modeling tools, languages will we use?</a:t>
            </a:r>
            <a:endParaRPr lang="en-US" sz="2800" dirty="0"/>
          </a:p>
        </p:txBody>
      </p:sp>
      <p:sp>
        <p:nvSpPr>
          <p:cNvPr id="3" name="Content Placeholder 2"/>
          <p:cNvSpPr>
            <a:spLocks noGrp="1"/>
          </p:cNvSpPr>
          <p:nvPr>
            <p:ph idx="1"/>
          </p:nvPr>
        </p:nvSpPr>
        <p:spPr/>
        <p:txBody>
          <a:bodyPr/>
          <a:lstStyle/>
          <a:p>
            <a:r>
              <a:rPr lang="en-US" dirty="0" smtClean="0"/>
              <a:t>S*Metamodel is modeling language independent:</a:t>
            </a:r>
          </a:p>
          <a:p>
            <a:pPr lvl="1"/>
            <a:r>
              <a:rPr lang="en-US" dirty="0" smtClean="0"/>
              <a:t>Readily expressed in SysML or other modeling languages.</a:t>
            </a:r>
          </a:p>
          <a:p>
            <a:pPr lvl="1"/>
            <a:r>
              <a:rPr lang="en-US" dirty="0" smtClean="0"/>
              <a:t>For INCOSE work, if the sub-team does not have a conflicting goal, we’d encourage use of SysML, familiar to more in INCOSE.</a:t>
            </a:r>
          </a:p>
          <a:p>
            <a:pPr lvl="1"/>
            <a:r>
              <a:rPr lang="en-US" dirty="0" smtClean="0"/>
              <a:t>Be prepared to learn a few things that the modeling language standards have not quite caught up with yet.</a:t>
            </a:r>
          </a:p>
          <a:p>
            <a:pPr lvl="1"/>
            <a:r>
              <a:rPr lang="en-US" dirty="0" smtClean="0"/>
              <a:t>One of our team’s spin-offs is feedback to Sandy </a:t>
            </a:r>
            <a:r>
              <a:rPr lang="en-US" dirty="0" err="1" smtClean="0"/>
              <a:t>Friedenthal’s</a:t>
            </a:r>
            <a:r>
              <a:rPr lang="en-US" dirty="0" smtClean="0"/>
              <a:t> inputs on future SysML releases.</a:t>
            </a:r>
          </a:p>
          <a:p>
            <a:pPr lvl="1"/>
            <a:r>
              <a:rPr lang="en-US" dirty="0" smtClean="0"/>
              <a:t>If you have a different language in mind, we’ll help.</a:t>
            </a:r>
          </a:p>
          <a:p>
            <a:pPr lvl="1"/>
            <a:endParaRPr lang="en-US"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683" y="4337093"/>
            <a:ext cx="2400793" cy="245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STM 4.1 Metamodel V1.4.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755" y="4492625"/>
            <a:ext cx="3395356" cy="21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9</a:t>
            </a:fld>
            <a:endParaRPr lang="en-US" sz="1400" dirty="0"/>
          </a:p>
        </p:txBody>
      </p:sp>
    </p:spTree>
    <p:extLst>
      <p:ext uri="{BB962C8B-B14F-4D97-AF65-F5344CB8AC3E}">
        <p14:creationId xmlns:p14="http://schemas.microsoft.com/office/powerpoint/2010/main" val="2020796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S2014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13102</TotalTime>
  <Words>3921</Words>
  <Application>Microsoft Office PowerPoint</Application>
  <PresentationFormat>On-screen Show (4:3)</PresentationFormat>
  <Paragraphs>784</Paragraphs>
  <Slides>38</Slides>
  <Notes>3</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Default Design</vt:lpstr>
      <vt:lpstr>IS2014_template</vt:lpstr>
      <vt:lpstr>PowerPoint Presentation</vt:lpstr>
      <vt:lpstr>PowerPoint Presentation</vt:lpstr>
      <vt:lpstr>PowerPoint Presentation</vt:lpstr>
      <vt:lpstr>Walk-through of some initial S*Pattern segments</vt:lpstr>
      <vt:lpstr>An example S*Pattern Extract</vt:lpstr>
      <vt:lpstr>Example S*Pattern Stakeholder Feature Overview Model</vt:lpstr>
      <vt:lpstr>Example S*Pattern Stakeholder Feature Model Extract</vt:lpstr>
      <vt:lpstr>Example S*Pattern Stakeholder Feature Overview Model</vt:lpstr>
      <vt:lpstr>What modeling tools, languages will we use?</vt:lpstr>
      <vt:lpstr>Examples from Enterprise Architect (a SysML Modeling Tool)</vt:lpstr>
      <vt:lpstr>Examples from Enterprise Architect      (SysML Modeling Tool)</vt:lpstr>
      <vt:lpstr>Discussion of your Patterns . . .</vt:lpstr>
      <vt:lpstr>External “domain model” for System of Interest</vt:lpstr>
      <vt:lpstr>Domain model for Oil Filter System</vt:lpstr>
      <vt:lpstr>Extract from equivalent SysML Domain Model, in EA Tool</vt:lpstr>
      <vt:lpstr>Domain model for Manufacturing System (of Oil Filter)</vt:lpstr>
      <vt:lpstr>PowerPoint Presentation</vt:lpstr>
      <vt:lpstr>Scheduling and communications</vt:lpstr>
      <vt:lpstr>Related Activities by Other WGs and MBSE Initiative</vt:lpstr>
      <vt:lpstr>Back up materials—from earlier meetings of this Challenge Team</vt:lpstr>
      <vt:lpstr>PowerPoint Presentation</vt:lpstr>
      <vt:lpstr>PowerPoint Presentation</vt:lpstr>
      <vt:lpstr>A little more about S*Patterns</vt:lpstr>
      <vt:lpstr>A little more about S*Patterns</vt:lpstr>
      <vt:lpstr>Example S*Pattern Application Domain Model</vt:lpstr>
      <vt:lpstr>Example S*Pattern Manufacturing Domain Model</vt:lpstr>
      <vt:lpstr>Example S*Pattern State (Modes) Model</vt:lpstr>
      <vt:lpstr>Example S*Pattern Interaction Overview Model</vt:lpstr>
      <vt:lpstr>Example S*Pattern Feature-Interaction Associations Model (Part of Pattern Configuration Model)</vt:lpstr>
      <vt:lpstr>Example S*Pattern Interaction Overview Model Extract</vt:lpstr>
      <vt:lpstr>Example S*Pattern Logical Architecture Model </vt:lpstr>
      <vt:lpstr>Example S*Pattern Requirements Model -- Extract</vt:lpstr>
      <vt:lpstr>Pattern-Based Systems Engineering (PBSE)</vt:lpstr>
      <vt:lpstr>Why do most representations of the systems engineering process appear to assume starting from no formal knowledge about the system of interest &amp; its domain? </vt:lpstr>
      <vt:lpstr>Pattern Configurations</vt:lpstr>
      <vt:lpstr>Pattern Configurations, Model Compression</vt:lpstr>
      <vt:lpstr>PowerPoint Presentation</vt:lpstr>
      <vt:lpstr>PowerPoint Presentation</vt:lpstr>
    </vt:vector>
  </TitlesOfParts>
  <Company>Lockheed Martin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INCOSE IS2007 Author</dc:creator>
  <cp:lastModifiedBy>William D. Schindel</cp:lastModifiedBy>
  <cp:revision>720</cp:revision>
  <cp:lastPrinted>2012-09-19T20:34:35Z</cp:lastPrinted>
  <dcterms:created xsi:type="dcterms:W3CDTF">2007-04-02T01:21:23Z</dcterms:created>
  <dcterms:modified xsi:type="dcterms:W3CDTF">2014-09-02T17:00:02Z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ensitivity">
    <vt:lpwstr>Unrestricted</vt:lpwstr>
  </property>
  <property fmtid="{D5CDD505-2E9C-101B-9397-08002B2CF9AE}" pid="3" name="SensitivityID">
    <vt:lpwstr>0</vt:lpwstr>
  </property>
  <property fmtid="{D5CDD505-2E9C-101B-9397-08002B2CF9AE}" pid="4" name="ThirdParty">
    <vt:lpwstr/>
  </property>
</Properties>
</file>