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30"/>
  </p:notesMasterIdLst>
  <p:handoutMasterIdLst>
    <p:handoutMasterId r:id="rId31"/>
  </p:handoutMasterIdLst>
  <p:sldIdLst>
    <p:sldId id="256" r:id="rId3"/>
    <p:sldId id="495" r:id="rId4"/>
    <p:sldId id="494" r:id="rId5"/>
    <p:sldId id="496" r:id="rId6"/>
    <p:sldId id="498" r:id="rId7"/>
    <p:sldId id="433" r:id="rId8"/>
    <p:sldId id="399" r:id="rId9"/>
    <p:sldId id="400" r:id="rId10"/>
    <p:sldId id="466" r:id="rId11"/>
    <p:sldId id="365" r:id="rId12"/>
    <p:sldId id="366" r:id="rId13"/>
    <p:sldId id="403" r:id="rId14"/>
    <p:sldId id="467" r:id="rId15"/>
    <p:sldId id="497" r:id="rId16"/>
    <p:sldId id="407" r:id="rId17"/>
    <p:sldId id="404" r:id="rId18"/>
    <p:sldId id="406" r:id="rId19"/>
    <p:sldId id="470" r:id="rId20"/>
    <p:sldId id="484" r:id="rId21"/>
    <p:sldId id="476" r:id="rId22"/>
    <p:sldId id="478" r:id="rId23"/>
    <p:sldId id="479" r:id="rId24"/>
    <p:sldId id="481" r:id="rId25"/>
    <p:sldId id="485" r:id="rId26"/>
    <p:sldId id="486" r:id="rId27"/>
    <p:sldId id="493" r:id="rId28"/>
    <p:sldId id="339" r:id="rId2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5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m\AppData\Local\Microsoft\Windows\Temporary%20Internet%20Files\Content.Outlook\NTCFL26W\activities_breakdow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m\AppData\Local\Microsoft\Windows\Temporary%20Internet%20Files\Content.Outlook\NTCFL26W\activities_breakdow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m\AppData\Local\Microsoft\Windows\Temporary%20Internet%20Files\Content.Outlook\NTCFL26W\activities_breakdow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m\AppData\Local\Microsoft\Windows\Temporary%20Internet%20Files\Content.Outlook\NTCFL26W\activities_breakdow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31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6840927447"/>
          <c:y val="0.1130623516613045"/>
          <c:w val="0.88083895381480581"/>
          <c:h val="0.8558455016318402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0"/>
          <c:dLbls>
            <c:dLbl>
              <c:idx val="2"/>
              <c:layout>
                <c:manualLayout>
                  <c:x val="-7.8259220375250335E-2"/>
                  <c:y val="2.47424047917069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255825567744531E-2"/>
                  <c:y val="-0.135695520416211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0343365832980135E-3"/>
                  <c:y val="-0.1335218604305866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2.5955079057254419E-2"/>
                  <c:y val="-4.717603745324512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Research &amp;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Technology</a:t>
                    </a:r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Other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Sheet1!$A$2:$A$14</c:f>
              <c:strCache>
                <c:ptCount val="13"/>
                <c:pt idx="0">
                  <c:v>Aerospace</c:v>
                </c:pt>
                <c:pt idx="1">
                  <c:v>Automotive</c:v>
                </c:pt>
                <c:pt idx="2">
                  <c:v>Civil &amp; Construction</c:v>
                </c:pt>
                <c:pt idx="3">
                  <c:v>Consumer Goods</c:v>
                </c:pt>
                <c:pt idx="4">
                  <c:v>Defence</c:v>
                </c:pt>
                <c:pt idx="5">
                  <c:v>Design Engineering</c:v>
                </c:pt>
                <c:pt idx="6">
                  <c:v>Hardware</c:v>
                </c:pt>
                <c:pt idx="7">
                  <c:v>Marine</c:v>
                </c:pt>
                <c:pt idx="8">
                  <c:v>Oil and Offshore</c:v>
                </c:pt>
                <c:pt idx="9">
                  <c:v>Power &amp; Energy</c:v>
                </c:pt>
                <c:pt idx="10">
                  <c:v>Process Manufacturing</c:v>
                </c:pt>
                <c:pt idx="11">
                  <c:v>Research &amp; Technology</c:v>
                </c:pt>
                <c:pt idx="12">
                  <c:v>Other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12</c:v>
                </c:pt>
                <c:pt idx="10">
                  <c:v>5</c:v>
                </c:pt>
                <c:pt idx="11">
                  <c:v>6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15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51971174226366E-2"/>
          <c:y val="5.6120653217889761E-2"/>
          <c:w val="0.96269605765155208"/>
          <c:h val="0.938267281460320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NAFEMS Membership Breakdown</c:v>
                </c:pt>
              </c:strCache>
            </c:strRef>
          </c:tx>
          <c:explosion val="6"/>
          <c:dPt>
            <c:idx val="1"/>
            <c:bubble3D val="0"/>
            <c:explosion val="17"/>
          </c:dPt>
          <c:dPt>
            <c:idx val="2"/>
            <c:bubble3D val="0"/>
            <c:explosion val="14"/>
          </c:dPt>
          <c:dPt>
            <c:idx val="3"/>
            <c:bubble3D val="0"/>
            <c:explosion val="19"/>
          </c:dPt>
          <c:dLbls>
            <c:dLbl>
              <c:idx val="0"/>
              <c:layout>
                <c:manualLayout>
                  <c:x val="0.27012380452843276"/>
                  <c:y val="-0.231065933373916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024992137585104"/>
                  <c:y val="3.84912525999434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911424393798529"/>
                  <c:y val="-0.219969343714549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Industrial Users</c:v>
                </c:pt>
                <c:pt idx="1">
                  <c:v>Consultants</c:v>
                </c:pt>
                <c:pt idx="2">
                  <c:v>Vendors</c:v>
                </c:pt>
                <c:pt idx="3">
                  <c:v>Academia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490</c:v>
                </c:pt>
                <c:pt idx="1">
                  <c:v>190</c:v>
                </c:pt>
                <c:pt idx="2">
                  <c:v>165</c:v>
                </c:pt>
                <c:pt idx="3">
                  <c:v>135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8"/>
          <c:dPt>
            <c:idx val="2"/>
            <c:bubble3D val="0"/>
            <c:explosion val="9"/>
            <c:spPr>
              <a:noFill/>
              <a:ln>
                <a:solidFill>
                  <a:schemeClr val="bg1"/>
                </a:solidFill>
              </a:ln>
            </c:spPr>
          </c:dPt>
          <c:dLbls>
            <c:dLbl>
              <c:idx val="0"/>
              <c:numFmt formatCode="@" sourceLinked="0"/>
              <c:spPr/>
              <c:txPr>
                <a:bodyPr/>
                <a:lstStyle/>
                <a:p>
                  <a:pPr>
                    <a:defRPr sz="1400" b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268067662110797E-2"/>
                  <c:y val="-0.17607587998053537"/>
                </c:manualLayout>
              </c:layout>
              <c:tx>
                <c:rich>
                  <a:bodyPr/>
                  <a:lstStyle/>
                  <a:p>
                    <a:pPr>
                      <a:defRPr sz="1400" b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 smtClean="0"/>
                      <a:t>Working Groups (WG)</a:t>
                    </a:r>
                    <a:r>
                      <a:rPr lang="en-US" sz="1800" b="1" dirty="0"/>
                      <a:t>
Projects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96544035674492E-3"/>
                  <c:y val="-0.10131158040367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21375714323546E-2"/>
                  <c:y val="-0.15411240685089769"/>
                </c:manualLayout>
              </c:layout>
              <c:numFmt formatCode="@" sourceLinked="0"/>
              <c:spPr/>
              <c:txPr>
                <a:bodyPr/>
                <a:lstStyle/>
                <a:p>
                  <a:pPr>
                    <a:defRPr sz="1400" b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118879817136159"/>
                  <c:y val="0.12406863825026991"/>
                </c:manualLayout>
              </c:layout>
              <c:tx>
                <c:rich>
                  <a:bodyPr/>
                  <a:lstStyle/>
                  <a:p>
                    <a:pPr lvl="2" algn="ctr" rtl="0">
                      <a:defRPr sz="1400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/>
                      <a:t>Publications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@" sourceLinked="0"/>
            <c:txPr>
              <a:bodyPr/>
              <a:lstStyle/>
              <a:p>
                <a:pPr>
                  <a:defRPr sz="1400" b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Feuil1!$A$2:$E$2</c:f>
              <c:strCache>
                <c:ptCount val="5"/>
                <c:pt idx="0">
                  <c:v>Seminars
Events</c:v>
                </c:pt>
                <c:pt idx="1">
                  <c:v>WorkGroups
Projects</c:v>
                </c:pt>
                <c:pt idx="2">
                  <c:v>INDUSTRY</c:v>
                </c:pt>
                <c:pt idx="3">
                  <c:v>Training</c:v>
                </c:pt>
                <c:pt idx="4">
                  <c:v>Publications</c:v>
                </c:pt>
              </c:strCache>
            </c:strRef>
          </c:cat>
          <c:val>
            <c:numRef>
              <c:f>Feuil1!$A$3:$E$3</c:f>
              <c:numCache>
                <c:formatCode>General</c:formatCode>
                <c:ptCount val="5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8"/>
          <c:dPt>
            <c:idx val="2"/>
            <c:bubble3D val="0"/>
            <c:explosion val="9"/>
            <c:spPr>
              <a:noFill/>
              <a:ln>
                <a:solidFill>
                  <a:schemeClr val="bg1"/>
                </a:solidFill>
              </a:ln>
            </c:spPr>
          </c:dPt>
          <c:dLbls>
            <c:dLbl>
              <c:idx val="0"/>
              <c:numFmt formatCode="@" sourceLinked="0"/>
              <c:spPr/>
              <c:txPr>
                <a:bodyPr/>
                <a:lstStyle/>
                <a:p>
                  <a:pPr>
                    <a:defRPr sz="1400" b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268067662110797E-2"/>
                  <c:y val="-0.17607587998053537"/>
                </c:manualLayout>
              </c:layout>
              <c:tx>
                <c:rich>
                  <a:bodyPr/>
                  <a:lstStyle/>
                  <a:p>
                    <a:pPr>
                      <a:defRPr sz="1400" b="0" baseline="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Working Groups (WG)</a:t>
                    </a:r>
                    <a:r>
                      <a:rPr lang="en-US" dirty="0"/>
                      <a:t>
Projects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96544035674492E-3"/>
                  <c:y val="-0.10131158040367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21375714323546E-2"/>
                  <c:y val="-0.15411240685089769"/>
                </c:manualLayout>
              </c:layout>
              <c:numFmt formatCode="@" sourceLinked="0"/>
              <c:spPr/>
              <c:txPr>
                <a:bodyPr/>
                <a:lstStyle/>
                <a:p>
                  <a:pPr>
                    <a:defRPr sz="1400" b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118879817136159"/>
                  <c:y val="0.12406863825026991"/>
                </c:manualLayout>
              </c:layout>
              <c:tx>
                <c:rich>
                  <a:bodyPr/>
                  <a:lstStyle/>
                  <a:p>
                    <a:pPr lvl="2" algn="ctr" rtl="0">
                      <a:defRPr sz="1400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/>
                      <a:t>Publications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@" sourceLinked="0"/>
            <c:txPr>
              <a:bodyPr/>
              <a:lstStyle/>
              <a:p>
                <a:pPr>
                  <a:defRPr sz="1400" b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Feuil1!$A$2:$E$2</c:f>
              <c:strCache>
                <c:ptCount val="5"/>
                <c:pt idx="0">
                  <c:v>Seminars
Events</c:v>
                </c:pt>
                <c:pt idx="1">
                  <c:v>WorkGroups
Projects</c:v>
                </c:pt>
                <c:pt idx="2">
                  <c:v>INDUSTRY</c:v>
                </c:pt>
                <c:pt idx="3">
                  <c:v>Training</c:v>
                </c:pt>
                <c:pt idx="4">
                  <c:v>Publications</c:v>
                </c:pt>
              </c:strCache>
            </c:strRef>
          </c:cat>
          <c:val>
            <c:numRef>
              <c:f>Feuil1!$A$3:$E$3</c:f>
              <c:numCache>
                <c:formatCode>General</c:formatCode>
                <c:ptCount val="5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8"/>
          <c:dPt>
            <c:idx val="2"/>
            <c:bubble3D val="0"/>
            <c:explosion val="9"/>
            <c:spPr>
              <a:noFill/>
              <a:ln>
                <a:solidFill>
                  <a:schemeClr val="bg1"/>
                </a:solidFill>
              </a:ln>
            </c:spPr>
          </c:dPt>
          <c:dLbls>
            <c:dLbl>
              <c:idx val="0"/>
              <c:numFmt formatCode="@" sourceLinked="0"/>
              <c:spPr/>
              <c:txPr>
                <a:bodyPr/>
                <a:lstStyle/>
                <a:p>
                  <a:pPr>
                    <a:defRPr sz="1400" b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268067662110797E-2"/>
                  <c:y val="-0.17607587998053537"/>
                </c:manualLayout>
              </c:layout>
              <c:numFmt formatCode="@" sourceLinked="0"/>
              <c:spPr/>
              <c:txPr>
                <a:bodyPr/>
                <a:lstStyle/>
                <a:p>
                  <a:pPr>
                    <a:defRPr sz="1400" b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96544035674492E-3"/>
                  <c:y val="-0.10131158040367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21375714323546E-2"/>
                  <c:y val="-0.1541124068508978"/>
                </c:manualLayout>
              </c:layout>
              <c:tx>
                <c:rich>
                  <a:bodyPr/>
                  <a:lstStyle/>
                  <a:p>
                    <a:pPr>
                      <a:defRPr sz="1400" b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/>
                      <a:t>Training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869389654052444"/>
                  <c:y val="0.11500431343455375"/>
                </c:manualLayout>
              </c:layout>
              <c:numFmt formatCode="@" sourceLinked="0"/>
              <c:spPr/>
              <c:txPr>
                <a:bodyPr/>
                <a:lstStyle/>
                <a:p>
                  <a:pPr>
                    <a:defRPr sz="1400" b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@" sourceLinked="0"/>
            <c:txPr>
              <a:bodyPr/>
              <a:lstStyle/>
              <a:p>
                <a:pPr>
                  <a:defRPr sz="1400" b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Feuil1!$A$2:$E$2</c:f>
              <c:strCache>
                <c:ptCount val="5"/>
                <c:pt idx="0">
                  <c:v>Seminars
Events</c:v>
                </c:pt>
                <c:pt idx="1">
                  <c:v>WorkGroups
Projects</c:v>
                </c:pt>
                <c:pt idx="2">
                  <c:v>INDUSTRY</c:v>
                </c:pt>
                <c:pt idx="3">
                  <c:v>Training</c:v>
                </c:pt>
                <c:pt idx="4">
                  <c:v>Publications</c:v>
                </c:pt>
              </c:strCache>
            </c:strRef>
          </c:cat>
          <c:val>
            <c:numRef>
              <c:f>Feuil1!$A$3:$E$3</c:f>
              <c:numCache>
                <c:formatCode>General</c:formatCode>
                <c:ptCount val="5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8"/>
          <c:dPt>
            <c:idx val="2"/>
            <c:bubble3D val="0"/>
            <c:explosion val="9"/>
            <c:spPr>
              <a:noFill/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17590421395258682"/>
                  <c:y val="0.11015489427952724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2400" b="1" dirty="0"/>
                      <a:t>Seminars
Events</a:t>
                    </a:r>
                    <a:endParaRPr lang="en-US" sz="2400" dirty="0"/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268067662110797E-2"/>
                  <c:y val="-0.17607587998053537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400" b="0" dirty="0" err="1"/>
                      <a:t>WorkGroups</a:t>
                    </a:r>
                    <a:r>
                      <a:rPr lang="en-US" b="0" dirty="0"/>
                      <a:t>
Projects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96544035674492E-3"/>
                  <c:y val="-0.10131158040367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21375714323546E-2"/>
                  <c:y val="-0.1541124068508979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b="0" dirty="0"/>
                      <a:t>Training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869389654052444"/>
                  <c:y val="0.11500431343455375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b="0" dirty="0"/>
                      <a:t>Publications</a:t>
                    </a:r>
                  </a:p>
                </c:rich>
              </c:tx>
              <c:numFmt formatCode="@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@" sourceLinked="0"/>
            <c:txPr>
              <a:bodyPr/>
              <a:lstStyle/>
              <a:p>
                <a:pPr>
                  <a:defRPr sz="1400" b="1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Feuil1!$A$2:$E$2</c:f>
              <c:strCache>
                <c:ptCount val="5"/>
                <c:pt idx="0">
                  <c:v>Seminars
Events</c:v>
                </c:pt>
                <c:pt idx="1">
                  <c:v>WorkGroups
Projects</c:v>
                </c:pt>
                <c:pt idx="2">
                  <c:v>INDUSTRY</c:v>
                </c:pt>
                <c:pt idx="3">
                  <c:v>Training</c:v>
                </c:pt>
                <c:pt idx="4">
                  <c:v>Publications</c:v>
                </c:pt>
              </c:strCache>
            </c:strRef>
          </c:cat>
          <c:val>
            <c:numRef>
              <c:f>Feuil1!$A$3:$E$3</c:f>
              <c:numCache>
                <c:formatCode>General</c:formatCode>
                <c:ptCount val="5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FD90-DE58-43D7-8348-940163C13214}" type="datetimeFigureOut">
              <a:rPr lang="en-US" smtClean="0"/>
              <a:pPr/>
              <a:t>1/27/2013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5AE3-E421-4364-94F3-3AA7A08BF6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2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881ED-B911-46AB-9CCD-6E6607E10F2C}" type="datetimeFigureOut">
              <a:rPr lang="en-GB" smtClean="0"/>
              <a:pPr/>
              <a:t>27/01/2013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255D7-7FD8-44C9-93F0-C090B201A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4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779150" y="9430307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0" tIns="47110" rIns="94220" bIns="47110" anchor="b"/>
          <a:lstStyle/>
          <a:p>
            <a:pPr algn="r"/>
            <a:fld id="{36FB589C-ED46-42B1-93A0-A402E0BA3200}" type="slidenum">
              <a:rPr lang="en-GB" sz="1300">
                <a:effectLst/>
                <a:latin typeface="Times New Roman" pitchFamily="18" charset="0"/>
              </a:rPr>
              <a:pPr algn="r"/>
              <a:t>9</a:t>
            </a:fld>
            <a:endParaRPr lang="en-GB" sz="1300" dirty="0">
              <a:effectLst/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738E4-C3B4-4C7F-8D01-185F5F0759BF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9F613-5514-4955-9AF1-D5DFDD3B3B3F}" type="slidenum">
              <a:rPr lang="en-GB"/>
              <a:pPr/>
              <a:t>25</a:t>
            </a:fld>
            <a:endParaRPr lang="en-GB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4239D4-7B2B-44B1-B761-CDFB7EB43C21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2" y="404664"/>
            <a:ext cx="4615040" cy="645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484785"/>
            <a:ext cx="7772400" cy="1470025"/>
          </a:xfrm>
        </p:spPr>
        <p:txBody>
          <a:bodyPr/>
          <a:lstStyle>
            <a:lvl1pPr algn="r">
              <a:defRPr>
                <a:solidFill>
                  <a:srgbClr val="FF0000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082538"/>
            <a:ext cx="6400800" cy="135457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33257"/>
            <a:ext cx="25812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353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B2D8-DE42-4EC5-BC6E-3F7359C78B8A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1594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7608-44CB-47FA-8517-163947FD437A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345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3A0D-87D2-4945-8E82-6DE41E92F8AA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537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7E44-0867-49FA-938A-3A9635577635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7502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575F0-B499-4C8F-A367-8B84CBE1A8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9FF862-174C-4D54-8AC6-C6500451EF8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53169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2125"/>
            <a:ext cx="1440160" cy="6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9FF862-174C-4D54-8AC6-C6500451EF8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53169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2125"/>
            <a:ext cx="1440160" cy="6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9FF862-174C-4D54-8AC6-C6500451EF8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53169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2125"/>
            <a:ext cx="1440160" cy="6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9FF862-174C-4D54-8AC6-C6500451EF8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53169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2125"/>
            <a:ext cx="1440160" cy="6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9FF862-174C-4D54-8AC6-C6500451EF8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53169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2125"/>
            <a:ext cx="1440160" cy="6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072"/>
            <a:ext cx="2514165" cy="3742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7"/>
            <a:ext cx="7643192" cy="1143000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16D5-B1BF-451A-AC8B-9D4641806FEB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7820" y="6343132"/>
            <a:ext cx="874440" cy="365125"/>
          </a:xfrm>
        </p:spPr>
        <p:txBody>
          <a:bodyPr/>
          <a:lstStyle>
            <a:lvl1pPr algn="ctr">
              <a:defRPr/>
            </a:lvl1pPr>
          </a:lstStyle>
          <a:p>
            <a:fld id="{33E9EC35-AD31-4AB2-93A8-D6F93F11AE1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6229950"/>
            <a:ext cx="1861195" cy="6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934" y="6343132"/>
            <a:ext cx="298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www.nafems.org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460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9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96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4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92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63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0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6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37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2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0"/>
            <a:ext cx="2288297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7035264" cy="1143000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03526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3D9-A3D8-4D2E-98EB-1C88F197B7B2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9952" y="6359515"/>
            <a:ext cx="1018456" cy="365125"/>
          </a:xfrm>
        </p:spPr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56"/>
            <a:ext cx="1861195" cy="6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372200" y="6343132"/>
            <a:ext cx="298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www.nafems.org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85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A5E5-4B0A-4408-AF59-06A9FBF6EBA1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068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3691128" cy="587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7488832" cy="1143000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3D9-A3D8-4D2E-98EB-1C88F197B7B2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9952" y="6359515"/>
            <a:ext cx="1018456" cy="365125"/>
          </a:xfrm>
        </p:spPr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56"/>
            <a:ext cx="1861195" cy="6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372200" y="6343132"/>
            <a:ext cx="298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www.nafems.org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76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871A-CB29-4D79-91D3-9F5E5A59EB81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5173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5EF6-5928-4163-A3D1-A54E9A6111D4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1919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B181-8AEC-41D7-91FF-95B821A59FFB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5675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138-9FAC-4040-8C9C-0CE170E7B57D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399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5813-87DF-45B2-988B-88A548706598}" type="datetime1">
              <a:rPr lang="en-GB" smtClean="0"/>
              <a:pPr/>
              <a:t>27/01/2013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9EC35-AD31-4AB2-93A8-D6F93F11A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AD3E-7DBB-448B-B8E6-D16CCDBEC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724A-F0B1-4F26-B1D3-8B1A64A3E8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png"/><Relationship Id="rId7" Type="http://schemas.openxmlformats.org/officeDocument/2006/relationships/image" Target="../media/image8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5" Type="http://schemas.openxmlformats.org/officeDocument/2006/relationships/image" Target="../media/image80.png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jpeg"/><Relationship Id="rId3" Type="http://schemas.openxmlformats.org/officeDocument/2006/relationships/image" Target="../media/image23.jpe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jpeg"/><Relationship Id="rId7" Type="http://schemas.openxmlformats.org/officeDocument/2006/relationships/image" Target="../media/image27.wmf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jpeg"/><Relationship Id="rId38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jpe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jpeg"/><Relationship Id="rId35" Type="http://schemas.openxmlformats.org/officeDocument/2006/relationships/image" Target="../media/image55.png"/><Relationship Id="rId43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Introduction to </a:t>
            </a:r>
            <a:r>
              <a:rPr lang="en-GB" sz="5400" b="1" dirty="0" smtClean="0"/>
              <a:t>NAFEMS</a:t>
            </a:r>
            <a:r>
              <a:rPr lang="en-GB" sz="5400" dirty="0" smtClean="0"/>
              <a:t>:</a:t>
            </a:r>
            <a:br>
              <a:rPr lang="en-GB" sz="5400" dirty="0" smtClean="0"/>
            </a:br>
            <a:r>
              <a:rPr lang="en-GB" sz="3100" dirty="0" smtClean="0">
                <a:solidFill>
                  <a:schemeClr val="tx1"/>
                </a:solidFill>
              </a:rPr>
              <a:t>The International Association for the Engineering Analysis Community</a:t>
            </a:r>
            <a:endParaRPr lang="en-GB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3140968"/>
            <a:ext cx="6221288" cy="1581896"/>
          </a:xfrm>
        </p:spPr>
        <p:txBody>
          <a:bodyPr>
            <a:noAutofit/>
          </a:bodyPr>
          <a:lstStyle/>
          <a:p>
            <a:r>
              <a:rPr lang="en-GB" sz="2800" dirty="0" smtClean="0"/>
              <a:t>Dennis Nagy</a:t>
            </a:r>
          </a:p>
          <a:p>
            <a:r>
              <a:rPr lang="en-GB" sz="2800" dirty="0" smtClean="0"/>
              <a:t>January 28, 2013</a:t>
            </a:r>
          </a:p>
          <a:p>
            <a:r>
              <a:rPr lang="en-GB" sz="2800" dirty="0" smtClean="0"/>
              <a:t>Presented at </a:t>
            </a:r>
            <a:endParaRPr lang="en-GB" sz="2800" dirty="0"/>
          </a:p>
        </p:txBody>
      </p:sp>
      <p:pic>
        <p:nvPicPr>
          <p:cNvPr id="2050" name="Picture 2" descr="IW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6012582" cy="8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388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NAFEMS Member Industries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615493"/>
              </p:ext>
            </p:extLst>
          </p:nvPr>
        </p:nvGraphicFramePr>
        <p:xfrm>
          <a:off x="539552" y="1705160"/>
          <a:ext cx="74898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24349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Encompassing many industries…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266896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NAFEMS Member Sectors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421530"/>
              </p:ext>
            </p:extLst>
          </p:nvPr>
        </p:nvGraphicFramePr>
        <p:xfrm>
          <a:off x="683568" y="1988840"/>
          <a:ext cx="748982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11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4349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Across four sectors…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07364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NAFEMS Member Regions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12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4349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 over 50 countries…</a:t>
            </a:r>
            <a:endParaRPr lang="en-GB" sz="2400" b="1" dirty="0"/>
          </a:p>
        </p:txBody>
      </p:sp>
      <p:pic>
        <p:nvPicPr>
          <p:cNvPr id="8" name="Graphiqu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273" y="1844824"/>
            <a:ext cx="7034925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2199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345363" cy="1196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dirty="0" smtClean="0"/>
              <a:t>Steering Groups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2"/>
            <a:ext cx="8893175" cy="525680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Regional Steering Groups are regionally based and manage a program of NAFEMS events in their region. </a:t>
            </a:r>
          </a:p>
          <a:p>
            <a:pPr eaLnBrk="1" hangingPunct="1">
              <a:defRPr/>
            </a:pPr>
            <a:r>
              <a:rPr lang="en-GB" dirty="0" smtClean="0"/>
              <a:t>The current regional steering groups are: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DACH			Austria, Germany, Switzerland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France			France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Iberia			Portugal, Spain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India			India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Italia			Italy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Nordic			Denmark, Finland, Norway, Sweden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		North and South America</a:t>
            </a: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UK			UK &amp; Eire</a:t>
            </a:r>
          </a:p>
          <a:p>
            <a:pPr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(There are no local chapters)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862-174C-4D54-8AC6-C6500451EF8C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5" name="Graphique 1"/>
          <p:cNvGraphicFramePr/>
          <p:nvPr>
            <p:extLst>
              <p:ext uri="{D42A27DB-BD31-4B8C-83A1-F6EECF244321}">
                <p14:modId xmlns:p14="http://schemas.microsoft.com/office/powerpoint/2010/main" val="2311611041"/>
              </p:ext>
            </p:extLst>
          </p:nvPr>
        </p:nvGraphicFramePr>
        <p:xfrm>
          <a:off x="971600" y="1674018"/>
          <a:ext cx="6768752" cy="420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lèche à trois pointes 2"/>
          <p:cNvSpPr/>
          <p:nvPr/>
        </p:nvSpPr>
        <p:spPr>
          <a:xfrm>
            <a:off x="3563888" y="3717032"/>
            <a:ext cx="1579612" cy="1646857"/>
          </a:xfrm>
          <a:prstGeom prst="leftRightUpArrow">
            <a:avLst/>
          </a:prstGeom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isometricOffAxis2Top"/>
              <a:lightRig rig="threePt" dir="t"/>
            </a:scene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273466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15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822180" y="11968"/>
            <a:ext cx="2321820" cy="355890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5786" y="642918"/>
            <a:ext cx="6472237" cy="566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GB" sz="2000" dirty="0">
              <a:effectLst/>
              <a:latin typeface="Times New Roman" pitchFamily="18" charset="0"/>
            </a:endParaRP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/>
              <a:t>Education &amp; Training 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Computational </a:t>
            </a:r>
            <a:r>
              <a:rPr lang="en-GB" sz="2000" dirty="0">
                <a:solidFill>
                  <a:srgbClr val="FF0000"/>
                </a:solidFill>
              </a:rPr>
              <a:t>Structural Mechanics 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/>
              <a:t>Computational Fluid Dynamics (CFD) </a:t>
            </a:r>
            <a:r>
              <a:rPr lang="en-GB" sz="2000" dirty="0"/>
              <a:t>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CAD CAE Integration </a:t>
            </a:r>
            <a:r>
              <a:rPr lang="en-GB" sz="2000" dirty="0">
                <a:solidFill>
                  <a:srgbClr val="FF0000"/>
                </a:solidFill>
              </a:rPr>
              <a:t>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/>
              <a:t>Analysis </a:t>
            </a:r>
            <a:r>
              <a:rPr lang="en-GB" sz="2000" dirty="0"/>
              <a:t>Management 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MultiPhysics </a:t>
            </a:r>
            <a:r>
              <a:rPr lang="en-GB" sz="2000" dirty="0">
                <a:solidFill>
                  <a:srgbClr val="FF0000"/>
                </a:solidFill>
              </a:rPr>
              <a:t>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/>
              <a:t>Dynamics </a:t>
            </a:r>
            <a:r>
              <a:rPr lang="en-GB" sz="2000" dirty="0"/>
              <a:t>and Testing 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Stochastics </a:t>
            </a:r>
            <a:r>
              <a:rPr lang="en-GB" sz="2000" dirty="0">
                <a:solidFill>
                  <a:srgbClr val="FF0000"/>
                </a:solidFill>
              </a:rPr>
              <a:t>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/>
              <a:t>Simulation </a:t>
            </a:r>
            <a:r>
              <a:rPr lang="en-GB" sz="2000" dirty="0"/>
              <a:t>Data Management </a:t>
            </a:r>
            <a:r>
              <a:rPr lang="en-GB" sz="2000" dirty="0" smtClean="0"/>
              <a:t>(SDM) Working </a:t>
            </a:r>
            <a:r>
              <a:rPr lang="en-GB" sz="2000" dirty="0"/>
              <a:t>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Geotechnical Committee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/>
              <a:t>Composites 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High Performance Computing (HPC) 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/>
              <a:t>Multi Body Dynamics (MBD) Working Group</a:t>
            </a:r>
          </a:p>
          <a:p>
            <a:pPr marL="342900" indent="-342900">
              <a:lnSpc>
                <a:spcPct val="112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Optimization Working Group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</a:pPr>
            <a:endParaRPr lang="en-GB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</a:pPr>
            <a:r>
              <a:rPr lang="en-GB" sz="1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608" y="274637"/>
            <a:ext cx="7643192" cy="1143000"/>
          </a:xfrm>
        </p:spPr>
        <p:txBody>
          <a:bodyPr/>
          <a:lstStyle/>
          <a:p>
            <a:r>
              <a:rPr lang="en-GB" dirty="0" smtClean="0"/>
              <a:t>Working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137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862-174C-4D54-8AC6-C6500451EF8C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5" name="Graphique 1"/>
          <p:cNvGraphicFramePr/>
          <p:nvPr>
            <p:extLst>
              <p:ext uri="{D42A27DB-BD31-4B8C-83A1-F6EECF244321}">
                <p14:modId xmlns:p14="http://schemas.microsoft.com/office/powerpoint/2010/main" val="169037080"/>
              </p:ext>
            </p:extLst>
          </p:nvPr>
        </p:nvGraphicFramePr>
        <p:xfrm>
          <a:off x="971600" y="1674018"/>
          <a:ext cx="6768752" cy="420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lèche à trois pointes 2"/>
          <p:cNvSpPr/>
          <p:nvPr/>
        </p:nvSpPr>
        <p:spPr>
          <a:xfrm>
            <a:off x="3563888" y="3717032"/>
            <a:ext cx="1579612" cy="1646857"/>
          </a:xfrm>
          <a:prstGeom prst="leftRightUpArrow">
            <a:avLst/>
          </a:prstGeom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isometricOffAxis2Top"/>
              <a:lightRig rig="threePt" dir="t"/>
            </a:scene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296" y="1628800"/>
            <a:ext cx="6336704" cy="487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17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822180" y="11968"/>
            <a:ext cx="2321820" cy="355890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412776"/>
            <a:ext cx="5076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GB" sz="2800" dirty="0" smtClean="0"/>
              <a:t>Our Technical Working Groups</a:t>
            </a:r>
            <a:r>
              <a:rPr lang="en-GB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Set our technical strategy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Develop our publications</a:t>
            </a:r>
            <a:endParaRPr lang="en-GB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3608" y="274637"/>
            <a:ext cx="7643192" cy="1143000"/>
          </a:xfrm>
        </p:spPr>
        <p:txBody>
          <a:bodyPr/>
          <a:lstStyle/>
          <a:p>
            <a:r>
              <a:rPr lang="en-GB" dirty="0" smtClean="0"/>
              <a:t>Publications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137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Guidelines (Publications)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5964249" cy="37528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150+ books published, including: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Benchmarks for software verification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Quality Systems and Procedures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Primers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“Why Do .....”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“How To......”</a:t>
            </a:r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8" descr="bmark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123" y="1196752"/>
            <a:ext cx="2637877" cy="3857652"/>
          </a:xfrm>
          <a:prstGeom prst="rect">
            <a:avLst/>
          </a:prstGeom>
          <a:noFill/>
        </p:spPr>
      </p:pic>
      <p:pic>
        <p:nvPicPr>
          <p:cNvPr id="6" name="Picture 6" descr="http://www.nafems.org/images/publications/q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2000264" cy="2920387"/>
          </a:xfrm>
          <a:prstGeom prst="rect">
            <a:avLst/>
          </a:prstGeom>
          <a:noFill/>
          <a:ln w="15875" cmpd="thickThin">
            <a:solidFill>
              <a:schemeClr val="tx1"/>
            </a:solidFill>
          </a:ln>
        </p:spPr>
      </p:pic>
      <p:pic>
        <p:nvPicPr>
          <p:cNvPr id="9" name="Picture 3" descr="C:\Users\tim\AppData\Local\Microsoft\Windows\Temporary Internet Files\Content.Outlook\NTCFL26W\R0104_Page 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1782097" cy="2520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20" descr="why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437112"/>
            <a:ext cx="1259826" cy="1927535"/>
          </a:xfrm>
          <a:prstGeom prst="rect">
            <a:avLst/>
          </a:prstGeom>
          <a:noFill/>
        </p:spPr>
      </p:pic>
      <p:pic>
        <p:nvPicPr>
          <p:cNvPr id="8" name="Picture 4" descr="http://www.nafems.org/images/publications/ht32.jpg/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36976"/>
            <a:ext cx="1283220" cy="2121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862-174C-4D54-8AC6-C6500451EF8C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5" name="Graphique 1"/>
          <p:cNvGraphicFramePr/>
          <p:nvPr>
            <p:extLst>
              <p:ext uri="{D42A27DB-BD31-4B8C-83A1-F6EECF244321}">
                <p14:modId xmlns:p14="http://schemas.microsoft.com/office/powerpoint/2010/main" val="3179448292"/>
              </p:ext>
            </p:extLst>
          </p:nvPr>
        </p:nvGraphicFramePr>
        <p:xfrm>
          <a:off x="971600" y="1674018"/>
          <a:ext cx="6768752" cy="420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lèche à trois pointes 2"/>
          <p:cNvSpPr/>
          <p:nvPr/>
        </p:nvSpPr>
        <p:spPr>
          <a:xfrm>
            <a:off x="3563888" y="3717032"/>
            <a:ext cx="1579612" cy="1646857"/>
          </a:xfrm>
          <a:prstGeom prst="leftRightUpArrow">
            <a:avLst/>
          </a:prstGeom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isometricOffAxis2Top"/>
              <a:lightRig rig="threePt" dir="t"/>
            </a:scene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035264" cy="484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Who am I?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00039"/>
            <a:ext cx="6624736" cy="578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596" y="4120246"/>
            <a:ext cx="9144000" cy="1832743"/>
            <a:chOff x="13596" y="4120246"/>
            <a:chExt cx="9144000" cy="1832743"/>
          </a:xfrm>
        </p:grpSpPr>
        <p:pic>
          <p:nvPicPr>
            <p:cNvPr id="5" name="Picture 2" descr="File:Tongass national forest juneau img 750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38" b="12162"/>
            <a:stretch/>
          </p:blipFill>
          <p:spPr bwMode="auto">
            <a:xfrm>
              <a:off x="13596" y="4120246"/>
              <a:ext cx="9144000" cy="183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3108" y="4581128"/>
              <a:ext cx="8784976" cy="7386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In other words, I’ve spent 40 years in the M-CAE Old Growth Forest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(thanks to Georg </a:t>
              </a:r>
              <a:r>
                <a:rPr lang="en-US" b="1" dirty="0" err="1" smtClean="0">
                  <a:solidFill>
                    <a:schemeClr val="bg1"/>
                  </a:solidFill>
                </a:rPr>
                <a:t>Sieb</a:t>
              </a:r>
              <a:r>
                <a:rPr lang="en-US" b="1" dirty="0" smtClean="0">
                  <a:solidFill>
                    <a:schemeClr val="bg1"/>
                  </a:solidFill>
                </a:rPr>
                <a:t> [JPL] for the great analogy!)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953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does NAFEMS training fit?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20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125225" y="1667782"/>
            <a:ext cx="2859234" cy="1066800"/>
            <a:chOff x="5329298" y="2734895"/>
            <a:chExt cx="2859234" cy="1066800"/>
          </a:xfrm>
        </p:grpSpPr>
        <p:sp>
          <p:nvSpPr>
            <p:cNvPr id="6" name="Rounded Rectangle 5"/>
            <p:cNvSpPr/>
            <p:nvPr/>
          </p:nvSpPr>
          <p:spPr>
            <a:xfrm>
              <a:off x="5329298" y="2734895"/>
              <a:ext cx="2859234" cy="106680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3083629"/>
              <a:ext cx="1915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Vendor Specific</a:t>
              </a:r>
            </a:p>
            <a:p>
              <a:pPr algn="ctr"/>
              <a:r>
                <a:rPr lang="en-US" b="1" dirty="0" smtClean="0"/>
                <a:t>Training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6543" y="1703098"/>
            <a:ext cx="2859234" cy="1066800"/>
            <a:chOff x="926718" y="2339994"/>
            <a:chExt cx="2859234" cy="1066800"/>
          </a:xfrm>
        </p:grpSpPr>
        <p:sp>
          <p:nvSpPr>
            <p:cNvPr id="9" name="Rounded Rectangle 8"/>
            <p:cNvSpPr/>
            <p:nvPr/>
          </p:nvSpPr>
          <p:spPr>
            <a:xfrm>
              <a:off x="926718" y="2339994"/>
              <a:ext cx="2859234" cy="106680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51428" y="2688728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University Learning</a:t>
              </a:r>
              <a:endParaRPr lang="en-US" b="1" dirty="0"/>
            </a:p>
          </p:txBody>
        </p:sp>
      </p:grpSp>
      <p:sp>
        <p:nvSpPr>
          <p:cNvPr id="11" name="Right Arrow 10"/>
          <p:cNvSpPr/>
          <p:nvPr/>
        </p:nvSpPr>
        <p:spPr>
          <a:xfrm rot="2276692">
            <a:off x="2438418" y="3273847"/>
            <a:ext cx="983625" cy="18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118936">
            <a:off x="5489792" y="3183585"/>
            <a:ext cx="1043398" cy="16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86370" y="3990282"/>
            <a:ext cx="3200400" cy="1371600"/>
            <a:chOff x="2966545" y="4627178"/>
            <a:chExt cx="3200400" cy="1371600"/>
          </a:xfrm>
        </p:grpSpPr>
        <p:sp>
          <p:nvSpPr>
            <p:cNvPr id="14" name="Rounded Rectangle 13"/>
            <p:cNvSpPr/>
            <p:nvPr/>
          </p:nvSpPr>
          <p:spPr>
            <a:xfrm>
              <a:off x="2966545" y="4627178"/>
              <a:ext cx="3200400" cy="1371600"/>
            </a:xfrm>
            <a:prstGeom prst="round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Training</a:t>
              </a:r>
              <a:endParaRPr lang="en-US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875" y="4955626"/>
              <a:ext cx="24257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25539" y="5578364"/>
              <a:ext cx="1082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Training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56188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does NAFEMS training fit?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21</a:t>
            </a:fld>
            <a:endParaRPr lang="en-GB" dirty="0"/>
          </a:p>
        </p:txBody>
      </p:sp>
      <p:grpSp>
        <p:nvGrpSpPr>
          <p:cNvPr id="5" name="Group 30"/>
          <p:cNvGrpSpPr/>
          <p:nvPr/>
        </p:nvGrpSpPr>
        <p:grpSpPr>
          <a:xfrm>
            <a:off x="2942524" y="1220378"/>
            <a:ext cx="2792030" cy="1135852"/>
            <a:chOff x="2966545" y="4627178"/>
            <a:chExt cx="3200400" cy="1371600"/>
          </a:xfrm>
        </p:grpSpPr>
        <p:sp>
          <p:nvSpPr>
            <p:cNvPr id="32" name="Rounded Rectangle 31"/>
            <p:cNvSpPr/>
            <p:nvPr/>
          </p:nvSpPr>
          <p:spPr>
            <a:xfrm>
              <a:off x="2966545" y="4627178"/>
              <a:ext cx="3200400" cy="1371600"/>
            </a:xfrm>
            <a:prstGeom prst="round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Training</a:t>
              </a:r>
              <a:endParaRPr lang="en-US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875" y="4955626"/>
              <a:ext cx="24257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025539" y="5578364"/>
              <a:ext cx="1082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Training</a:t>
              </a:r>
              <a:endParaRPr lang="en-US" b="1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5378291" y="4406728"/>
            <a:ext cx="3200400" cy="1371600"/>
            <a:chOff x="2966545" y="4627178"/>
            <a:chExt cx="3200400" cy="1371600"/>
          </a:xfrm>
        </p:grpSpPr>
        <p:sp>
          <p:nvSpPr>
            <p:cNvPr id="36" name="Rounded Rectangle 35"/>
            <p:cNvSpPr/>
            <p:nvPr/>
          </p:nvSpPr>
          <p:spPr>
            <a:xfrm>
              <a:off x="2966545" y="4627178"/>
              <a:ext cx="3200400" cy="1371600"/>
            </a:xfrm>
            <a:prstGeom prst="round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Training</a:t>
              </a:r>
              <a:endParaRPr lang="en-US" dirty="0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875" y="4955626"/>
              <a:ext cx="24257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174446" y="5623456"/>
              <a:ext cx="2663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Benchmarks, Primers, etc.</a:t>
              </a:r>
              <a:endParaRPr lang="en-US" b="1" dirty="0"/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467544" y="4459280"/>
            <a:ext cx="3200400" cy="1371600"/>
            <a:chOff x="2966545" y="4627178"/>
            <a:chExt cx="3200400" cy="1371600"/>
          </a:xfrm>
        </p:grpSpPr>
        <p:sp>
          <p:nvSpPr>
            <p:cNvPr id="40" name="Rounded Rectangle 39"/>
            <p:cNvSpPr/>
            <p:nvPr/>
          </p:nvSpPr>
          <p:spPr>
            <a:xfrm>
              <a:off x="2966545" y="4627178"/>
              <a:ext cx="3200400" cy="1371600"/>
            </a:xfrm>
            <a:prstGeom prst="round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Training</a:t>
              </a:r>
              <a:endParaRPr lang="en-US" dirty="0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875" y="4955626"/>
              <a:ext cx="24257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174446" y="5623456"/>
              <a:ext cx="1988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Working Groups</a:t>
              </a:r>
              <a:endParaRPr lang="en-US" b="1" dirty="0"/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2733340" y="2564904"/>
            <a:ext cx="3210399" cy="1730844"/>
            <a:chOff x="2733340" y="2819400"/>
            <a:chExt cx="3210399" cy="1730844"/>
          </a:xfrm>
        </p:grpSpPr>
        <p:sp>
          <p:nvSpPr>
            <p:cNvPr id="44" name="Isosceles Triangle 43"/>
            <p:cNvSpPr/>
            <p:nvPr/>
          </p:nvSpPr>
          <p:spPr>
            <a:xfrm>
              <a:off x="2733340" y="2819400"/>
              <a:ext cx="3210399" cy="17308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44150" y="3965468"/>
              <a:ext cx="2230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Members Knowledge and Experience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55336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0872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E-Learning  (globally available)</a:t>
            </a:r>
          </a:p>
          <a:p>
            <a:endParaRPr lang="en-US" dirty="0"/>
          </a:p>
          <a:p>
            <a:r>
              <a:rPr lang="en-US" dirty="0" smtClean="0"/>
              <a:t>Measured pace – time to do homework and interact over 8 to 12 week period</a:t>
            </a:r>
          </a:p>
          <a:p>
            <a:endParaRPr lang="en-US" dirty="0"/>
          </a:p>
          <a:p>
            <a:r>
              <a:rPr lang="en-US" dirty="0" smtClean="0"/>
              <a:t>Off-Line discussion, blend in with other training or mentoring activities</a:t>
            </a:r>
          </a:p>
          <a:p>
            <a:endParaRPr lang="en-US" dirty="0"/>
          </a:p>
          <a:p>
            <a:r>
              <a:rPr lang="en-US" dirty="0" smtClean="0"/>
              <a:t>No travel cost, lower fees</a:t>
            </a:r>
          </a:p>
          <a:p>
            <a:endParaRPr lang="en-US" dirty="0"/>
          </a:p>
          <a:p>
            <a:r>
              <a:rPr lang="en-US" dirty="0" smtClean="0"/>
              <a:t>Adaptable to your work schedule</a:t>
            </a:r>
          </a:p>
          <a:p>
            <a:endParaRPr lang="en-US" dirty="0"/>
          </a:p>
          <a:p>
            <a:r>
              <a:rPr lang="en-US" b="1" i="1" dirty="0" smtClean="0"/>
              <a:t>Physical Training</a:t>
            </a:r>
          </a:p>
          <a:p>
            <a:endParaRPr lang="en-US" dirty="0"/>
          </a:p>
          <a:p>
            <a:r>
              <a:rPr lang="en-US" dirty="0" smtClean="0"/>
              <a:t>Highly Interactive – Q and A, shared experience etc.</a:t>
            </a:r>
          </a:p>
          <a:p>
            <a:endParaRPr lang="en-US" dirty="0"/>
          </a:p>
          <a:p>
            <a:r>
              <a:rPr lang="en-US" dirty="0" smtClean="0"/>
              <a:t>Scenarios, Role Playing </a:t>
            </a:r>
          </a:p>
          <a:p>
            <a:endParaRPr lang="en-US" dirty="0"/>
          </a:p>
          <a:p>
            <a:r>
              <a:rPr lang="en-US" dirty="0" smtClean="0"/>
              <a:t>The course ‘follows its nose’ – wide range of skill levels and requirements can be met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35264" cy="6480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E-learning and physical </a:t>
            </a:r>
            <a:r>
              <a:rPr lang="en-US" b="1" dirty="0" smtClean="0"/>
              <a:t>training</a:t>
            </a:r>
            <a:endParaRPr lang="en-US" dirty="0"/>
          </a:p>
        </p:txBody>
      </p:sp>
      <p:pic>
        <p:nvPicPr>
          <p:cNvPr id="5" name="Picture 9" descr="ppt header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8" r="35858"/>
          <a:stretch/>
        </p:blipFill>
        <p:spPr bwMode="auto">
          <a:xfrm>
            <a:off x="5796136" y="2734606"/>
            <a:ext cx="1728192" cy="3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64" y="3521784"/>
            <a:ext cx="1748846" cy="5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09" y="2420888"/>
            <a:ext cx="14041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198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22554" y="0"/>
            <a:ext cx="2321070" cy="3600400"/>
          </a:xfrm>
          <a:prstGeom prst="rtTriangl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</a:t>
            </a:r>
            <a:r>
              <a:rPr lang="en-GB" sz="4000" dirty="0" smtClean="0"/>
              <a:t>e-Learning Courses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23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4" y="404664"/>
            <a:ext cx="2520280" cy="7438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NAFEMS Training also offers a wide variety of e-Learning courses including: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Clr>
                <a:srgbClr val="FF0000"/>
              </a:buClr>
            </a:pPr>
            <a:r>
              <a:rPr lang="en-GB" dirty="0"/>
              <a:t>B</a:t>
            </a:r>
            <a:r>
              <a:rPr lang="en-GB" dirty="0" smtClean="0"/>
              <a:t>asic </a:t>
            </a:r>
            <a:r>
              <a:rPr lang="en-GB" dirty="0"/>
              <a:t>FE </a:t>
            </a:r>
            <a:r>
              <a:rPr lang="en-GB" dirty="0" smtClean="0"/>
              <a:t>Analysis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Composite </a:t>
            </a:r>
            <a:r>
              <a:rPr lang="en-GB" dirty="0"/>
              <a:t>FE </a:t>
            </a:r>
            <a:r>
              <a:rPr lang="en-GB" dirty="0" smtClean="0"/>
              <a:t>Analysis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Dynamic </a:t>
            </a:r>
            <a:r>
              <a:rPr lang="en-GB" dirty="0"/>
              <a:t>FE </a:t>
            </a:r>
            <a:r>
              <a:rPr lang="en-GB" dirty="0" smtClean="0"/>
              <a:t>Analysis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Fatigue </a:t>
            </a:r>
            <a:r>
              <a:rPr lang="en-GB" dirty="0"/>
              <a:t>and Fracture Mechanics in </a:t>
            </a:r>
            <a:r>
              <a:rPr lang="en-GB" dirty="0" smtClean="0"/>
              <a:t>FE Analysis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Non-Linear Analysis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Structural </a:t>
            </a:r>
            <a:r>
              <a:rPr lang="en-GB" dirty="0"/>
              <a:t>Optimisation in FE </a:t>
            </a:r>
            <a:r>
              <a:rPr lang="en-GB" dirty="0" smtClean="0"/>
              <a:t>Analysis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Introduction </a:t>
            </a:r>
            <a:r>
              <a:rPr lang="en-GB" dirty="0"/>
              <a:t>to </a:t>
            </a:r>
            <a:r>
              <a:rPr lang="en-GB" dirty="0" smtClean="0"/>
              <a:t>CFD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Essential </a:t>
            </a:r>
            <a:r>
              <a:rPr lang="en-GB" dirty="0"/>
              <a:t>Fluid Dynamics for </a:t>
            </a:r>
            <a:r>
              <a:rPr lang="en-GB" dirty="0" smtClean="0"/>
              <a:t>CFD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and more…..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6115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862-174C-4D54-8AC6-C6500451EF8C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5" name="Graphique 1"/>
          <p:cNvGraphicFramePr/>
          <p:nvPr>
            <p:extLst>
              <p:ext uri="{D42A27DB-BD31-4B8C-83A1-F6EECF244321}">
                <p14:modId xmlns:p14="http://schemas.microsoft.com/office/powerpoint/2010/main" val="2473943686"/>
              </p:ext>
            </p:extLst>
          </p:nvPr>
        </p:nvGraphicFramePr>
        <p:xfrm>
          <a:off x="971600" y="1674018"/>
          <a:ext cx="6768752" cy="420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lèche à trois pointes 2"/>
          <p:cNvSpPr/>
          <p:nvPr/>
        </p:nvSpPr>
        <p:spPr>
          <a:xfrm>
            <a:off x="3563888" y="3717032"/>
            <a:ext cx="1579612" cy="1646857"/>
          </a:xfrm>
          <a:prstGeom prst="leftRightUpArrow">
            <a:avLst/>
          </a:prstGeom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isometricOffAxis2Top"/>
              <a:lightRig rig="threePt" dir="t"/>
            </a:scene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1295400" y="419100"/>
            <a:ext cx="55626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endParaRPr lang="en-US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3200" y="692696"/>
            <a:ext cx="8650288" cy="5853112"/>
            <a:chOff x="203200" y="1004888"/>
            <a:chExt cx="8650288" cy="5853112"/>
          </a:xfrm>
        </p:grpSpPr>
        <p:pic>
          <p:nvPicPr>
            <p:cNvPr id="3215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40000" contrast="-40000"/>
            </a:blip>
            <a:srcRect l="32475" t="41837" r="38380" b="19687"/>
            <a:stretch>
              <a:fillRect/>
            </a:stretch>
          </p:blipFill>
          <p:spPr bwMode="auto">
            <a:xfrm>
              <a:off x="1524000" y="1827213"/>
              <a:ext cx="5919788" cy="46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1540" name="Rectangle 4"/>
            <p:cNvSpPr>
              <a:spLocks noChangeArrowheads="1"/>
            </p:cNvSpPr>
            <p:nvPr/>
          </p:nvSpPr>
          <p:spPr bwMode="auto">
            <a:xfrm>
              <a:off x="2699792" y="1443038"/>
              <a:ext cx="3642271" cy="501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63538" indent="-276225">
                <a:spcBef>
                  <a:spcPct val="50000"/>
                </a:spcBef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Events are organised regionally.</a:t>
              </a:r>
            </a:p>
            <a:p>
              <a:pPr marL="363538" indent="-276225">
                <a:spcBef>
                  <a:spcPct val="50000"/>
                </a:spcBef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Each year &gt;50 events, including: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828675" lvl="1" indent="-285750">
                <a:spcBef>
                  <a:spcPct val="50000"/>
                </a:spcBef>
                <a:buFont typeface="Arial" charset="0"/>
                <a:buChar char="–"/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Seminars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828675" lvl="1" indent="-285750">
                <a:spcBef>
                  <a:spcPct val="50000"/>
                </a:spcBef>
                <a:buFont typeface="Arial" charset="0"/>
                <a:buChar char="–"/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Courses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828675" lvl="1" indent="-285750">
                <a:spcBef>
                  <a:spcPct val="50000"/>
                </a:spcBef>
                <a:buFont typeface="Arial" charset="0"/>
                <a:buChar char="–"/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Webinars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828675" lvl="1" indent="-285750">
                <a:spcBef>
                  <a:spcPct val="50000"/>
                </a:spcBef>
                <a:buFont typeface="Arial" charset="0"/>
                <a:buChar char="–"/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Workshops</a:t>
              </a:r>
            </a:p>
            <a:p>
              <a:pPr marL="828675" lvl="1" indent="-285750">
                <a:spcBef>
                  <a:spcPct val="50000"/>
                </a:spcBef>
                <a:buFont typeface="Arial" charset="0"/>
                <a:buChar char="–"/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Conferences</a:t>
              </a:r>
            </a:p>
            <a:p>
              <a:pPr marL="87313" lvl="1">
                <a:spcBef>
                  <a:spcPct val="50000"/>
                </a:spcBef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Opportunity for exchange of expertise</a:t>
              </a:r>
            </a:p>
            <a:p>
              <a:pPr marL="87313" lvl="1">
                <a:spcBef>
                  <a:spcPct val="50000"/>
                </a:spcBef>
              </a:pPr>
              <a:r>
                <a:rPr lang="en-GB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Arranged by Regional Steering Committees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63538" indent="-276225">
                <a:spcBef>
                  <a:spcPct val="20000"/>
                </a:spcBef>
              </a:pP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363538" indent="-276225">
                <a:spcBef>
                  <a:spcPct val="20000"/>
                </a:spcBef>
              </a:pP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1541" name="Rectangle 5"/>
            <p:cNvSpPr>
              <a:spLocks noChangeArrowheads="1"/>
            </p:cNvSpPr>
            <p:nvPr/>
          </p:nvSpPr>
          <p:spPr bwMode="auto">
            <a:xfrm>
              <a:off x="5435600" y="1844675"/>
              <a:ext cx="3168650" cy="501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GB" sz="3200">
                <a:effectLst/>
                <a:latin typeface="Times New Roman" pitchFamily="18" charset="0"/>
              </a:endParaRPr>
            </a:p>
            <a:p>
              <a:pPr>
                <a:spcBef>
                  <a:spcPct val="20000"/>
                </a:spcBef>
              </a:pP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3215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3838" y="1031875"/>
              <a:ext cx="2268537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15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375" y="2854325"/>
              <a:ext cx="2208213" cy="163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154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40500" y="2947988"/>
              <a:ext cx="2312988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154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775" y="4837113"/>
              <a:ext cx="2266950" cy="167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1547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3363" y="4748213"/>
              <a:ext cx="2157412" cy="160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1548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200" y="1004888"/>
              <a:ext cx="2205038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7345363" cy="71968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dirty="0" smtClean="0"/>
              <a:t>Events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3E93-5C5A-45C4-BE2A-4542B532CB5F}" type="slidenum">
              <a:rPr lang="en-GB"/>
              <a:pPr>
                <a:defRPr/>
              </a:pPr>
              <a:t>26</a:t>
            </a:fld>
            <a:endParaRPr lang="en-GB"/>
          </a:p>
        </p:txBody>
      </p:sp>
      <p:grpSp>
        <p:nvGrpSpPr>
          <p:cNvPr id="3" name="Group 9"/>
          <p:cNvGrpSpPr/>
          <p:nvPr/>
        </p:nvGrpSpPr>
        <p:grpSpPr>
          <a:xfrm>
            <a:off x="1547664" y="0"/>
            <a:ext cx="6086475" cy="5949280"/>
            <a:chOff x="1547664" y="0"/>
            <a:chExt cx="6086475" cy="59492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3968" y="5301208"/>
              <a:ext cx="3350171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82589" y="3501008"/>
              <a:ext cx="585155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47664" y="0"/>
              <a:ext cx="6086475" cy="355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211960" y="5733256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572000" cy="65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71802" y="2643182"/>
            <a:ext cx="164307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4714876" cy="6593305"/>
            <a:chOff x="0" y="0"/>
            <a:chExt cx="4714876" cy="659330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659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3071802" y="2643183"/>
              <a:ext cx="1643074" cy="1714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928802"/>
            <a:ext cx="5572164" cy="29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Why are We Here?</a:t>
            </a:r>
            <a:br>
              <a:rPr lang="en-US" sz="3600" dirty="0" smtClean="0"/>
            </a:br>
            <a:r>
              <a:rPr lang="en-US" sz="3600" b="1" dirty="0" smtClean="0"/>
              <a:t>The Mechatronics Convergence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55776" y="1556792"/>
            <a:ext cx="4320480" cy="4392488"/>
            <a:chOff x="2133600" y="990600"/>
            <a:chExt cx="4953000" cy="4953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990600"/>
              <a:ext cx="4953000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532026" y="4191000"/>
              <a:ext cx="2171700" cy="121920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88" y="4479025"/>
              <a:ext cx="1095375" cy="322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467099" y="1295400"/>
              <a:ext cx="2286000" cy="182880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6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142617"/>
              <a:ext cx="957261" cy="295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Up Arrow 10"/>
            <p:cNvSpPr/>
            <p:nvPr/>
          </p:nvSpPr>
          <p:spPr>
            <a:xfrm>
              <a:off x="4343400" y="3581400"/>
              <a:ext cx="533400" cy="609600"/>
            </a:xfrm>
            <a:prstGeom prst="upArrow">
              <a:avLst/>
            </a:prstGeom>
            <a:gradFill flip="none" rotWithShape="1">
              <a:gsLst>
                <a:gs pos="18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79000">
                  <a:srgbClr val="FF0000"/>
                </a:gs>
                <a:gs pos="85000">
                  <a:srgbClr val="FF820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Up Arrow 11"/>
            <p:cNvSpPr/>
            <p:nvPr/>
          </p:nvSpPr>
          <p:spPr>
            <a:xfrm rot="10800000">
              <a:off x="4351176" y="2819400"/>
              <a:ext cx="533400" cy="533400"/>
            </a:xfrm>
            <a:prstGeom prst="upArrow">
              <a:avLst/>
            </a:prstGeom>
            <a:gradFill flip="none" rotWithShape="1">
              <a:gsLst>
                <a:gs pos="18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79000">
                  <a:srgbClr val="FF0000"/>
                </a:gs>
                <a:gs pos="85000">
                  <a:srgbClr val="FF820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05095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Why Are We Here?</a:t>
            </a:r>
            <a:br>
              <a:rPr lang="en-US" sz="3600" dirty="0" smtClean="0"/>
            </a:br>
            <a:r>
              <a:rPr lang="en-US" sz="3600" b="1" dirty="0" smtClean="0"/>
              <a:t>INCOSE and NAFEMS Forged a </a:t>
            </a:r>
            <a:br>
              <a:rPr lang="en-US" sz="3600" b="1" dirty="0" smtClean="0"/>
            </a:br>
            <a:r>
              <a:rPr lang="en-US" sz="3600" b="1" dirty="0" smtClean="0"/>
              <a:t>Formal Partnership in 2012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643192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August 21, 2012: NAFEMS </a:t>
            </a:r>
            <a:r>
              <a:rPr lang="en-US" sz="2000" b="1" dirty="0"/>
              <a:t>and INCOSE announce a collaboration to accelerate innovation for engineering simulation and model based systems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82" y="2996952"/>
            <a:ext cx="4380706" cy="291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886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File:Tongass national forest juneau img 7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8" b="12162"/>
          <a:stretch/>
        </p:blipFill>
        <p:spPr bwMode="auto">
          <a:xfrm>
            <a:off x="0" y="5025257"/>
            <a:ext cx="9144000" cy="18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1999" y="1447800"/>
            <a:ext cx="4572000" cy="35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1429526"/>
            <a:ext cx="4571999" cy="359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19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siebes\Desktop\INCOSE\Capture1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976" y="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7335" y="2297668"/>
            <a:ext cx="8511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System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874" y="5701099"/>
            <a:ext cx="5660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7361" y="2297668"/>
            <a:ext cx="5950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prstClr val="black"/>
                </a:solidFill>
              </a:rPr>
              <a:t>BDD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4956" y="5701099"/>
            <a:ext cx="5998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8187" y="2297668"/>
            <a:ext cx="77444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SysML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3778" y="5562600"/>
            <a:ext cx="10150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“Domain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ML”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941" y="3243590"/>
            <a:ext cx="671659" cy="261610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  <a:outerShdw blurRad="50800" dist="50800" dir="5400000" sx="21000" sy="21000" algn="ctr" rotWithShape="0">
              <a:srgbClr val="000000"/>
            </a:outerShdw>
            <a:softEdge rad="444500"/>
          </a:effectLst>
          <a:scene3d>
            <a:camera prst="orthographicFront"/>
            <a:lightRig rig="freezing" dir="t"/>
          </a:scene3d>
          <a:sp3d>
            <a:bevelB w="165100" prst="coolSlant"/>
          </a:sp3d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700" b="1" dirty="0" smtClean="0">
                <a:ln>
                  <a:solidFill>
                    <a:srgbClr val="92D050">
                      <a:alpha val="73000"/>
                    </a:srgbClr>
                  </a:solidFill>
                </a:ln>
                <a:solidFill>
                  <a:prstClr val="black"/>
                </a:solidFill>
                <a:effectLst>
                  <a:glow rad="1333500">
                    <a:srgbClr val="92D050">
                      <a:alpha val="40000"/>
                    </a:srgbClr>
                  </a:glow>
                  <a:reflection endPos="0" dir="5400000" sy="-100000" algn="bl" rotWithShape="0"/>
                </a:effectLst>
              </a:rPr>
              <a:t>INCOSE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810000"/>
            <a:ext cx="774251" cy="261610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  <a:outerShdw blurRad="50800" dist="50800" dir="5400000" sx="21000" sy="21000" algn="ctr" rotWithShape="0">
              <a:srgbClr val="000000"/>
            </a:outerShdw>
            <a:reflection endPos="0" dir="5400000" sy="-100000" algn="bl" rotWithShape="0"/>
            <a:softEdge rad="444500"/>
          </a:effectLst>
          <a:scene3d>
            <a:camera prst="orthographicFront"/>
            <a:lightRig rig="freezing" dir="t"/>
          </a:scene3d>
          <a:sp3d>
            <a:bevelB w="165100" prst="coolSlant"/>
          </a:sp3d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700">
                <a:ln>
                  <a:solidFill>
                    <a:srgbClr val="92D050">
                      <a:alpha val="73000"/>
                    </a:srgbClr>
                  </a:solidFill>
                </a:ln>
                <a:effectLst>
                  <a:glow rad="1333500">
                    <a:srgbClr val="92D050">
                      <a:alpha val="40000"/>
                    </a:srgbClr>
                  </a:glow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  <a:reflection stA="45000" endPos="0" dist="50800" dir="5400000" sy="-100000" algn="bl" rotWithShape="0"/>
                </a:effectLst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  <a:effectLst>
                  <a:glow rad="1333500">
                    <a:srgbClr val="92D050">
                      <a:alpha val="40000"/>
                    </a:srgbClr>
                  </a:glow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NAFEMS</a:t>
            </a:r>
          </a:p>
        </p:txBody>
      </p:sp>
      <p:pic>
        <p:nvPicPr>
          <p:cNvPr id="18" name="Picture 3" descr="C:\Users\gsiebes\Desktop\INCOSE\Capture2.JP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6521"/>
          <a:stretch/>
        </p:blipFill>
        <p:spPr bwMode="auto">
          <a:xfrm>
            <a:off x="157976" y="173736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gsiebes\Desktop\INCOSE\Capture3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r="3902"/>
          <a:stretch/>
        </p:blipFill>
        <p:spPr bwMode="auto">
          <a:xfrm>
            <a:off x="157976" y="347472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gsiebes\Desktop\INCOSE\Capture4.JP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7108"/>
          <a:stretch/>
        </p:blipFill>
        <p:spPr bwMode="auto">
          <a:xfrm>
            <a:off x="157976" y="521208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381000"/>
            <a:ext cx="5716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Google Earth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– visual zooming over orders of magnitude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323" y="1307366"/>
            <a:ext cx="6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Earth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650" y="305508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Florida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369" y="4762903"/>
            <a:ext cx="1185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Jacksonville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368" y="6477000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Omni Hotel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1773" y="388203"/>
            <a:ext cx="5983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What do we see when we apply </a:t>
            </a:r>
            <a:r>
              <a:rPr lang="en-US" dirty="0" smtClean="0">
                <a:solidFill>
                  <a:prstClr val="black"/>
                </a:solidFill>
              </a:rPr>
              <a:t>this metaphor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to the spectrum of Model Based Engineering?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388203"/>
            <a:ext cx="5898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 spring meadow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- fresh, tender, eager … the juices are flowing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3664803"/>
            <a:ext cx="4153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do we see when we</a:t>
            </a:r>
          </a:p>
          <a:p>
            <a:r>
              <a:rPr lang="en-US" sz="2400" dirty="0">
                <a:solidFill>
                  <a:prstClr val="black"/>
                </a:solidFill>
              </a:rPr>
              <a:t>l</a:t>
            </a:r>
            <a:r>
              <a:rPr lang="en-US" sz="2400" dirty="0" smtClean="0">
                <a:solidFill>
                  <a:prstClr val="black"/>
                </a:solidFill>
              </a:rPr>
              <a:t>ook at physics based domains?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6019800"/>
            <a:ext cx="728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Old-Growth Forrest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 diversity, growth and decay … an established ecosystem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799" y="3657600"/>
            <a:ext cx="424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In-between is an arid landscape</a:t>
            </a:r>
          </a:p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hat needs to be cultivated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20887" y="3841032"/>
            <a:ext cx="3483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hat’s where you come in!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295400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MBSE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8506" y="6734889"/>
            <a:ext cx="3986989" cy="1231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Copyright 2013 California Institute of Technology. Government sponsorship acknowledged.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51773" y="3273611"/>
            <a:ext cx="2116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Joint WG to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Irrigate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Plan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Cultivate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harvest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01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7" grpId="0"/>
      <p:bldP spid="17" grpId="0"/>
      <p:bldP spid="21" grpId="0"/>
      <p:bldP spid="22" grpId="0"/>
      <p:bldP spid="28" grpId="0"/>
      <p:bldP spid="33" grpId="0"/>
      <p:bldP spid="34" grpId="0"/>
      <p:bldP spid="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876256" y="-905"/>
            <a:ext cx="2267744" cy="3559347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ONE Vision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NAFEMS is a not-for-profit organisation with </a:t>
            </a:r>
            <a:r>
              <a:rPr lang="en-GB" b="1" dirty="0"/>
              <a:t>one clear vision:</a:t>
            </a:r>
          </a:p>
          <a:p>
            <a:pPr marL="0" indent="0">
              <a:buNone/>
            </a:pPr>
            <a:endParaRPr lang="en-GB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</a:rPr>
              <a:t>the safe and </a:t>
            </a:r>
            <a:r>
              <a:rPr lang="en-GB" sz="4000" b="1" dirty="0" smtClean="0">
                <a:solidFill>
                  <a:srgbClr val="FF0000"/>
                </a:solidFill>
              </a:rPr>
              <a:t>effective use </a:t>
            </a:r>
            <a:r>
              <a:rPr lang="en-GB" sz="4000" b="1" dirty="0">
                <a:solidFill>
                  <a:srgbClr val="FF0000"/>
                </a:solidFill>
              </a:rPr>
              <a:t>of analysis and simulation </a:t>
            </a:r>
            <a:r>
              <a:rPr lang="en-GB" sz="4000" b="1" dirty="0" smtClean="0">
                <a:solidFill>
                  <a:srgbClr val="FF0000"/>
                </a:solidFill>
              </a:rPr>
              <a:t>technology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726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822180" y="11968"/>
            <a:ext cx="2321820" cy="355890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ONE Community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7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1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4000" dirty="0" smtClean="0"/>
              <a:t>Over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1000 member companies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000" dirty="0"/>
              <a:t>w</a:t>
            </a:r>
            <a:r>
              <a:rPr lang="en-GB" sz="4000" dirty="0" smtClean="0"/>
              <a:t>orldwide making a community of thousands of individuals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26262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Strategy: Principal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316316" cy="482919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Improve the professional status of all persons who use  engineering simulation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Establish best practices in engineering simulation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Provide a focal point for the exchange of information and knowledge relating to engineering simulation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Encourage collaboration and communication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Promote the use of simulation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Improve the education and training in the use of simulation techniques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Be recognised as a valued </a:t>
            </a:r>
            <a:r>
              <a:rPr lang="en-GB" u="sng" dirty="0" smtClean="0"/>
              <a:t>independent</a:t>
            </a:r>
            <a:r>
              <a:rPr lang="en-GB" dirty="0" smtClean="0"/>
              <a:t> authority that operates with </a:t>
            </a:r>
            <a:r>
              <a:rPr lang="en-GB" u="sng" dirty="0" smtClean="0"/>
              <a:t>neutrality</a:t>
            </a:r>
            <a:r>
              <a:rPr lang="en-GB" dirty="0" smtClean="0"/>
              <a:t> and integrity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76391" y="0"/>
            <a:ext cx="2267473" cy="3645024"/>
          </a:xfrm>
          <a:prstGeom prst="rtTriangle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0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A3A3A3"/>
              </a:buClr>
              <a:buSzPct val="80000"/>
              <a:buFont typeface="Wingdings 3" pitchFamily="18" charset="2"/>
              <a:buNone/>
            </a:pPr>
            <a:endParaRPr lang="en-US" sz="1800" dirty="0">
              <a:effectLst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0000"/>
                </a:solidFill>
              </a:rPr>
              <a:t>Some Example Members</a:t>
            </a:r>
          </a:p>
        </p:txBody>
      </p:sp>
      <p:pic>
        <p:nvPicPr>
          <p:cNvPr id="57349" name="Picture 5" descr="Ans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6092825"/>
            <a:ext cx="1571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ba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3810000"/>
            <a:ext cx="192881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e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171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NA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636838"/>
            <a:ext cx="10953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 descr="EON_UK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300663"/>
            <a:ext cx="12969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 descr="IB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3929063"/>
            <a:ext cx="11874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6" descr="niss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4076700"/>
            <a:ext cx="935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7" descr="volv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175" y="2708275"/>
            <a:ext cx="1560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9" descr="airb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150" y="5734050"/>
            <a:ext cx="12033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MS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5300663"/>
            <a:ext cx="1943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boeing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2781300"/>
            <a:ext cx="1619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Bose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8400" y="4941888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aterpillar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500" y="1714500"/>
            <a:ext cx="179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honda.bmp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4581525"/>
            <a:ext cx="8143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p.bmp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6375" y="1557338"/>
            <a:ext cx="9763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john deere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24600" y="1676400"/>
            <a:ext cx="1203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kc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4419600"/>
            <a:ext cx="1828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lockheed.bmp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57600" y="2209800"/>
            <a:ext cx="2681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okia.bmp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92275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pg.gif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63713" y="3213100"/>
            <a:ext cx="752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pw.bmp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14500" y="2571750"/>
            <a:ext cx="2136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rolls royce.bmp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19925" y="2708275"/>
            <a:ext cx="523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9" name="Picture 33" descr="strand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12088" y="2420938"/>
            <a:ext cx="1162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Picture 34" descr="altair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627313" y="1628775"/>
            <a:ext cx="1152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1" name="Picture 35" descr="Delphi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16463" y="5892800"/>
            <a:ext cx="12969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MSC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995738" y="5589588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36" descr="DePuy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9388" y="6021388"/>
            <a:ext cx="15795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8" descr="bmw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76375" y="414972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4" name="Picture 38" descr="esteco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19475" y="4292600"/>
            <a:ext cx="865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5" name="Picture 39" descr="gm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851275" y="33575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6" name="Picture 40" descr="goodrich_logo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72000" y="3284538"/>
            <a:ext cx="11525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7" name="Picture 41" descr="maya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639050" y="4724400"/>
            <a:ext cx="1504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8" name="Picture 42" descr="sandia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867400" y="4652963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9" name="Picture 43" descr="aerospace corp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916238" y="5516563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0" name="Picture 44" descr="cummin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059113" y="6237288"/>
            <a:ext cx="1543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1" name="Picture 45" descr="messier dowty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979613" y="5254625"/>
            <a:ext cx="2520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cdadapco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0" y="4581525"/>
            <a:ext cx="15271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3" name="Picture 47" descr="hd logo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843213" y="3429000"/>
            <a:ext cx="828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9" name="Picture 45" descr="SIMULIA_3_color.jp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3025" y="1781175"/>
            <a:ext cx="1355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Picture 46" descr="SiemensClrLogoSmall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500938" y="1857375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47" descr="Comet_NoSolutions_logo.jp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14313" y="2786063"/>
            <a:ext cx="13176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800px-Audi_logo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7887120" y="5572140"/>
            <a:ext cx="1256880" cy="7683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 Introduction to NAFE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 Introduction to NAFEMS</Template>
  <TotalTime>4151</TotalTime>
  <Words>719</Words>
  <Application>Microsoft Office PowerPoint</Application>
  <PresentationFormat>On-screen Show (4:3)</PresentationFormat>
  <Paragraphs>218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An Introduction to NAFEMS</vt:lpstr>
      <vt:lpstr>Office Theme</vt:lpstr>
      <vt:lpstr>Introduction to NAFEMS: The International Association for the Engineering Analysis Community</vt:lpstr>
      <vt:lpstr>Who am I?</vt:lpstr>
      <vt:lpstr>Why are We Here? The Mechatronics Convergence</vt:lpstr>
      <vt:lpstr>Why Are We Here? INCOSE and NAFEMS Forged a  Formal Partnership in 2012</vt:lpstr>
      <vt:lpstr>PowerPoint Presentation</vt:lpstr>
      <vt:lpstr>ONE Vision</vt:lpstr>
      <vt:lpstr>ONE Community</vt:lpstr>
      <vt:lpstr>Strategy: Principal Aims</vt:lpstr>
      <vt:lpstr>Some Example Members</vt:lpstr>
      <vt:lpstr>NAFEMS Member Industries</vt:lpstr>
      <vt:lpstr>NAFEMS Member Sectors</vt:lpstr>
      <vt:lpstr>NAFEMS Member Regions</vt:lpstr>
      <vt:lpstr>Steering Groups</vt:lpstr>
      <vt:lpstr>Activities</vt:lpstr>
      <vt:lpstr>Working Groups</vt:lpstr>
      <vt:lpstr>Activities</vt:lpstr>
      <vt:lpstr>Publications</vt:lpstr>
      <vt:lpstr>Guidelines (Publications)</vt:lpstr>
      <vt:lpstr>Activities</vt:lpstr>
      <vt:lpstr>How does NAFEMS training fit?</vt:lpstr>
      <vt:lpstr>How does NAFEMS training fit?</vt:lpstr>
      <vt:lpstr>E-learning and physical training</vt:lpstr>
      <vt:lpstr>                     e-Learning Courses</vt:lpstr>
      <vt:lpstr>Activities</vt:lpstr>
      <vt:lpstr>Events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NAFEMS</dc:title>
  <dc:creator>tim</dc:creator>
  <cp:lastModifiedBy>Paul David Moak</cp:lastModifiedBy>
  <cp:revision>49</cp:revision>
  <dcterms:created xsi:type="dcterms:W3CDTF">2012-02-22T11:18:41Z</dcterms:created>
  <dcterms:modified xsi:type="dcterms:W3CDTF">2013-01-27T19:12:45Z</dcterms:modified>
</cp:coreProperties>
</file>