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5" r:id="rId2"/>
  </p:sldMasterIdLst>
  <p:notesMasterIdLst>
    <p:notesMasterId r:id="rId64"/>
  </p:notesMasterIdLst>
  <p:sldIdLst>
    <p:sldId id="256" r:id="rId3"/>
    <p:sldId id="318" r:id="rId4"/>
    <p:sldId id="319" r:id="rId5"/>
    <p:sldId id="320" r:id="rId6"/>
    <p:sldId id="321" r:id="rId7"/>
    <p:sldId id="322" r:id="rId8"/>
    <p:sldId id="323" r:id="rId9"/>
    <p:sldId id="264" r:id="rId10"/>
    <p:sldId id="329" r:id="rId11"/>
    <p:sldId id="324" r:id="rId12"/>
    <p:sldId id="325" r:id="rId13"/>
    <p:sldId id="327" r:id="rId14"/>
    <p:sldId id="330" r:id="rId15"/>
    <p:sldId id="331" r:id="rId16"/>
    <p:sldId id="316" r:id="rId17"/>
    <p:sldId id="258" r:id="rId18"/>
    <p:sldId id="315" r:id="rId19"/>
    <p:sldId id="279" r:id="rId20"/>
    <p:sldId id="280" r:id="rId21"/>
    <p:sldId id="281" r:id="rId22"/>
    <p:sldId id="300" r:id="rId23"/>
    <p:sldId id="317" r:id="rId24"/>
    <p:sldId id="301" r:id="rId25"/>
    <p:sldId id="283" r:id="rId26"/>
    <p:sldId id="302" r:id="rId27"/>
    <p:sldId id="310" r:id="rId28"/>
    <p:sldId id="303" r:id="rId29"/>
    <p:sldId id="308" r:id="rId30"/>
    <p:sldId id="273" r:id="rId31"/>
    <p:sldId id="311" r:id="rId32"/>
    <p:sldId id="304" r:id="rId33"/>
    <p:sldId id="309" r:id="rId34"/>
    <p:sldId id="285" r:id="rId35"/>
    <p:sldId id="276" r:id="rId36"/>
    <p:sldId id="326" r:id="rId37"/>
    <p:sldId id="328" r:id="rId38"/>
    <p:sldId id="277" r:id="rId39"/>
    <p:sldId id="266" r:id="rId40"/>
    <p:sldId id="265" r:id="rId41"/>
    <p:sldId id="267" r:id="rId42"/>
    <p:sldId id="297" r:id="rId43"/>
    <p:sldId id="268" r:id="rId44"/>
    <p:sldId id="269" r:id="rId45"/>
    <p:sldId id="271" r:id="rId46"/>
    <p:sldId id="270" r:id="rId47"/>
    <p:sldId id="307" r:id="rId48"/>
    <p:sldId id="272" r:id="rId49"/>
    <p:sldId id="284" r:id="rId50"/>
    <p:sldId id="274" r:id="rId51"/>
    <p:sldId id="275" r:id="rId52"/>
    <p:sldId id="286" r:id="rId53"/>
    <p:sldId id="306" r:id="rId54"/>
    <p:sldId id="312" r:id="rId55"/>
    <p:sldId id="259" r:id="rId56"/>
    <p:sldId id="289" r:id="rId57"/>
    <p:sldId id="260" r:id="rId58"/>
    <p:sldId id="292" r:id="rId59"/>
    <p:sldId id="293" r:id="rId60"/>
    <p:sldId id="294" r:id="rId61"/>
    <p:sldId id="295" r:id="rId62"/>
    <p:sldId id="296" r:id="rId6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9">
          <p15:clr>
            <a:srgbClr val="A4A3A4"/>
          </p15:clr>
        </p15:guide>
        <p15:guide id="2"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E7E7E7"/>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snapToGrid="0">
      <p:cViewPr>
        <p:scale>
          <a:sx n="90" d="100"/>
          <a:sy n="90" d="100"/>
        </p:scale>
        <p:origin x="-1314" y="-66"/>
      </p:cViewPr>
      <p:guideLst>
        <p:guide orient="horz" pos="199"/>
        <p:guide pos="2872"/>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43D8FAD9-6317-4B6F-8187-B299FA319A70}" type="datetimeFigureOut">
              <a:rPr lang="en-US" smtClean="0"/>
              <a:t>2/7/2017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87CCB890-117D-4177-9E76-9D9053C4155E}" type="slidenum">
              <a:rPr lang="en-US" smtClean="0"/>
              <a:t>‹#›</a:t>
            </a:fld>
            <a:endParaRPr lang="en-US"/>
          </a:p>
        </p:txBody>
      </p:sp>
    </p:spTree>
    <p:extLst>
      <p:ext uri="{BB962C8B-B14F-4D97-AF65-F5344CB8AC3E}">
        <p14:creationId xmlns:p14="http://schemas.microsoft.com/office/powerpoint/2010/main" val="73137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6</a:t>
            </a:fld>
            <a:endParaRPr lang="en-CA" dirty="0"/>
          </a:p>
        </p:txBody>
      </p:sp>
    </p:spTree>
    <p:extLst>
      <p:ext uri="{BB962C8B-B14F-4D97-AF65-F5344CB8AC3E}">
        <p14:creationId xmlns:p14="http://schemas.microsoft.com/office/powerpoint/2010/main" val="345220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32</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33</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34</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45</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46</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47</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48</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49</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50</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51</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AFF6F-B2CB-4633-A95E-28AB1B8CDFAD}" type="slidenum">
              <a:rPr lang="en-US" smtClean="0"/>
              <a:t>14</a:t>
            </a:fld>
            <a:endParaRPr lang="en-US"/>
          </a:p>
        </p:txBody>
      </p:sp>
    </p:spTree>
    <p:extLst>
      <p:ext uri="{BB962C8B-B14F-4D97-AF65-F5344CB8AC3E}">
        <p14:creationId xmlns:p14="http://schemas.microsoft.com/office/powerpoint/2010/main" val="362286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56</a:t>
            </a:fld>
            <a:endParaRPr lang="en-US"/>
          </a:p>
        </p:txBody>
      </p:sp>
    </p:spTree>
    <p:extLst>
      <p:ext uri="{BB962C8B-B14F-4D97-AF65-F5344CB8AC3E}">
        <p14:creationId xmlns:p14="http://schemas.microsoft.com/office/powerpoint/2010/main" val="25795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25</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26</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27</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28</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29</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30</a:t>
            </a:fld>
            <a:endParaRPr lang="en-US"/>
          </a:p>
        </p:txBody>
      </p:sp>
    </p:spTree>
    <p:extLst>
      <p:ext uri="{BB962C8B-B14F-4D97-AF65-F5344CB8AC3E}">
        <p14:creationId xmlns:p14="http://schemas.microsoft.com/office/powerpoint/2010/main" val="58797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CB890-117D-4177-9E76-9D9053C4155E}" type="slidenum">
              <a:rPr lang="en-US" smtClean="0"/>
              <a:t>31</a:t>
            </a:fld>
            <a:endParaRPr lang="en-US"/>
          </a:p>
        </p:txBody>
      </p:sp>
    </p:spTree>
    <p:extLst>
      <p:ext uri="{BB962C8B-B14F-4D97-AF65-F5344CB8AC3E}">
        <p14:creationId xmlns:p14="http://schemas.microsoft.com/office/powerpoint/2010/main" val="587979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4B0B1E5-4601-40FD-93C6-810223A514D5}" type="slidenum">
              <a:rPr lang="en-US"/>
              <a:pPr>
                <a:defRPr/>
              </a:pPr>
              <a:t>‹#›</a:t>
            </a:fld>
            <a:endParaRPr lang="en-US"/>
          </a:p>
        </p:txBody>
      </p:sp>
      <p:sp>
        <p:nvSpPr>
          <p:cNvPr id="5" name="Rectangle 12"/>
          <p:cNvSpPr>
            <a:spLocks noChangeArrowheads="1"/>
          </p:cNvSpPr>
          <p:nvPr userDrawn="1"/>
        </p:nvSpPr>
        <p:spPr bwMode="auto">
          <a:xfrm>
            <a:off x="0" y="120650"/>
            <a:ext cx="9144000" cy="914400"/>
          </a:xfrm>
          <a:prstGeom prst="rect">
            <a:avLst/>
          </a:prstGeom>
          <a:noFill/>
          <a:ln w="9525">
            <a:noFill/>
            <a:miter lim="800000"/>
            <a:headEnd/>
            <a:tailEnd/>
          </a:ln>
          <a:effectLst>
            <a:outerShdw dist="35921" dir="2700000" algn="ctr" rotWithShape="0">
              <a:srgbClr val="C0C0C0">
                <a:alpha val="50000"/>
              </a:srgbClr>
            </a:outerShdw>
          </a:effectLst>
        </p:spPr>
        <p:txBody>
          <a:bodyPr anchor="ctr"/>
          <a:lstStyle/>
          <a:p>
            <a:pPr algn="ctr" fontAlgn="base">
              <a:spcBef>
                <a:spcPct val="0"/>
              </a:spcBef>
              <a:spcAft>
                <a:spcPct val="0"/>
              </a:spcAft>
              <a:defRPr/>
            </a:pPr>
            <a:r>
              <a:rPr lang="en-US" sz="4000" b="1" dirty="0">
                <a:solidFill>
                  <a:srgbClr val="000000"/>
                </a:solidFill>
                <a:latin typeface="Tahoma" charset="0"/>
              </a:rPr>
              <a:t>Air Force Materiel Command</a:t>
            </a:r>
          </a:p>
        </p:txBody>
      </p:sp>
      <p:sp>
        <p:nvSpPr>
          <p:cNvPr id="6" name="Line 25"/>
          <p:cNvSpPr>
            <a:spLocks noChangeShapeType="1"/>
          </p:cNvSpPr>
          <p:nvPr userDrawn="1"/>
        </p:nvSpPr>
        <p:spPr bwMode="auto">
          <a:xfrm>
            <a:off x="381000" y="6388100"/>
            <a:ext cx="8382000" cy="0"/>
          </a:xfrm>
          <a:prstGeom prst="line">
            <a:avLst/>
          </a:prstGeom>
          <a:noFill/>
          <a:ln w="57150">
            <a:solidFill>
              <a:srgbClr val="000099"/>
            </a:solidFill>
            <a:round/>
            <a:headEnd/>
            <a:tailEnd/>
          </a:ln>
        </p:spPr>
        <p:txBody>
          <a:bodyPr wrap="none" anchor="ctr"/>
          <a:lstStyle/>
          <a:p>
            <a:pPr fontAlgn="base">
              <a:spcBef>
                <a:spcPct val="20000"/>
              </a:spcBef>
              <a:spcAft>
                <a:spcPct val="0"/>
              </a:spcAft>
              <a:buFontTx/>
              <a:buChar char="•"/>
            </a:pPr>
            <a:endParaRPr lang="en-US" sz="2400" dirty="0">
              <a:solidFill>
                <a:srgbClr val="000000"/>
              </a:solidFill>
            </a:endParaRPr>
          </a:p>
        </p:txBody>
      </p:sp>
      <p:sp>
        <p:nvSpPr>
          <p:cNvPr id="7" name="Line 26"/>
          <p:cNvSpPr>
            <a:spLocks noChangeShapeType="1"/>
          </p:cNvSpPr>
          <p:nvPr userDrawn="1"/>
        </p:nvSpPr>
        <p:spPr bwMode="auto">
          <a:xfrm>
            <a:off x="381000" y="1076325"/>
            <a:ext cx="8382000" cy="0"/>
          </a:xfrm>
          <a:prstGeom prst="line">
            <a:avLst/>
          </a:prstGeom>
          <a:noFill/>
          <a:ln w="57150">
            <a:solidFill>
              <a:srgbClr val="000099"/>
            </a:solidFill>
            <a:round/>
            <a:headEnd/>
            <a:tailEnd/>
          </a:ln>
        </p:spPr>
        <p:txBody>
          <a:bodyPr wrap="none" anchor="ctr"/>
          <a:lstStyle/>
          <a:p>
            <a:pPr fontAlgn="base">
              <a:spcBef>
                <a:spcPct val="20000"/>
              </a:spcBef>
              <a:spcAft>
                <a:spcPct val="0"/>
              </a:spcAft>
              <a:buFontTx/>
              <a:buChar char="•"/>
            </a:pPr>
            <a:endParaRPr lang="en-US" sz="2400" dirty="0">
              <a:solidFill>
                <a:srgbClr val="000000"/>
              </a:solidFill>
            </a:endParaRPr>
          </a:p>
        </p:txBody>
      </p:sp>
      <p:grpSp>
        <p:nvGrpSpPr>
          <p:cNvPr id="8" name="Group 34"/>
          <p:cNvGrpSpPr>
            <a:grpSpLocks/>
          </p:cNvGrpSpPr>
          <p:nvPr userDrawn="1"/>
        </p:nvGrpSpPr>
        <p:grpSpPr bwMode="auto">
          <a:xfrm>
            <a:off x="476250" y="1627188"/>
            <a:ext cx="4140200" cy="4046537"/>
            <a:chOff x="198" y="1025"/>
            <a:chExt cx="2710" cy="2649"/>
          </a:xfrm>
        </p:grpSpPr>
        <p:pic>
          <p:nvPicPr>
            <p:cNvPr id="9" name="Picture 32" descr="AFMC logo revised"/>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98" y="1025"/>
              <a:ext cx="2710" cy="2649"/>
            </a:xfrm>
            <a:prstGeom prst="rect">
              <a:avLst/>
            </a:prstGeom>
            <a:solidFill>
              <a:schemeClr val="bg1"/>
            </a:solidFill>
            <a:ln w="9525">
              <a:noFill/>
              <a:miter lim="800000"/>
              <a:headEnd/>
              <a:tailEnd/>
            </a:ln>
          </p:spPr>
        </p:pic>
        <p:sp>
          <p:nvSpPr>
            <p:cNvPr id="10" name="Oval 33"/>
            <p:cNvSpPr>
              <a:spLocks noChangeArrowheads="1"/>
            </p:cNvSpPr>
            <p:nvPr/>
          </p:nvSpPr>
          <p:spPr bwMode="auto">
            <a:xfrm>
              <a:off x="209" y="1027"/>
              <a:ext cx="2688" cy="2529"/>
            </a:xfrm>
            <a:prstGeom prst="ellipse">
              <a:avLst/>
            </a:prstGeom>
            <a:noFill/>
            <a:ln w="57150" algn="ctr">
              <a:solidFill>
                <a:srgbClr val="000050"/>
              </a:solidFill>
              <a:round/>
              <a:headEnd/>
              <a:tailEnd/>
            </a:ln>
          </p:spPr>
          <p:txBody>
            <a:bodyPr wrap="none" anchor="ctr"/>
            <a:lstStyle/>
            <a:p>
              <a:pPr fontAlgn="base">
                <a:spcBef>
                  <a:spcPct val="20000"/>
                </a:spcBef>
                <a:spcAft>
                  <a:spcPct val="0"/>
                </a:spcAft>
                <a:buFontTx/>
                <a:buChar char="•"/>
              </a:pPr>
              <a:endParaRPr lang="en-US" sz="4800" dirty="0">
                <a:solidFill>
                  <a:srgbClr val="000000"/>
                </a:solidFill>
                <a:cs typeface="Arial" charset="0"/>
              </a:endParaRPr>
            </a:p>
          </p:txBody>
        </p:sp>
      </p:grpSp>
      <p:sp>
        <p:nvSpPr>
          <p:cNvPr id="11" name="Text Box 25"/>
          <p:cNvSpPr txBox="1">
            <a:spLocks noChangeArrowheads="1"/>
          </p:cNvSpPr>
          <p:nvPr userDrawn="1"/>
        </p:nvSpPr>
        <p:spPr bwMode="auto">
          <a:xfrm>
            <a:off x="381000" y="6477490"/>
            <a:ext cx="8382000" cy="336550"/>
          </a:xfrm>
          <a:prstGeom prst="rect">
            <a:avLst/>
          </a:prstGeom>
          <a:noFill/>
          <a:ln w="9525" algn="ctr">
            <a:noFill/>
            <a:miter lim="800000"/>
            <a:headEnd/>
            <a:tailEnd/>
          </a:ln>
          <a:effectLst/>
        </p:spPr>
        <p:txBody>
          <a:bodyPr wrap="square">
            <a:spAutoFit/>
          </a:bodyPr>
          <a:lstStyle/>
          <a:p>
            <a:pPr algn="ctr" fontAlgn="base">
              <a:spcBef>
                <a:spcPct val="20000"/>
              </a:spcBef>
              <a:spcAft>
                <a:spcPct val="0"/>
              </a:spcAft>
              <a:defRPr/>
            </a:pPr>
            <a:r>
              <a:rPr lang="en-US" sz="1600" b="1" i="1" dirty="0">
                <a:solidFill>
                  <a:srgbClr val="000000"/>
                </a:solidFill>
                <a:effectLst>
                  <a:outerShdw blurRad="38100" dist="38100" dir="2700000" algn="tl">
                    <a:srgbClr val="C0C0C0"/>
                  </a:outerShdw>
                </a:effectLst>
                <a:latin typeface="Tahoma" charset="0"/>
              </a:rPr>
              <a:t>One Team Delivering Capabilities to Fly, Fight &amp; Win…Today &amp; Tomorrow</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133600" cy="472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248400" cy="472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76200"/>
            <a:ext cx="8534400" cy="472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Header">
    <p:spTree>
      <p:nvGrpSpPr>
        <p:cNvPr id="1" name=""/>
        <p:cNvGrpSpPr/>
        <p:nvPr/>
      </p:nvGrpSpPr>
      <p:grpSpPr>
        <a:xfrm>
          <a:off x="0" y="0"/>
          <a:ext cx="0" cy="0"/>
          <a:chOff x="0" y="0"/>
          <a:chExt cx="0" cy="0"/>
        </a:xfrm>
      </p:grpSpPr>
      <p:grpSp>
        <p:nvGrpSpPr>
          <p:cNvPr id="11" name="Group 10"/>
          <p:cNvGrpSpPr/>
          <p:nvPr userDrawn="1"/>
        </p:nvGrpSpPr>
        <p:grpSpPr>
          <a:xfrm>
            <a:off x="0" y="97740"/>
            <a:ext cx="9144000" cy="1027004"/>
            <a:chOff x="0" y="97740"/>
            <a:chExt cx="9144000" cy="1027004"/>
          </a:xfrm>
        </p:grpSpPr>
        <p:pic>
          <p:nvPicPr>
            <p:cNvPr id="10" name="Picture 9" descr="AFRL Shiel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07178" y="97740"/>
              <a:ext cx="936386" cy="935194"/>
            </a:xfrm>
            <a:prstGeom prst="rect">
              <a:avLst/>
            </a:prstGeom>
          </p:spPr>
        </p:pic>
        <p:sp>
          <p:nvSpPr>
            <p:cNvPr id="32"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dirty="0"/>
            </a:p>
          </p:txBody>
        </p:sp>
      </p:grpSp>
      <p:sp>
        <p:nvSpPr>
          <p:cNvPr id="6" name="Title 1"/>
          <p:cNvSpPr>
            <a:spLocks noGrp="1"/>
          </p:cNvSpPr>
          <p:nvPr>
            <p:ph type="title"/>
          </p:nvPr>
        </p:nvSpPr>
        <p:spPr>
          <a:xfrm>
            <a:off x="1143000" y="91440"/>
            <a:ext cx="6858000" cy="914400"/>
          </a:xfrm>
          <a:prstGeom prst="rect">
            <a:avLst/>
          </a:prstGeom>
        </p:spPr>
        <p:txBody>
          <a:bodyPr anchor="ctr" anchorCtr="0"/>
          <a:lstStyle>
            <a:lvl1pPr>
              <a:defRPr sz="3200" b="1">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00581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1143000"/>
          </a:xfrm>
          <a:prstGeom prst="rect">
            <a:avLst/>
          </a:prstGeom>
        </p:spPr>
        <p:txBody>
          <a:bodyPr anchor="ctr" anchorCtr="0"/>
          <a:lstStyle>
            <a:lvl1pPr algn="ctr" defTabSz="914400" rtl="0" eaLnBrk="1" latinLnBrk="0" hangingPunct="1">
              <a:spcBef>
                <a:spcPct val="0"/>
              </a:spcBef>
              <a:buNone/>
              <a:defRPr lang="en-US" sz="3200" b="1" kern="1200" smtClean="0">
                <a:solidFill>
                  <a:schemeClr val="tx1"/>
                </a:solidFill>
                <a:latin typeface="Arial" pitchFamily="34" charset="0"/>
                <a:ea typeface="+mj-ea"/>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69198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826" t="5456" r="12754"/>
          <a:stretch/>
        </p:blipFill>
        <p:spPr>
          <a:xfrm>
            <a:off x="381000" y="1413342"/>
            <a:ext cx="4430965" cy="4408998"/>
          </a:xfrm>
          <a:prstGeom prst="rect">
            <a:avLst/>
          </a:prstGeom>
        </p:spPr>
      </p:pic>
      <p:sp>
        <p:nvSpPr>
          <p:cNvPr id="8" name="Rectangle 7"/>
          <p:cNvSpPr/>
          <p:nvPr userDrawn="1"/>
        </p:nvSpPr>
        <p:spPr>
          <a:xfrm>
            <a:off x="679622" y="205746"/>
            <a:ext cx="7784756" cy="707886"/>
          </a:xfrm>
          <a:prstGeom prst="rect">
            <a:avLst/>
          </a:prstGeom>
          <a:effectLst>
            <a:outerShdw dist="35560" dir="2700000" algn="ctr" rotWithShape="0">
              <a:srgbClr val="C0C0C0">
                <a:alpha val="50000"/>
              </a:srgbClr>
            </a:outerShdw>
          </a:effectLst>
        </p:spPr>
        <p:txBody>
          <a:bodyPr wrap="square">
            <a:spAutoFit/>
          </a:bodyPr>
          <a:lstStyle/>
          <a:p>
            <a:pPr algn="ctr" fontAlgn="base">
              <a:spcBef>
                <a:spcPct val="0"/>
              </a:spcBef>
              <a:spcAft>
                <a:spcPct val="0"/>
              </a:spcAft>
              <a:defRPr/>
            </a:pPr>
            <a:r>
              <a:rPr lang="en-US" sz="4000" b="1" dirty="0" smtClean="0">
                <a:solidFill>
                  <a:srgbClr val="000000"/>
                </a:solidFill>
                <a:latin typeface="Tahoma" charset="0"/>
              </a:rPr>
              <a:t>Air Force Materiel Command</a:t>
            </a:r>
            <a:endParaRPr lang="en-US" sz="4000" b="1" dirty="0">
              <a:solidFill>
                <a:srgbClr val="000000"/>
              </a:solidFill>
              <a:latin typeface="Tahoma" charset="0"/>
            </a:endParaRPr>
          </a:p>
        </p:txBody>
      </p:sp>
      <p:sp>
        <p:nvSpPr>
          <p:cNvPr id="12" name="Line 25"/>
          <p:cNvSpPr>
            <a:spLocks noChangeShapeType="1"/>
          </p:cNvSpPr>
          <p:nvPr userDrawn="1"/>
        </p:nvSpPr>
        <p:spPr bwMode="auto">
          <a:xfrm>
            <a:off x="381000" y="6388100"/>
            <a:ext cx="8382000" cy="0"/>
          </a:xfrm>
          <a:prstGeom prst="line">
            <a:avLst/>
          </a:prstGeom>
          <a:noFill/>
          <a:ln w="57150">
            <a:solidFill>
              <a:srgbClr val="000099"/>
            </a:solidFill>
            <a:round/>
            <a:headEnd/>
            <a:tailEnd/>
          </a:ln>
        </p:spPr>
        <p:txBody>
          <a:bodyPr wrap="none" anchor="ctr"/>
          <a:lstStyle/>
          <a:p>
            <a:endParaRPr lang="en-US">
              <a:solidFill>
                <a:srgbClr val="000000"/>
              </a:solidFill>
            </a:endParaRPr>
          </a:p>
        </p:txBody>
      </p:sp>
      <p:sp>
        <p:nvSpPr>
          <p:cNvPr id="13" name="Text Box 25"/>
          <p:cNvSpPr txBox="1">
            <a:spLocks noChangeArrowheads="1"/>
          </p:cNvSpPr>
          <p:nvPr userDrawn="1"/>
        </p:nvSpPr>
        <p:spPr bwMode="auto">
          <a:xfrm>
            <a:off x="381000" y="6477490"/>
            <a:ext cx="8382000" cy="336550"/>
          </a:xfrm>
          <a:prstGeom prst="rect">
            <a:avLst/>
          </a:prstGeom>
          <a:noFill/>
          <a:ln w="9525" algn="ctr">
            <a:noFill/>
            <a:miter lim="800000"/>
            <a:headEnd/>
            <a:tailEnd/>
          </a:ln>
          <a:effectLst/>
        </p:spPr>
        <p:txBody>
          <a:bodyPr wrap="square">
            <a:spAutoFit/>
          </a:bodyPr>
          <a:lstStyle/>
          <a:p>
            <a:pPr algn="ctr">
              <a:defRPr/>
            </a:pPr>
            <a:r>
              <a:rPr lang="en-US" sz="1600" b="1" i="1" dirty="0" smtClean="0">
                <a:solidFill>
                  <a:srgbClr val="000000"/>
                </a:solidFill>
                <a:effectLst>
                  <a:outerShdw blurRad="38100" dist="38100" dir="2700000" algn="tl">
                    <a:srgbClr val="C0C0C0"/>
                  </a:outerShdw>
                </a:effectLst>
                <a:latin typeface="Tahoma" charset="0"/>
              </a:rPr>
              <a:t>Deliver and Support Agile War-Winning Capabilities</a:t>
            </a:r>
            <a:endParaRPr lang="en-US" sz="1600" b="1" i="1" dirty="0">
              <a:solidFill>
                <a:srgbClr val="000000"/>
              </a:solidFill>
              <a:effectLst>
                <a:outerShdw blurRad="38100" dist="38100" dir="2700000" algn="tl">
                  <a:srgbClr val="C0C0C0"/>
                </a:outerShdw>
              </a:effectLst>
              <a:latin typeface="Tahoma" charset="0"/>
            </a:endParaRPr>
          </a:p>
        </p:txBody>
      </p:sp>
      <p:sp>
        <p:nvSpPr>
          <p:cNvPr id="18" name="Text Placeholder 17"/>
          <p:cNvSpPr>
            <a:spLocks noGrp="1"/>
          </p:cNvSpPr>
          <p:nvPr>
            <p:ph type="body" sz="quarter" idx="10" hasCustomPrompt="1"/>
          </p:nvPr>
        </p:nvSpPr>
        <p:spPr>
          <a:xfrm>
            <a:off x="4598987" y="4465638"/>
            <a:ext cx="4314353" cy="1144587"/>
          </a:xfrm>
        </p:spPr>
        <p:txBody>
          <a:bodyPr/>
          <a:lstStyle>
            <a:lvl1pPr marL="0" indent="0" algn="ctr">
              <a:buNone/>
              <a:defRPr b="0"/>
            </a:lvl1pPr>
          </a:lstStyle>
          <a:p>
            <a:pPr lvl="0"/>
            <a:r>
              <a:rPr lang="en-US" dirty="0" smtClean="0"/>
              <a:t>Click to add subtitle</a:t>
            </a:r>
            <a:endParaRPr lang="en-US" dirty="0"/>
          </a:p>
        </p:txBody>
      </p:sp>
      <p:sp>
        <p:nvSpPr>
          <p:cNvPr id="20" name="Text Placeholder 19"/>
          <p:cNvSpPr>
            <a:spLocks noGrp="1"/>
          </p:cNvSpPr>
          <p:nvPr>
            <p:ph type="body" sz="quarter" idx="11" hasCustomPrompt="1"/>
          </p:nvPr>
        </p:nvSpPr>
        <p:spPr>
          <a:xfrm>
            <a:off x="4678363" y="1836738"/>
            <a:ext cx="4218502" cy="2125662"/>
          </a:xfrm>
        </p:spPr>
        <p:txBody>
          <a:bodyPr/>
          <a:lstStyle>
            <a:lvl1pPr marL="0" indent="0" algn="ctr">
              <a:buNone/>
              <a:defRPr sz="4400"/>
            </a:lvl1pPr>
          </a:lstStyle>
          <a:p>
            <a:pPr lvl="0"/>
            <a:r>
              <a:rPr lang="en-US" dirty="0" smtClean="0"/>
              <a:t>Click to add title</a:t>
            </a:r>
          </a:p>
        </p:txBody>
      </p:sp>
      <p:sp>
        <p:nvSpPr>
          <p:cNvPr id="14" name="Line 23"/>
          <p:cNvSpPr>
            <a:spLocks noChangeShapeType="1"/>
          </p:cNvSpPr>
          <p:nvPr userDrawn="1"/>
        </p:nvSpPr>
        <p:spPr bwMode="auto">
          <a:xfrm>
            <a:off x="381000" y="1079500"/>
            <a:ext cx="8382000" cy="0"/>
          </a:xfrm>
          <a:prstGeom prst="line">
            <a:avLst/>
          </a:prstGeom>
          <a:noFill/>
          <a:ln w="57150">
            <a:solidFill>
              <a:srgbClr val="000099"/>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7183373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295008BC-DA31-4D19-837B-EFA4386B05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7010400" y="65198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295008BC-DA31-4D19-837B-EFA4386B05F5}" type="slidenum">
              <a:rPr lang="en-US" smtClean="0"/>
              <a:t>‹#›</a:t>
            </a:fld>
            <a:endParaRPr lang="en-US"/>
          </a:p>
        </p:txBody>
      </p:sp>
      <p:sp>
        <p:nvSpPr>
          <p:cNvPr id="2051" name="Rectangle 13"/>
          <p:cNvSpPr>
            <a:spLocks noGrp="1" noChangeArrowheads="1"/>
          </p:cNvSpPr>
          <p:nvPr>
            <p:ph type="title"/>
          </p:nvPr>
        </p:nvSpPr>
        <p:spPr bwMode="auto">
          <a:xfrm>
            <a:off x="2987643" y="76200"/>
            <a:ext cx="567216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9719" name="Line 23"/>
          <p:cNvSpPr>
            <a:spLocks noChangeShapeType="1"/>
          </p:cNvSpPr>
          <p:nvPr/>
        </p:nvSpPr>
        <p:spPr bwMode="auto">
          <a:xfrm>
            <a:off x="381000" y="1079500"/>
            <a:ext cx="8382000" cy="0"/>
          </a:xfrm>
          <a:prstGeom prst="line">
            <a:avLst/>
          </a:prstGeom>
          <a:noFill/>
          <a:ln w="57150">
            <a:solidFill>
              <a:srgbClr val="000099"/>
            </a:solidFill>
            <a:round/>
            <a:headEnd/>
            <a:tailEnd/>
          </a:ln>
          <a:effectLst/>
        </p:spPr>
        <p:txBody>
          <a:bodyPr wrap="none" anchor="ctr"/>
          <a:lstStyle/>
          <a:p>
            <a:pPr>
              <a:defRPr/>
            </a:pPr>
            <a:endParaRPr lang="en-US"/>
          </a:p>
        </p:txBody>
      </p:sp>
      <p:pic>
        <p:nvPicPr>
          <p:cNvPr id="2053" name="Picture 29" descr="AFG-061218-008"/>
          <p:cNvPicPr>
            <a:picLocks noChangeAspect="1" noChangeArrowheads="1"/>
          </p:cNvPicPr>
          <p:nvPr/>
        </p:nvPicPr>
        <p:blipFill>
          <a:blip r:embed="rId16" cstate="print"/>
          <a:srcRect/>
          <a:stretch>
            <a:fillRect/>
          </a:stretch>
        </p:blipFill>
        <p:spPr bwMode="auto">
          <a:xfrm>
            <a:off x="0" y="114002"/>
            <a:ext cx="908050" cy="908050"/>
          </a:xfrm>
          <a:prstGeom prst="rect">
            <a:avLst/>
          </a:prstGeom>
          <a:noFill/>
          <a:ln w="9525">
            <a:noFill/>
            <a:miter lim="800000"/>
            <a:headEnd/>
            <a:tailEnd/>
          </a:ln>
        </p:spPr>
      </p:pic>
      <p:sp>
        <p:nvSpPr>
          <p:cNvPr id="2054" name="Rectangle 3"/>
          <p:cNvSpPr>
            <a:spLocks noGrp="1" noChangeArrowheads="1"/>
          </p:cNvSpPr>
          <p:nvPr>
            <p:ph type="body" idx="1"/>
          </p:nvPr>
        </p:nvSpPr>
        <p:spPr bwMode="auto">
          <a:xfrm>
            <a:off x="381000" y="1216025"/>
            <a:ext cx="8534400"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iming>
    <p:tnLst>
      <p:par>
        <p:cTn id="1" dur="indefinite" restart="never" nodeType="tmRoot"/>
      </p:par>
    </p:tnLst>
  </p:timing>
  <p:hf hdr="0" ftr="0" dt="0"/>
  <p:txStyles>
    <p:titleStyle>
      <a:lvl1pPr algn="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Arial" charset="0"/>
        </a:defRPr>
      </a:lvl2pPr>
      <a:lvl3pPr algn="r" rtl="0" eaLnBrk="1" fontAlgn="base" hangingPunct="1">
        <a:spcBef>
          <a:spcPct val="0"/>
        </a:spcBef>
        <a:spcAft>
          <a:spcPct val="0"/>
        </a:spcAft>
        <a:defRPr sz="3600" b="1">
          <a:solidFill>
            <a:schemeClr val="tx2"/>
          </a:solidFill>
          <a:latin typeface="Arial" charset="0"/>
        </a:defRPr>
      </a:lvl3pPr>
      <a:lvl4pPr algn="r" rtl="0" eaLnBrk="1" fontAlgn="base" hangingPunct="1">
        <a:spcBef>
          <a:spcPct val="0"/>
        </a:spcBef>
        <a:spcAft>
          <a:spcPct val="0"/>
        </a:spcAft>
        <a:defRPr sz="3600" b="1">
          <a:solidFill>
            <a:schemeClr val="tx2"/>
          </a:solidFill>
          <a:latin typeface="Arial" charset="0"/>
        </a:defRPr>
      </a:lvl4pPr>
      <a:lvl5pPr algn="r" rtl="0" eaLnBrk="1" fontAlgn="base" hangingPunct="1">
        <a:spcBef>
          <a:spcPct val="0"/>
        </a:spcBef>
        <a:spcAft>
          <a:spcPct val="0"/>
        </a:spcAft>
        <a:defRPr sz="3600" b="1">
          <a:solidFill>
            <a:schemeClr val="tx2"/>
          </a:solidFill>
          <a:latin typeface="Arial" charset="0"/>
        </a:defRPr>
      </a:lvl5pPr>
      <a:lvl6pPr marL="457200" algn="r" rtl="0" eaLnBrk="1" fontAlgn="base" hangingPunct="1">
        <a:spcBef>
          <a:spcPct val="0"/>
        </a:spcBef>
        <a:spcAft>
          <a:spcPct val="0"/>
        </a:spcAft>
        <a:defRPr sz="3600" b="1">
          <a:solidFill>
            <a:schemeClr val="tx2"/>
          </a:solidFill>
          <a:latin typeface="Arial" charset="0"/>
        </a:defRPr>
      </a:lvl6pPr>
      <a:lvl7pPr marL="914400" algn="r" rtl="0" eaLnBrk="1" fontAlgn="base" hangingPunct="1">
        <a:spcBef>
          <a:spcPct val="0"/>
        </a:spcBef>
        <a:spcAft>
          <a:spcPct val="0"/>
        </a:spcAft>
        <a:defRPr sz="3600" b="1">
          <a:solidFill>
            <a:schemeClr val="tx2"/>
          </a:solidFill>
          <a:latin typeface="Arial" charset="0"/>
        </a:defRPr>
      </a:lvl7pPr>
      <a:lvl8pPr marL="1371600" algn="r" rtl="0" eaLnBrk="1" fontAlgn="base" hangingPunct="1">
        <a:spcBef>
          <a:spcPct val="0"/>
        </a:spcBef>
        <a:spcAft>
          <a:spcPct val="0"/>
        </a:spcAft>
        <a:defRPr sz="3600" b="1">
          <a:solidFill>
            <a:schemeClr val="tx2"/>
          </a:solidFill>
          <a:latin typeface="Arial" charset="0"/>
        </a:defRPr>
      </a:lvl8pPr>
      <a:lvl9pPr marL="1828800" algn="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sldNum" sz="quarter" idx="4"/>
          </p:nvPr>
        </p:nvSpPr>
        <p:spPr bwMode="auto">
          <a:xfrm>
            <a:off x="7010400" y="65198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fontAlgn="base">
              <a:spcBef>
                <a:spcPct val="0"/>
              </a:spcBef>
              <a:spcAft>
                <a:spcPct val="0"/>
              </a:spcAft>
              <a:defRPr/>
            </a:pPr>
            <a:fld id="{3EC71DFE-8A70-4B76-BF31-C218DD229C0D}"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2051" name="Rectangle 3"/>
          <p:cNvSpPr>
            <a:spLocks noGrp="1" noChangeArrowheads="1"/>
          </p:cNvSpPr>
          <p:nvPr>
            <p:ph type="title"/>
          </p:nvPr>
        </p:nvSpPr>
        <p:spPr bwMode="auto">
          <a:xfrm>
            <a:off x="1463675" y="76200"/>
            <a:ext cx="7196138"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6916" name="Line 4"/>
          <p:cNvSpPr>
            <a:spLocks noChangeShapeType="1"/>
          </p:cNvSpPr>
          <p:nvPr userDrawn="1"/>
        </p:nvSpPr>
        <p:spPr bwMode="auto">
          <a:xfrm>
            <a:off x="381000" y="1079500"/>
            <a:ext cx="8382000" cy="0"/>
          </a:xfrm>
          <a:prstGeom prst="line">
            <a:avLst/>
          </a:prstGeom>
          <a:noFill/>
          <a:ln w="57150">
            <a:solidFill>
              <a:srgbClr val="000099"/>
            </a:solidFill>
            <a:round/>
            <a:headEnd/>
            <a:tailEnd/>
          </a:ln>
          <a:effectLst/>
        </p:spPr>
        <p:txBody>
          <a:bodyPr wrap="none" anchor="ctr"/>
          <a:lstStyle/>
          <a:p>
            <a:pPr eaLnBrk="0" fontAlgn="base" hangingPunct="0">
              <a:spcBef>
                <a:spcPct val="0"/>
              </a:spcBef>
              <a:spcAft>
                <a:spcPct val="0"/>
              </a:spcAft>
              <a:defRPr/>
            </a:pPr>
            <a:endParaRPr lang="en-US" sz="2400" dirty="0">
              <a:solidFill>
                <a:srgbClr val="000000"/>
              </a:solidFill>
              <a:latin typeface="Times New Roman" pitchFamily="18" charset="0"/>
            </a:endParaRPr>
          </a:p>
        </p:txBody>
      </p:sp>
      <p:pic>
        <p:nvPicPr>
          <p:cNvPr id="2053" name="Picture 5" descr="AFG-061218-008"/>
          <p:cNvPicPr>
            <a:picLocks noChangeAspect="1" noChangeArrowheads="1"/>
          </p:cNvPicPr>
          <p:nvPr userDrawn="1"/>
        </p:nvPicPr>
        <p:blipFill>
          <a:blip r:embed="rId3" cstate="print"/>
          <a:srcRect/>
          <a:stretch>
            <a:fillRect/>
          </a:stretch>
        </p:blipFill>
        <p:spPr bwMode="auto">
          <a:xfrm>
            <a:off x="419100" y="77788"/>
            <a:ext cx="908050" cy="908050"/>
          </a:xfrm>
          <a:prstGeom prst="rect">
            <a:avLst/>
          </a:prstGeom>
          <a:noFill/>
          <a:ln w="9525">
            <a:noFill/>
            <a:miter lim="800000"/>
            <a:headEnd/>
            <a:tailEnd/>
          </a:ln>
        </p:spPr>
      </p:pic>
      <p:sp>
        <p:nvSpPr>
          <p:cNvPr id="2054" name="Rectangle 6"/>
          <p:cNvSpPr>
            <a:spLocks noGrp="1" noChangeArrowheads="1"/>
          </p:cNvSpPr>
          <p:nvPr>
            <p:ph type="body" idx="1"/>
          </p:nvPr>
        </p:nvSpPr>
        <p:spPr bwMode="auto">
          <a:xfrm>
            <a:off x="381000" y="1216025"/>
            <a:ext cx="8534400"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5604238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Arial" charset="0"/>
        </a:defRPr>
      </a:lvl2pPr>
      <a:lvl3pPr algn="r" rtl="0" eaLnBrk="0" fontAlgn="base" hangingPunct="0">
        <a:spcBef>
          <a:spcPct val="0"/>
        </a:spcBef>
        <a:spcAft>
          <a:spcPct val="0"/>
        </a:spcAft>
        <a:defRPr sz="3600" b="1">
          <a:solidFill>
            <a:schemeClr val="tx2"/>
          </a:solidFill>
          <a:latin typeface="Arial" charset="0"/>
        </a:defRPr>
      </a:lvl3pPr>
      <a:lvl4pPr algn="r" rtl="0" eaLnBrk="0" fontAlgn="base" hangingPunct="0">
        <a:spcBef>
          <a:spcPct val="0"/>
        </a:spcBef>
        <a:spcAft>
          <a:spcPct val="0"/>
        </a:spcAft>
        <a:defRPr sz="3600" b="1">
          <a:solidFill>
            <a:schemeClr val="tx2"/>
          </a:solidFill>
          <a:latin typeface="Arial" charset="0"/>
        </a:defRPr>
      </a:lvl4pPr>
      <a:lvl5pPr algn="r" rtl="0" eaLnBrk="0" fontAlgn="base" hangingPunct="0">
        <a:spcBef>
          <a:spcPct val="0"/>
        </a:spcBef>
        <a:spcAft>
          <a:spcPct val="0"/>
        </a:spcAft>
        <a:defRPr sz="3600" b="1">
          <a:solidFill>
            <a:schemeClr val="tx2"/>
          </a:solidFill>
          <a:latin typeface="Arial" charset="0"/>
        </a:defRPr>
      </a:lvl5pPr>
      <a:lvl6pPr marL="457200" algn="r" rtl="0" fontAlgn="base">
        <a:spcBef>
          <a:spcPct val="0"/>
        </a:spcBef>
        <a:spcAft>
          <a:spcPct val="0"/>
        </a:spcAft>
        <a:defRPr sz="3600" b="1">
          <a:solidFill>
            <a:schemeClr val="tx2"/>
          </a:solidFill>
          <a:latin typeface="Arial" charset="0"/>
        </a:defRPr>
      </a:lvl6pPr>
      <a:lvl7pPr marL="914400" algn="r" rtl="0" fontAlgn="base">
        <a:spcBef>
          <a:spcPct val="0"/>
        </a:spcBef>
        <a:spcAft>
          <a:spcPct val="0"/>
        </a:spcAft>
        <a:defRPr sz="3600" b="1">
          <a:solidFill>
            <a:schemeClr val="tx2"/>
          </a:solidFill>
          <a:latin typeface="Arial" charset="0"/>
        </a:defRPr>
      </a:lvl7pPr>
      <a:lvl8pPr marL="1371600" algn="r" rtl="0" fontAlgn="base">
        <a:spcBef>
          <a:spcPct val="0"/>
        </a:spcBef>
        <a:spcAft>
          <a:spcPct val="0"/>
        </a:spcAft>
        <a:defRPr sz="3600" b="1">
          <a:solidFill>
            <a:schemeClr val="tx2"/>
          </a:solidFill>
          <a:latin typeface="Arial" charset="0"/>
        </a:defRPr>
      </a:lvl8pPr>
      <a:lvl9pPr marL="1828800" algn="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cc.dau.mil/CommunityBrowser.aspx?id=488331"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acc.dau.mil/CommunityBrowser.aspx?id=48833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slide" Target="slide48.xml"/></Relationships>
</file>

<file path=ppt/slides/_rels/slide3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hyperlink" Target="https://acc.dau.mil/CommunityBrowser.aspx?id=488331"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s://acc.dau.mil/CommunityBrowser.aspx?id=48833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slide" Target="slide5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18.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19.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41.xml"/><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20.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40.xml"/><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20.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21.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3.emf"/><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slide" Target="slide23.xml"/><Relationship Id="rId5" Type="http://schemas.openxmlformats.org/officeDocument/2006/relationships/image" Target="../media/image36.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slide" Target="slide24.xml"/></Relationships>
</file>

<file path=ppt/slides/_rels/slide4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emf"/><Relationship Id="rId7"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emf"/><Relationship Id="rId7"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slide" Target="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slide" Target="slide27.xml"/><Relationship Id="rId5" Type="http://schemas.openxmlformats.org/officeDocument/2006/relationships/image" Target="../media/image32.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29.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emf"/><Relationship Id="rId7" Type="http://schemas.openxmlformats.org/officeDocument/2006/relationships/slide" Target="slide3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33.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slide" Target="slide34.xml"/><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5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normAutofit/>
          </a:bodyPr>
          <a:lstStyle/>
          <a:p>
            <a:r>
              <a:rPr lang="en-US" dirty="0" smtClean="0"/>
              <a:t>AFMC Digital Thread Team</a:t>
            </a:r>
            <a:endParaRPr lang="en-US" dirty="0"/>
          </a:p>
        </p:txBody>
      </p:sp>
      <p:sp>
        <p:nvSpPr>
          <p:cNvPr id="2" name="Title 1"/>
          <p:cNvSpPr>
            <a:spLocks noGrp="1"/>
          </p:cNvSpPr>
          <p:nvPr>
            <p:ph type="ctrTitle" idx="4294967295"/>
          </p:nvPr>
        </p:nvSpPr>
        <p:spPr>
          <a:xfrm>
            <a:off x="4945603" y="2130425"/>
            <a:ext cx="4013200" cy="1470025"/>
          </a:xfrm>
        </p:spPr>
        <p:txBody>
          <a:bodyPr anchor="ctr"/>
          <a:lstStyle/>
          <a:p>
            <a:r>
              <a:rPr lang="en-US" dirty="0"/>
              <a:t>Digital Thread Workshop</a:t>
            </a:r>
            <a:br>
              <a:rPr lang="en-US" dirty="0"/>
            </a:br>
            <a:r>
              <a:rPr lang="en-US" dirty="0"/>
              <a:t>INCOSE IW 2017</a:t>
            </a:r>
          </a:p>
        </p:txBody>
      </p:sp>
      <p:sp>
        <p:nvSpPr>
          <p:cNvPr id="4" name="TextBox 3"/>
          <p:cNvSpPr txBox="1"/>
          <p:nvPr/>
        </p:nvSpPr>
        <p:spPr>
          <a:xfrm>
            <a:off x="385876" y="5973106"/>
            <a:ext cx="705642" cy="276999"/>
          </a:xfrm>
          <a:prstGeom prst="rect">
            <a:avLst/>
          </a:prstGeom>
          <a:noFill/>
        </p:spPr>
        <p:txBody>
          <a:bodyPr wrap="none" rtlCol="0">
            <a:spAutoFit/>
          </a:bodyPr>
          <a:lstStyle/>
          <a:p>
            <a:pPr>
              <a:spcAft>
                <a:spcPts val="600"/>
              </a:spcAft>
            </a:pPr>
            <a:r>
              <a:rPr lang="en-US" sz="1200" b="1" dirty="0" smtClean="0">
                <a:solidFill>
                  <a:schemeClr val="bg1">
                    <a:lumMod val="65000"/>
                  </a:schemeClr>
                </a:solidFill>
                <a:ea typeface="Verdana" pitchFamily="34" charset="0"/>
                <a:cs typeface="Verdana" pitchFamily="34" charset="0"/>
              </a:rPr>
              <a:t>V0.6AF</a:t>
            </a:r>
            <a:endParaRPr lang="en-US" sz="1200" b="1" dirty="0">
              <a:solidFill>
                <a:schemeClr val="bg1">
                  <a:lumMod val="65000"/>
                </a:schemeClr>
              </a:solidFill>
              <a:ea typeface="Verdana" pitchFamily="34" charset="0"/>
              <a:cs typeface="Verdana" pitchFamily="34" charset="0"/>
            </a:endParaRPr>
          </a:p>
        </p:txBody>
      </p:sp>
      <p:sp>
        <p:nvSpPr>
          <p:cNvPr id="5" name="TextBox 4"/>
          <p:cNvSpPr txBox="1"/>
          <p:nvPr/>
        </p:nvSpPr>
        <p:spPr>
          <a:xfrm>
            <a:off x="367154" y="5696107"/>
            <a:ext cx="854618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DISTRIBUTION A: Approved for public release; distribution is unlimited. 27 January 2017; Case Number AFMC-2017-0001 </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each Decision Point</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What analysis?</a:t>
            </a:r>
          </a:p>
          <a:p>
            <a:r>
              <a:rPr lang="en-US" dirty="0" smtClean="0"/>
              <a:t>What data?</a:t>
            </a:r>
          </a:p>
          <a:p>
            <a:r>
              <a:rPr lang="en-US" dirty="0" smtClean="0"/>
              <a:t>What models?</a:t>
            </a:r>
          </a:p>
          <a:p>
            <a:r>
              <a:rPr lang="en-US" dirty="0" smtClean="0"/>
              <a:t>Who does analysis/generates data?</a:t>
            </a:r>
          </a:p>
          <a:p>
            <a:r>
              <a:rPr lang="en-US" dirty="0" smtClean="0"/>
              <a:t>How to share/collaborate?</a:t>
            </a:r>
          </a:p>
          <a:p>
            <a:r>
              <a:rPr lang="en-US" dirty="0" smtClean="0"/>
              <a:t>How to assess quality/fidelity of analyses, data, models? (UQ/V&amp;V)</a:t>
            </a:r>
          </a:p>
          <a:p>
            <a:r>
              <a:rPr lang="en-US" dirty="0" smtClean="0"/>
              <a:t>How to use results to plan next steps?</a:t>
            </a:r>
          </a:p>
        </p:txBody>
      </p:sp>
    </p:spTree>
    <p:extLst>
      <p:ext uri="{BB962C8B-B14F-4D97-AF65-F5344CB8AC3E}">
        <p14:creationId xmlns:p14="http://schemas.microsoft.com/office/powerpoint/2010/main" val="334937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6200" y="3474470"/>
            <a:ext cx="7498080" cy="3017520"/>
          </a:xfrm>
          <a:prstGeom prst="rect">
            <a:avLst/>
          </a:prstGeom>
        </p:spPr>
      </p:pic>
      <p:sp>
        <p:nvSpPr>
          <p:cNvPr id="2" name="Title 1"/>
          <p:cNvSpPr>
            <a:spLocks noGrp="1"/>
          </p:cNvSpPr>
          <p:nvPr>
            <p:ph type="title"/>
          </p:nvPr>
        </p:nvSpPr>
        <p:spPr/>
        <p:txBody>
          <a:bodyPr/>
          <a:lstStyle/>
          <a:p>
            <a:r>
              <a:rPr lang="en-US" dirty="0" smtClean="0"/>
              <a:t>Capabilities Based Assessments</a:t>
            </a:r>
            <a:endParaRPr lang="en-US" dirty="0"/>
          </a:p>
        </p:txBody>
      </p:sp>
      <p:sp>
        <p:nvSpPr>
          <p:cNvPr id="14" name="Content Placeholder 13"/>
          <p:cNvSpPr>
            <a:spLocks noGrp="1"/>
          </p:cNvSpPr>
          <p:nvPr>
            <p:ph idx="1"/>
          </p:nvPr>
        </p:nvSpPr>
        <p:spPr>
          <a:xfrm>
            <a:off x="1143000" y="1219200"/>
            <a:ext cx="7863840" cy="4297680"/>
          </a:xfrm>
        </p:spPr>
        <p:txBody>
          <a:bodyPr>
            <a:normAutofit fontScale="85000" lnSpcReduction="20000"/>
          </a:bodyPr>
          <a:lstStyle/>
          <a:p>
            <a:r>
              <a:rPr lang="en-US" dirty="0" smtClean="0"/>
              <a:t>First formal acquisition step for new, upgraded, or replacement system in the deliberate planning process</a:t>
            </a:r>
          </a:p>
          <a:p>
            <a:r>
              <a:rPr lang="en-US" dirty="0" smtClean="0"/>
              <a:t>Currently “not intended to be rigorous engineering study” (90 to 180 days)</a:t>
            </a:r>
          </a:p>
          <a:p>
            <a:pPr lvl="1"/>
            <a:r>
              <a:rPr lang="en-US" dirty="0" smtClean="0"/>
              <a:t>Lack of rigor is driven by what can be accomplished in 6 months using a document-based approach</a:t>
            </a:r>
          </a:p>
          <a:p>
            <a:pPr lvl="1"/>
            <a:r>
              <a:rPr lang="en-US" dirty="0" smtClean="0"/>
              <a:t>Rigor could be improved with digital engineering artifacts from current weapons systems and S&amp;T programs</a:t>
            </a:r>
          </a:p>
          <a:p>
            <a:r>
              <a:rPr lang="en-US" dirty="0" smtClean="0"/>
              <a:t>Current output is also document-based (i.e., study report)</a:t>
            </a:r>
          </a:p>
          <a:p>
            <a:pPr lvl="1"/>
            <a:r>
              <a:rPr lang="en-US" dirty="0" smtClean="0"/>
              <a:t>Digital engineering vision captures model of CBA and would lead to ICD in a digital model format</a:t>
            </a:r>
            <a:endParaRPr lang="en-US" dirty="0"/>
          </a:p>
        </p:txBody>
      </p:sp>
    </p:spTree>
    <p:extLst>
      <p:ext uri="{BB962C8B-B14F-4D97-AF65-F5344CB8AC3E}">
        <p14:creationId xmlns:p14="http://schemas.microsoft.com/office/powerpoint/2010/main" val="152822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Alternatives (AoA)</a:t>
            </a:r>
            <a:endParaRPr lang="en-US" dirty="0"/>
          </a:p>
        </p:txBody>
      </p:sp>
      <p:sp>
        <p:nvSpPr>
          <p:cNvPr id="6" name="Content Placeholder 5"/>
          <p:cNvSpPr>
            <a:spLocks noGrp="1"/>
          </p:cNvSpPr>
          <p:nvPr>
            <p:ph idx="1"/>
          </p:nvPr>
        </p:nvSpPr>
        <p:spPr>
          <a:xfrm>
            <a:off x="457200" y="1219200"/>
            <a:ext cx="8229600" cy="4268377"/>
          </a:xfrm>
        </p:spPr>
        <p:txBody>
          <a:bodyPr>
            <a:normAutofit fontScale="85000" lnSpcReduction="20000"/>
          </a:bodyPr>
          <a:lstStyle/>
          <a:p>
            <a:r>
              <a:rPr lang="en-US" dirty="0" smtClean="0"/>
              <a:t>Starts with approved AoA study plan and ICD</a:t>
            </a:r>
          </a:p>
          <a:p>
            <a:r>
              <a:rPr lang="en-US" dirty="0" smtClean="0"/>
              <a:t>“</a:t>
            </a:r>
            <a:r>
              <a:rPr lang="en-US" dirty="0"/>
              <a:t>A</a:t>
            </a:r>
            <a:r>
              <a:rPr lang="en-US" dirty="0" smtClean="0"/>
              <a:t>nalytical comparison of operational effectiveness, suitability, and life cycle cost” of alternatives</a:t>
            </a:r>
          </a:p>
          <a:p>
            <a:pPr lvl="1"/>
            <a:r>
              <a:rPr lang="en-US" dirty="0" smtClean="0"/>
              <a:t>Opportunity for digital engineering effectiveness, performance, reliability, and cost models and data</a:t>
            </a:r>
          </a:p>
          <a:p>
            <a:r>
              <a:rPr lang="en-US" dirty="0" smtClean="0"/>
              <a:t>Recent USAF AoAs cost about $15M and examine about 10 alternatives over 18-24 months</a:t>
            </a:r>
          </a:p>
          <a:p>
            <a:pPr lvl="1"/>
            <a:r>
              <a:rPr lang="en-US" dirty="0" smtClean="0"/>
              <a:t>8-12 months prep, 6-10 months study, and 2 months close-out</a:t>
            </a:r>
          </a:p>
          <a:p>
            <a:r>
              <a:rPr lang="en-US" dirty="0" smtClean="0"/>
              <a:t>Current process is document-based</a:t>
            </a:r>
          </a:p>
          <a:p>
            <a:pPr lvl="1"/>
            <a:r>
              <a:rPr lang="en-US" dirty="0" smtClean="0"/>
              <a:t>AoA Study </a:t>
            </a:r>
            <a:r>
              <a:rPr lang="en-US" dirty="0"/>
              <a:t>P</a:t>
            </a:r>
            <a:r>
              <a:rPr lang="en-US" dirty="0" smtClean="0"/>
              <a:t>lan, ICD, Technical Description of each alternative, and AoA Report are all documents</a:t>
            </a:r>
          </a:p>
          <a:p>
            <a:pPr lvl="1"/>
            <a:r>
              <a:rPr lang="en-US" dirty="0" smtClean="0"/>
              <a:t>Data is converted from documents to models and back to documents throughout the AoA</a:t>
            </a:r>
          </a:p>
          <a:p>
            <a:pPr lvl="1"/>
            <a:endParaRPr lang="en-US" dirty="0"/>
          </a:p>
        </p:txBody>
      </p:sp>
      <p:sp>
        <p:nvSpPr>
          <p:cNvPr id="3" name="Text Box 5"/>
          <p:cNvSpPr txBox="1">
            <a:spLocks noChangeArrowheads="1"/>
          </p:cNvSpPr>
          <p:nvPr/>
        </p:nvSpPr>
        <p:spPr bwMode="auto">
          <a:xfrm>
            <a:off x="1371600" y="6642556"/>
            <a:ext cx="6400800" cy="215444"/>
          </a:xfrm>
          <a:prstGeom prst="rect">
            <a:avLst/>
          </a:prstGeom>
          <a:noFill/>
          <a:ln w="38100" cmpd="dbl">
            <a:noFill/>
            <a:miter lim="800000"/>
            <a:headEnd/>
            <a:tailEnd/>
          </a:ln>
        </p:spPr>
        <p:txBody>
          <a:bodyPr wrap="square">
            <a:spAutoFit/>
          </a:bodyPr>
          <a:lstStyle/>
          <a:p>
            <a:pPr algn="ctr"/>
            <a:r>
              <a:rPr lang="en-US" sz="800" b="1" dirty="0" smtClean="0">
                <a:latin typeface="Arial" pitchFamily="34" charset="0"/>
              </a:rPr>
              <a:t>DISTRO A:</a:t>
            </a:r>
            <a:r>
              <a:rPr lang="en-US" sz="800" dirty="0" smtClean="0">
                <a:latin typeface="Arial" pitchFamily="34" charset="0"/>
              </a:rPr>
              <a:t> Approved for Public Release</a:t>
            </a:r>
            <a:endParaRPr lang="en-US" sz="800" dirty="0" smtClean="0">
              <a:solidFill>
                <a:schemeClr val="tx1"/>
              </a:solidFill>
              <a:latin typeface="Arial" pitchFamily="34" charset="0"/>
            </a:endParaRPr>
          </a:p>
        </p:txBody>
      </p:sp>
      <p:pic>
        <p:nvPicPr>
          <p:cNvPr id="4" name="Picture 3"/>
          <p:cNvPicPr>
            <a:picLocks noChangeAspect="1"/>
          </p:cNvPicPr>
          <p:nvPr/>
        </p:nvPicPr>
        <p:blipFill rotWithShape="1">
          <a:blip r:embed="rId2"/>
          <a:srcRect t="41597" r="1555" b="37395"/>
          <a:stretch/>
        </p:blipFill>
        <p:spPr>
          <a:xfrm>
            <a:off x="197120" y="5686020"/>
            <a:ext cx="7772400" cy="730363"/>
          </a:xfrm>
          <a:prstGeom prst="rect">
            <a:avLst/>
          </a:prstGeom>
        </p:spPr>
      </p:pic>
      <p:sp>
        <p:nvSpPr>
          <p:cNvPr id="5" name="Rounded Rectangle 4"/>
          <p:cNvSpPr/>
          <p:nvPr/>
        </p:nvSpPr>
        <p:spPr>
          <a:xfrm>
            <a:off x="1157990" y="5609820"/>
            <a:ext cx="685800" cy="1079956"/>
          </a:xfrm>
          <a:prstGeom prst="roundRect">
            <a:avLst>
              <a:gd name="adj" fmla="val 15056"/>
            </a:avLst>
          </a:prstGeom>
          <a:solidFill>
            <a:srgbClr val="C4E1F2">
              <a:alpha val="2509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smtClean="0">
                <a:solidFill>
                  <a:schemeClr val="accent3"/>
                </a:solidFill>
                <a:latin typeface="Arial" panose="020B0604020202020204" pitchFamily="34" charset="0"/>
                <a:cs typeface="Arial" panose="020B0604020202020204" pitchFamily="34" charset="0"/>
              </a:rPr>
              <a:t>AoA</a:t>
            </a:r>
            <a:endParaRPr lang="en-US" sz="1600" b="1" dirty="0">
              <a:solidFill>
                <a:schemeClr val="accent3"/>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49454" y="6202741"/>
            <a:ext cx="403387" cy="405179"/>
          </a:xfrm>
          <a:prstGeom prst="rect">
            <a:avLst/>
          </a:prstGeom>
        </p:spPr>
      </p:pic>
    </p:spTree>
    <p:extLst>
      <p:ext uri="{BB962C8B-B14F-4D97-AF65-F5344CB8AC3E}">
        <p14:creationId xmlns:p14="http://schemas.microsoft.com/office/powerpoint/2010/main" val="41656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76200"/>
            <a:ext cx="6831012" cy="914400"/>
          </a:xfrm>
        </p:spPr>
        <p:txBody>
          <a:bodyPr>
            <a:normAutofit fontScale="90000"/>
          </a:bodyPr>
          <a:lstStyle/>
          <a:p>
            <a:r>
              <a:rPr lang="en-US" dirty="0" smtClean="0"/>
              <a:t>Tech Maturation &amp; Risk Reduction (TMRR) Phase</a:t>
            </a:r>
            <a:endParaRPr lang="en-US" dirty="0"/>
          </a:p>
        </p:txBody>
      </p:sp>
      <p:sp>
        <p:nvSpPr>
          <p:cNvPr id="6" name="Content Placeholder 5"/>
          <p:cNvSpPr>
            <a:spLocks noGrp="1"/>
          </p:cNvSpPr>
          <p:nvPr>
            <p:ph idx="1"/>
          </p:nvPr>
        </p:nvSpPr>
        <p:spPr>
          <a:xfrm>
            <a:off x="457200" y="1143000"/>
            <a:ext cx="8229600" cy="4268377"/>
          </a:xfrm>
        </p:spPr>
        <p:txBody>
          <a:bodyPr>
            <a:normAutofit/>
          </a:bodyPr>
          <a:lstStyle/>
          <a:p>
            <a:pPr>
              <a:lnSpc>
                <a:spcPct val="100000"/>
              </a:lnSpc>
            </a:pPr>
            <a:r>
              <a:rPr lang="en-US" sz="2200" dirty="0" smtClean="0"/>
              <a:t>Starts with draft CDD and preferred system’s Concept Characterization &amp; Tech Description (CCTD)</a:t>
            </a:r>
          </a:p>
          <a:p>
            <a:pPr lvl="1"/>
            <a:r>
              <a:rPr lang="en-US" sz="1800" dirty="0" smtClean="0"/>
              <a:t>Draft CCD contains updated capability requirements verified by the JCIDS process</a:t>
            </a:r>
          </a:p>
          <a:p>
            <a:pPr lvl="1"/>
            <a:r>
              <a:rPr lang="en-US" sz="1800" dirty="0" smtClean="0"/>
              <a:t>Preferred CCTD typically comes out of the AoA</a:t>
            </a:r>
          </a:p>
          <a:p>
            <a:pPr>
              <a:lnSpc>
                <a:spcPct val="100000"/>
              </a:lnSpc>
            </a:pPr>
            <a:r>
              <a:rPr lang="en-US" sz="2200" dirty="0" smtClean="0"/>
              <a:t>Matures design through preliminary design - PDR</a:t>
            </a:r>
          </a:p>
          <a:p>
            <a:pPr lvl="1"/>
            <a:r>
              <a:rPr lang="en-US" sz="1800" dirty="0" smtClean="0"/>
              <a:t>Develops allocated baseline sufficient to allow RFP for detailed design (EMD phase)</a:t>
            </a:r>
            <a:endParaRPr lang="en-US" sz="1800" dirty="0"/>
          </a:p>
          <a:p>
            <a:pPr>
              <a:lnSpc>
                <a:spcPct val="100000"/>
              </a:lnSpc>
            </a:pPr>
            <a:r>
              <a:rPr lang="en-US" sz="2200" dirty="0" smtClean="0"/>
              <a:t>Current process is document-based, relatively stove-piped with limited fidelity &amp; few design iterations</a:t>
            </a:r>
          </a:p>
          <a:p>
            <a:pPr lvl="1">
              <a:lnSpc>
                <a:spcPct val="80000"/>
              </a:lnSpc>
            </a:pPr>
            <a:r>
              <a:rPr lang="en-US" sz="1900" dirty="0" smtClean="0"/>
              <a:t>Opportunity for significant improvements with Digital Engineering</a:t>
            </a:r>
            <a:endParaRPr lang="en-US" sz="1900" dirty="0"/>
          </a:p>
        </p:txBody>
      </p:sp>
      <p:pic>
        <p:nvPicPr>
          <p:cNvPr id="4" name="Picture 3"/>
          <p:cNvPicPr>
            <a:picLocks noChangeAspect="1"/>
          </p:cNvPicPr>
          <p:nvPr/>
        </p:nvPicPr>
        <p:blipFill rotWithShape="1">
          <a:blip r:embed="rId2"/>
          <a:srcRect t="41597" r="1555" b="37395"/>
          <a:stretch/>
        </p:blipFill>
        <p:spPr>
          <a:xfrm>
            <a:off x="197120" y="5686020"/>
            <a:ext cx="7772400" cy="730363"/>
          </a:xfrm>
          <a:prstGeom prst="rect">
            <a:avLst/>
          </a:prstGeom>
        </p:spPr>
      </p:pic>
      <p:sp>
        <p:nvSpPr>
          <p:cNvPr id="5" name="Rounded Rectangle 4"/>
          <p:cNvSpPr/>
          <p:nvPr/>
        </p:nvSpPr>
        <p:spPr>
          <a:xfrm>
            <a:off x="1828800" y="5609820"/>
            <a:ext cx="1066800" cy="1171980"/>
          </a:xfrm>
          <a:prstGeom prst="roundRect">
            <a:avLst>
              <a:gd name="adj" fmla="val 15056"/>
            </a:avLst>
          </a:prstGeom>
          <a:solidFill>
            <a:srgbClr val="C4E1F2">
              <a:alpha val="25098"/>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lstStyle/>
          <a:p>
            <a:pPr algn="ctr">
              <a:lnSpc>
                <a:spcPct val="75000"/>
              </a:lnSpc>
            </a:pPr>
            <a:r>
              <a:rPr lang="en-US" sz="1200" b="1" dirty="0" smtClean="0">
                <a:solidFill>
                  <a:schemeClr val="accent3"/>
                </a:solidFill>
                <a:latin typeface="Arial" panose="020B0604020202020204" pitchFamily="34" charset="0"/>
                <a:cs typeface="Arial" panose="020B0604020202020204" pitchFamily="34" charset="0"/>
              </a:rPr>
              <a:t>Preliminary</a:t>
            </a:r>
            <a:r>
              <a:rPr lang="en-US" b="1" dirty="0" smtClean="0">
                <a:solidFill>
                  <a:schemeClr val="accent3"/>
                </a:solidFill>
                <a:latin typeface="Arial" panose="020B0604020202020204" pitchFamily="34" charset="0"/>
                <a:cs typeface="Arial" panose="020B0604020202020204" pitchFamily="34" charset="0"/>
              </a:rPr>
              <a:t> </a:t>
            </a:r>
            <a:r>
              <a:rPr lang="en-US" sz="1200" b="1" dirty="0" smtClean="0">
                <a:solidFill>
                  <a:schemeClr val="accent3"/>
                </a:solidFill>
                <a:latin typeface="Arial" panose="020B0604020202020204" pitchFamily="34" charset="0"/>
                <a:cs typeface="Arial" panose="020B0604020202020204" pitchFamily="34" charset="0"/>
              </a:rPr>
              <a:t>Design</a:t>
            </a:r>
            <a:endParaRPr lang="en-US" sz="1200" b="1" dirty="0">
              <a:solidFill>
                <a:schemeClr val="accent3"/>
              </a:solidFill>
              <a:latin typeface="Arial" panose="020B0604020202020204" pitchFamily="34" charset="0"/>
              <a:cs typeface="Arial" panose="020B0604020202020204" pitchFamily="34" charset="0"/>
            </a:endParaRPr>
          </a:p>
        </p:txBody>
      </p:sp>
      <p:sp>
        <p:nvSpPr>
          <p:cNvPr id="10" name="Flowchart: Document 9"/>
          <p:cNvSpPr/>
          <p:nvPr/>
        </p:nvSpPr>
        <p:spPr>
          <a:xfrm>
            <a:off x="1371600" y="5181600"/>
            <a:ext cx="304800" cy="457200"/>
          </a:xfrm>
          <a:prstGeom prst="flowChartDocumen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smtClean="0">
                <a:latin typeface="Arial Narrow" panose="020B0606020202030204" pitchFamily="34" charset="0"/>
                <a:cs typeface="Arial" panose="020B0604020202020204" pitchFamily="34" charset="0"/>
              </a:rPr>
              <a:t>Draft</a:t>
            </a:r>
          </a:p>
          <a:p>
            <a:pPr algn="ctr"/>
            <a:r>
              <a:rPr lang="en-US" sz="1100" b="1" dirty="0" smtClean="0">
                <a:latin typeface="Arial Narrow" panose="020B0606020202030204" pitchFamily="34" charset="0"/>
                <a:cs typeface="Arial" panose="020B0604020202020204" pitchFamily="34" charset="0"/>
              </a:rPr>
              <a:t>CDD</a:t>
            </a:r>
            <a:endParaRPr lang="en-US" sz="1100" b="1" dirty="0">
              <a:latin typeface="Arial Narrow" panose="020B0606020202030204" pitchFamily="34" charset="0"/>
              <a:cs typeface="Arial" panose="020B0604020202020204" pitchFamily="34" charset="0"/>
            </a:endParaRPr>
          </a:p>
        </p:txBody>
      </p:sp>
      <p:sp>
        <p:nvSpPr>
          <p:cNvPr id="11" name="Isosceles Triangle 10"/>
          <p:cNvSpPr/>
          <p:nvPr/>
        </p:nvSpPr>
        <p:spPr>
          <a:xfrm>
            <a:off x="1696212" y="5519365"/>
            <a:ext cx="265176" cy="228600"/>
          </a:xfrm>
          <a:prstGeom prst="triangl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lstStyle/>
          <a:p>
            <a:pPr algn="ctr"/>
            <a:r>
              <a:rPr lang="en-US" sz="1100" b="1" dirty="0" smtClean="0">
                <a:solidFill>
                  <a:schemeClr val="tx1"/>
                </a:solidFill>
                <a:latin typeface="Arial Narrow" panose="020B0606020202030204" pitchFamily="34" charset="0"/>
                <a:cs typeface="Arial" panose="020B0604020202020204" pitchFamily="34" charset="0"/>
              </a:rPr>
              <a:t>A</a:t>
            </a:r>
            <a:endParaRPr lang="en-US" sz="1100" b="1" dirty="0">
              <a:solidFill>
                <a:schemeClr val="tx1"/>
              </a:solidFill>
              <a:latin typeface="Arial Narrow" panose="020B0606020202030204" pitchFamily="34" charset="0"/>
              <a:cs typeface="Arial" panose="020B0604020202020204" pitchFamily="34" charset="0"/>
            </a:endParaRPr>
          </a:p>
        </p:txBody>
      </p:sp>
      <p:cxnSp>
        <p:nvCxnSpPr>
          <p:cNvPr id="13" name="Straight Arrow Connector 12"/>
          <p:cNvCxnSpPr>
            <a:stCxn id="10" idx="2"/>
            <a:endCxn id="11" idx="1"/>
          </p:cNvCxnSpPr>
          <p:nvPr/>
        </p:nvCxnSpPr>
        <p:spPr>
          <a:xfrm>
            <a:off x="1524000" y="5608574"/>
            <a:ext cx="238506" cy="2509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57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697" y="76200"/>
            <a:ext cx="7185116" cy="914400"/>
          </a:xfrm>
        </p:spPr>
        <p:txBody>
          <a:bodyPr/>
          <a:lstStyle/>
          <a:p>
            <a:r>
              <a:rPr lang="en-US" dirty="0" smtClean="0"/>
              <a:t>Engineering &amp; Manufacturing Development (EMD)</a:t>
            </a:r>
            <a:endParaRPr lang="en-US" dirty="0"/>
          </a:p>
        </p:txBody>
      </p:sp>
      <p:grpSp>
        <p:nvGrpSpPr>
          <p:cNvPr id="24" name="Group 23"/>
          <p:cNvGrpSpPr/>
          <p:nvPr/>
        </p:nvGrpSpPr>
        <p:grpSpPr>
          <a:xfrm>
            <a:off x="102220" y="5685692"/>
            <a:ext cx="7890073" cy="904872"/>
            <a:chOff x="102221" y="6133363"/>
            <a:chExt cx="4754880" cy="457200"/>
          </a:xfrm>
        </p:grpSpPr>
        <p:pic>
          <p:nvPicPr>
            <p:cNvPr id="4" name="Picture 3"/>
            <p:cNvPicPr>
              <a:picLocks noChangeAspect="1"/>
            </p:cNvPicPr>
            <p:nvPr/>
          </p:nvPicPr>
          <p:blipFill>
            <a:blip r:embed="rId3"/>
            <a:stretch>
              <a:fillRect/>
            </a:stretch>
          </p:blipFill>
          <p:spPr>
            <a:xfrm>
              <a:off x="102221" y="6174004"/>
              <a:ext cx="4754880" cy="404439"/>
            </a:xfrm>
            <a:prstGeom prst="rect">
              <a:avLst/>
            </a:prstGeom>
          </p:spPr>
        </p:pic>
        <p:sp>
          <p:nvSpPr>
            <p:cNvPr id="23" name="Rounded Rectangle 22"/>
            <p:cNvSpPr/>
            <p:nvPr/>
          </p:nvSpPr>
          <p:spPr>
            <a:xfrm>
              <a:off x="1574800" y="6133363"/>
              <a:ext cx="735779" cy="457200"/>
            </a:xfrm>
            <a:prstGeom prst="roundRect">
              <a:avLst/>
            </a:prstGeom>
            <a:solidFill>
              <a:srgbClr val="89C3E5">
                <a:alpha val="25098"/>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5"/>
          <p:cNvSpPr>
            <a:spLocks noGrp="1"/>
          </p:cNvSpPr>
          <p:nvPr>
            <p:ph idx="1"/>
          </p:nvPr>
        </p:nvSpPr>
        <p:spPr>
          <a:xfrm>
            <a:off x="457200" y="1143000"/>
            <a:ext cx="8229600" cy="4268377"/>
          </a:xfrm>
        </p:spPr>
        <p:txBody>
          <a:bodyPr>
            <a:normAutofit/>
          </a:bodyPr>
          <a:lstStyle/>
          <a:p>
            <a:pPr>
              <a:lnSpc>
                <a:spcPct val="100000"/>
              </a:lnSpc>
            </a:pPr>
            <a:r>
              <a:rPr lang="en-US" sz="2200" dirty="0" smtClean="0"/>
              <a:t>Detailed design &amp; design validation focus</a:t>
            </a:r>
            <a:endParaRPr lang="en-US" sz="1800" dirty="0" smtClean="0"/>
          </a:p>
          <a:p>
            <a:pPr>
              <a:lnSpc>
                <a:spcPct val="100000"/>
              </a:lnSpc>
            </a:pPr>
            <a:r>
              <a:rPr lang="en-US" sz="2200" dirty="0" smtClean="0"/>
              <a:t>Matures design through critical design - CDR</a:t>
            </a:r>
          </a:p>
          <a:p>
            <a:pPr lvl="1"/>
            <a:r>
              <a:rPr lang="en-US" sz="1800" dirty="0" smtClean="0"/>
              <a:t>Develops sufficient design confidence to allow initial production to begin (LRIP phase)</a:t>
            </a:r>
            <a:endParaRPr lang="en-US" sz="2200" dirty="0" smtClean="0"/>
          </a:p>
          <a:p>
            <a:pPr>
              <a:lnSpc>
                <a:spcPct val="100000"/>
              </a:lnSpc>
            </a:pPr>
            <a:r>
              <a:rPr lang="en-US" sz="2200" dirty="0" smtClean="0"/>
              <a:t>Current design practice employs the Model-based Enterprise &amp; domain-specific computational engineering tools</a:t>
            </a:r>
          </a:p>
          <a:p>
            <a:pPr>
              <a:lnSpc>
                <a:spcPct val="100000"/>
              </a:lnSpc>
            </a:pPr>
            <a:r>
              <a:rPr lang="en-US" sz="2200" dirty="0" smtClean="0"/>
              <a:t>Current oversight/review process is document-based, relatively stove-piped by engineering function</a:t>
            </a:r>
          </a:p>
          <a:p>
            <a:pPr lvl="1">
              <a:lnSpc>
                <a:spcPct val="80000"/>
              </a:lnSpc>
            </a:pPr>
            <a:r>
              <a:rPr lang="en-US" sz="1900" dirty="0" smtClean="0"/>
              <a:t>Opportunity for significant improvements with Digital Engineering</a:t>
            </a:r>
            <a:endParaRPr lang="en-US" sz="1900" dirty="0"/>
          </a:p>
        </p:txBody>
      </p:sp>
    </p:spTree>
    <p:extLst>
      <p:ext uri="{BB962C8B-B14F-4D97-AF65-F5344CB8AC3E}">
        <p14:creationId xmlns:p14="http://schemas.microsoft.com/office/powerpoint/2010/main" val="1380255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15</a:t>
            </a:fld>
            <a:endParaRPr lang="en-US"/>
          </a:p>
        </p:txBody>
      </p:sp>
      <p:sp>
        <p:nvSpPr>
          <p:cNvPr id="4" name="Rectangle 3"/>
          <p:cNvSpPr/>
          <p:nvPr/>
        </p:nvSpPr>
        <p:spPr>
          <a:xfrm>
            <a:off x="0" y="1"/>
            <a:ext cx="9144000" cy="6858000"/>
          </a:xfrm>
          <a:prstGeom prst="rect">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BACKUPS</a:t>
            </a:r>
            <a:endParaRPr lang="en-US" sz="6000" b="1" dirty="0"/>
          </a:p>
        </p:txBody>
      </p:sp>
    </p:spTree>
    <p:extLst>
      <p:ext uri="{BB962C8B-B14F-4D97-AF65-F5344CB8AC3E}">
        <p14:creationId xmlns:p14="http://schemas.microsoft.com/office/powerpoint/2010/main" val="50864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5" y="89454"/>
            <a:ext cx="8075129" cy="944562"/>
          </a:xfrm>
        </p:spPr>
        <p:txBody>
          <a:bodyPr>
            <a:noAutofit/>
          </a:bodyPr>
          <a:lstStyle/>
          <a:p>
            <a:pPr algn="l">
              <a:lnSpc>
                <a:spcPts val="2900"/>
              </a:lnSpc>
            </a:pPr>
            <a:r>
              <a:rPr lang="en-US" sz="2400" dirty="0" smtClean="0"/>
              <a:t>Cost/Capability Analysis Decision Framework (CCADF)</a:t>
            </a:r>
            <a:br>
              <a:rPr lang="en-US" sz="2400" dirty="0" smtClean="0"/>
            </a:br>
            <a:r>
              <a:rPr lang="en-US" sz="2400" dirty="0" smtClean="0"/>
              <a:t>Decision Points</a:t>
            </a:r>
            <a:endParaRPr lang="en-US" sz="2400" dirty="0"/>
          </a:p>
        </p:txBody>
      </p:sp>
      <p:sp>
        <p:nvSpPr>
          <p:cNvPr id="5" name="Slide Number Placeholder 4"/>
          <p:cNvSpPr>
            <a:spLocks noGrp="1"/>
          </p:cNvSpPr>
          <p:nvPr>
            <p:ph type="sldNum" sz="quarter" idx="10"/>
          </p:nvPr>
        </p:nvSpPr>
        <p:spPr/>
        <p:txBody>
          <a:bodyPr/>
          <a:lstStyle/>
          <a:p>
            <a:fld id="{295008BC-DA31-4D19-837B-EFA4386B05F5}" type="slidenum">
              <a:rPr lang="en-US" smtClean="0"/>
              <a:t>16</a:t>
            </a:fld>
            <a:endParaRPr lang="en-US"/>
          </a:p>
        </p:txBody>
      </p:sp>
      <p:sp>
        <p:nvSpPr>
          <p:cNvPr id="325" name="TextBox 324"/>
          <p:cNvSpPr txBox="1"/>
          <p:nvPr/>
        </p:nvSpPr>
        <p:spPr>
          <a:xfrm>
            <a:off x="874557" y="4161831"/>
            <a:ext cx="7367466" cy="1769715"/>
          </a:xfrm>
          <a:prstGeom prst="rect">
            <a:avLst/>
          </a:prstGeom>
          <a:noFill/>
        </p:spPr>
        <p:txBody>
          <a:bodyPr wrap="none" rtlCol="0">
            <a:spAutoFit/>
          </a:bodyPr>
          <a:lstStyle/>
          <a:p>
            <a:pPr>
              <a:spcAft>
                <a:spcPts val="600"/>
              </a:spcAft>
            </a:pPr>
            <a:r>
              <a:rPr lang="en-US" sz="1400" dirty="0" smtClean="0">
                <a:ea typeface="Verdana" pitchFamily="34" charset="0"/>
                <a:cs typeface="Verdana" pitchFamily="34" charset="0"/>
              </a:rPr>
              <a:t>Each Decision Point of the Framework Identifies:</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a:t>
            </a:r>
            <a:r>
              <a:rPr lang="en-US" sz="1400" dirty="0" smtClean="0">
                <a:ea typeface="Verdana" pitchFamily="34" charset="0"/>
                <a:cs typeface="Verdana" pitchFamily="34" charset="0"/>
              </a:rPr>
              <a:t> – The decision to be made</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 Point </a:t>
            </a:r>
            <a:r>
              <a:rPr lang="en-US" sz="1400" dirty="0" smtClean="0">
                <a:ea typeface="Verdana" pitchFamily="34" charset="0"/>
                <a:cs typeface="Verdana" pitchFamily="34" charset="0"/>
              </a:rPr>
              <a:t>– Where the decision points are in the acquisition life cycle</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 Maker(s) </a:t>
            </a:r>
            <a:r>
              <a:rPr lang="en-US" sz="1400" dirty="0" smtClean="0">
                <a:ea typeface="Verdana" pitchFamily="34" charset="0"/>
                <a:cs typeface="Verdana" pitchFamily="34" charset="0"/>
              </a:rPr>
              <a:t>– Who will be making the decision (i.e. approval to proceed)</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Questions to be Asked </a:t>
            </a:r>
            <a:r>
              <a:rPr lang="en-US" sz="1400" dirty="0" smtClean="0">
                <a:ea typeface="Verdana" pitchFamily="34" charset="0"/>
                <a:cs typeface="Verdana" pitchFamily="34" charset="0"/>
              </a:rPr>
              <a:t>– What questions should be asked by decision makers</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Information Required to Answer the Questions </a:t>
            </a:r>
            <a:r>
              <a:rPr lang="en-US" sz="1400" dirty="0" smtClean="0">
                <a:ea typeface="Verdana" pitchFamily="34" charset="0"/>
                <a:cs typeface="Verdana" pitchFamily="34" charset="0"/>
              </a:rPr>
              <a:t>– Supported answers to the questions</a:t>
            </a:r>
            <a:endParaRPr lang="en-US" sz="1400" dirty="0">
              <a:ea typeface="Verdana" pitchFamily="34" charset="0"/>
              <a:cs typeface="Verdana" pitchFamily="34" charset="0"/>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4988" y="6027922"/>
            <a:ext cx="403387" cy="405179"/>
          </a:xfrm>
          <a:prstGeom prst="rect">
            <a:avLst/>
          </a:prstGeom>
        </p:spPr>
      </p:pic>
      <p:sp>
        <p:nvSpPr>
          <p:cNvPr id="3" name="TextBox 2"/>
          <p:cNvSpPr txBox="1"/>
          <p:nvPr/>
        </p:nvSpPr>
        <p:spPr>
          <a:xfrm>
            <a:off x="504825" y="6591300"/>
            <a:ext cx="1444626" cy="246221"/>
          </a:xfrm>
          <a:prstGeom prst="rect">
            <a:avLst/>
          </a:prstGeom>
          <a:noFill/>
        </p:spPr>
        <p:txBody>
          <a:bodyPr wrap="none" rtlCol="0">
            <a:spAutoFit/>
          </a:bodyPr>
          <a:lstStyle/>
          <a:p>
            <a:pPr>
              <a:spcAft>
                <a:spcPts val="600"/>
              </a:spcAft>
            </a:pPr>
            <a:r>
              <a:rPr lang="en-US" sz="1000" dirty="0" smtClean="0">
                <a:ea typeface="Verdana" pitchFamily="34" charset="0"/>
                <a:cs typeface="Verdana" pitchFamily="34" charset="0"/>
              </a:rPr>
              <a:t>Source: DoDI 5000.02</a:t>
            </a:r>
            <a:endParaRPr lang="en-US" sz="1000" dirty="0">
              <a:ea typeface="Verdana" pitchFamily="34" charset="0"/>
              <a:cs typeface="Verdana"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5" y="1498242"/>
            <a:ext cx="8710615" cy="23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693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29" y="1060093"/>
            <a:ext cx="8609329" cy="231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1" name="Table 40"/>
          <p:cNvGraphicFramePr>
            <a:graphicFrameLocks noGrp="1"/>
          </p:cNvGraphicFramePr>
          <p:nvPr>
            <p:extLst>
              <p:ext uri="{D42A27DB-BD31-4B8C-83A1-F6EECF244321}">
                <p14:modId xmlns:p14="http://schemas.microsoft.com/office/powerpoint/2010/main" val="2994119651"/>
              </p:ext>
            </p:extLst>
          </p:nvPr>
        </p:nvGraphicFramePr>
        <p:xfrm>
          <a:off x="235934" y="3327869"/>
          <a:ext cx="8690650" cy="3383280"/>
        </p:xfrm>
        <a:graphic>
          <a:graphicData uri="http://schemas.openxmlformats.org/drawingml/2006/table">
            <a:tbl>
              <a:tblPr firstRow="1" bandRow="1"/>
              <a:tblGrid>
                <a:gridCol w="846306"/>
                <a:gridCol w="924128"/>
                <a:gridCol w="6920216"/>
              </a:tblGrid>
              <a:tr h="301561">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200" b="1" dirty="0" smtClean="0">
                          <a:latin typeface="Calibri" panose="020F0502020204030204" pitchFamily="34" charset="0"/>
                        </a:rPr>
                        <a:t>Decision Points</a:t>
                      </a:r>
                      <a:endParaRPr lang="en-US" sz="1200" b="1" dirty="0">
                        <a:latin typeface="Calibri" panose="020F0502020204030204" pitchFamily="34"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200" b="1" dirty="0" smtClean="0">
                          <a:latin typeface="Calibri" panose="020F0502020204030204" pitchFamily="34" charset="0"/>
                        </a:rPr>
                        <a:t>AF Decision</a:t>
                      </a:r>
                      <a:r>
                        <a:rPr lang="en-US" sz="1200" b="1" baseline="0" dirty="0" smtClean="0">
                          <a:latin typeface="Calibri" panose="020F0502020204030204" pitchFamily="34" charset="0"/>
                        </a:rPr>
                        <a:t> Maker*</a:t>
                      </a:r>
                      <a:endParaRPr lang="en-US" sz="1200" b="1"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algn="ctr"/>
                      <a:r>
                        <a:rPr lang="en-US" sz="1200" b="1" dirty="0" smtClean="0">
                          <a:latin typeface="Calibri" panose="020F0502020204030204" pitchFamily="34" charset="0"/>
                        </a:rPr>
                        <a:t>Key Question</a:t>
                      </a:r>
                      <a:endParaRPr lang="en-US" sz="1200" b="1"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AFROC</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latin typeface="Calibri" panose="020F0502020204030204" pitchFamily="34" charset="0"/>
                        </a:rPr>
                        <a:t>What are the affordable and viable military concepts to mitigating the identified capability gap? Does the AoA Study Plan adequately describe the methodology for estimating the life cycle costs and operational effectiveness of the potential concepts identified in the study guidance to close the gap identified in the ICD?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AFROC</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a:endParaRPr lang="en-US" sz="12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MDA</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a:endParaRPr lang="en-US" sz="12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AFROC</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latin typeface="Calibri" panose="020F0502020204030204" pitchFamily="34" charset="0"/>
                        </a:rPr>
                        <a:t>Does the preferred solution provide the maximum military utility for cost within affordability constraints. Do the KPPs and KSAs reflect life-cycle trades between cost, schedule and performance resulting in the maximized military utility within the affordability constraints? For each KPP and KSA, what are the cost and operational impacts and resulting military utility to accepting a lower threshold value? Does the acquisition strategy reflect maximizing military utility?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18093">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AFROC</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a:endParaRPr lang="en-US" sz="12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48573">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MDA</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AFROC</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latin typeface="Calibri" panose="020F0502020204030204" pitchFamily="34" charset="0"/>
                        </a:rPr>
                        <a:t>Can you validate the preferred solution provides the maximum military utility for cost within affordability constraints. Do the KPPs and KSAs reflect life-cycle trades between cost, schedule and performance resulting in the maximized military utility within  the affordability constraints? For each KPP and KSA, what are the cost and operational impacts and resulting military utility to accepting a lower threshold value? Does the acquisition strategy reflect maximizing military utility?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33333">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MDA</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a:endParaRPr lang="en-US" sz="12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MDA</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a:endParaRPr lang="en-US" sz="12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18093">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AFROC</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latin typeface="Calibri" panose="020F0502020204030204" pitchFamily="34" charset="0"/>
                        </a:rPr>
                        <a:t>Have changes to the program baseline been assessed to ensure the maximum military utility for cost within affordability constraints? If so, what trades were made to arrive at those values and what are the cost, schedule,  technical, and operational implications?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148573">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MDA</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0">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endParaRPr lang="en-US" sz="1000" dirty="0">
                        <a:latin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Helvetica LT Std"/>
                          <a:ea typeface=""/>
                          <a:cs typeface=""/>
                        </a:defRPr>
                      </a:lvl1pPr>
                      <a:lvl2pPr marL="457200" algn="l" defTabSz="914400" rtl="0" eaLnBrk="1" latinLnBrk="0" hangingPunct="1">
                        <a:defRPr sz="1800" kern="1200">
                          <a:solidFill>
                            <a:schemeClr val="tx1"/>
                          </a:solidFill>
                          <a:latin typeface="Helvetica LT Std"/>
                          <a:ea typeface=""/>
                          <a:cs typeface=""/>
                        </a:defRPr>
                      </a:lvl2pPr>
                      <a:lvl3pPr marL="914400" algn="l" defTabSz="914400" rtl="0" eaLnBrk="1" latinLnBrk="0" hangingPunct="1">
                        <a:defRPr sz="1800" kern="1200">
                          <a:solidFill>
                            <a:schemeClr val="tx1"/>
                          </a:solidFill>
                          <a:latin typeface="Helvetica LT Std"/>
                          <a:ea typeface=""/>
                          <a:cs typeface=""/>
                        </a:defRPr>
                      </a:lvl3pPr>
                      <a:lvl4pPr marL="1371600" algn="l" defTabSz="914400" rtl="0" eaLnBrk="1" latinLnBrk="0" hangingPunct="1">
                        <a:defRPr sz="1800" kern="1200">
                          <a:solidFill>
                            <a:schemeClr val="tx1"/>
                          </a:solidFill>
                          <a:latin typeface="Helvetica LT Std"/>
                          <a:ea typeface=""/>
                          <a:cs typeface=""/>
                        </a:defRPr>
                      </a:lvl4pPr>
                      <a:lvl5pPr marL="1828800" algn="l" defTabSz="914400" rtl="0" eaLnBrk="1" latinLnBrk="0" hangingPunct="1">
                        <a:defRPr sz="1800" kern="1200">
                          <a:solidFill>
                            <a:schemeClr val="tx1"/>
                          </a:solidFill>
                          <a:latin typeface="Helvetica LT Std"/>
                          <a:ea typeface=""/>
                          <a:cs typeface=""/>
                        </a:defRPr>
                      </a:lvl5pPr>
                      <a:lvl6pPr marL="2286000" algn="l" defTabSz="914400" rtl="0" eaLnBrk="1" latinLnBrk="0" hangingPunct="1">
                        <a:defRPr sz="1800" kern="1200">
                          <a:solidFill>
                            <a:schemeClr val="tx1"/>
                          </a:solidFill>
                          <a:latin typeface="Helvetica LT Std"/>
                          <a:ea typeface=""/>
                          <a:cs typeface=""/>
                        </a:defRPr>
                      </a:lvl6pPr>
                      <a:lvl7pPr marL="2743200" algn="l" defTabSz="914400" rtl="0" eaLnBrk="1" latinLnBrk="0" hangingPunct="1">
                        <a:defRPr sz="1800" kern="1200">
                          <a:solidFill>
                            <a:schemeClr val="tx1"/>
                          </a:solidFill>
                          <a:latin typeface="Helvetica LT Std"/>
                          <a:ea typeface=""/>
                          <a:cs typeface=""/>
                        </a:defRPr>
                      </a:lvl7pPr>
                      <a:lvl8pPr marL="3200400" algn="l" defTabSz="914400" rtl="0" eaLnBrk="1" latinLnBrk="0" hangingPunct="1">
                        <a:defRPr sz="1800" kern="1200">
                          <a:solidFill>
                            <a:schemeClr val="tx1"/>
                          </a:solidFill>
                          <a:latin typeface="Helvetica LT Std"/>
                          <a:ea typeface=""/>
                          <a:cs typeface=""/>
                        </a:defRPr>
                      </a:lvl8pPr>
                      <a:lvl9pPr marL="3657600" algn="l" defTabSz="914400" rtl="0" eaLnBrk="1" latinLnBrk="0" hangingPunct="1">
                        <a:defRPr sz="1800" kern="1200">
                          <a:solidFill>
                            <a:schemeClr val="tx1"/>
                          </a:solidFill>
                          <a:latin typeface="Helvetica LT Std"/>
                          <a:ea typeface=""/>
                          <a:cs typeface=""/>
                        </a:defRPr>
                      </a:lvl9pPr>
                    </a:lstStyle>
                    <a:p>
                      <a:pPr algn="ctr"/>
                      <a:r>
                        <a:rPr lang="en-US" sz="1000" dirty="0" smtClean="0">
                          <a:latin typeface="Calibri" panose="020F0502020204030204" pitchFamily="34" charset="0"/>
                        </a:rPr>
                        <a:t>MDA</a:t>
                      </a:r>
                      <a:endParaRPr lang="en-US" sz="1000" dirty="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42" name="TextBox 41"/>
          <p:cNvSpPr txBox="1"/>
          <p:nvPr/>
        </p:nvSpPr>
        <p:spPr>
          <a:xfrm>
            <a:off x="326700" y="5695958"/>
            <a:ext cx="226792" cy="164815"/>
          </a:xfrm>
          <a:prstGeom prst="rect">
            <a:avLst/>
          </a:prstGeom>
          <a:noFill/>
        </p:spPr>
        <p:txBody>
          <a:bodyPr wrap="none" rtlCol="0">
            <a:spAutoFit/>
          </a:bodyPr>
          <a:lstStyle/>
          <a:p>
            <a:r>
              <a:rPr lang="en-US" sz="1400" dirty="0" smtClean="0">
                <a:solidFill>
                  <a:prstClr val="black"/>
                </a:solidFill>
                <a:latin typeface="Calibri"/>
              </a:rPr>
              <a:t>❾</a:t>
            </a:r>
            <a:endParaRPr lang="en-US" sz="1400" dirty="0">
              <a:solidFill>
                <a:srgbClr val="F7901E"/>
              </a:solidFill>
              <a:latin typeface="Helvetica LT Std"/>
            </a:endParaRPr>
          </a:p>
        </p:txBody>
      </p:sp>
      <p:sp>
        <p:nvSpPr>
          <p:cNvPr id="43" name="Rectangle 42"/>
          <p:cNvSpPr/>
          <p:nvPr/>
        </p:nvSpPr>
        <p:spPr>
          <a:xfrm>
            <a:off x="326700" y="4010048"/>
            <a:ext cx="226792" cy="164815"/>
          </a:xfrm>
          <a:prstGeom prst="rect">
            <a:avLst/>
          </a:prstGeom>
        </p:spPr>
        <p:txBody>
          <a:bodyPr wrap="none">
            <a:spAutoFit/>
          </a:bodyPr>
          <a:lstStyle/>
          <a:p>
            <a:r>
              <a:rPr lang="en-US" sz="1400" dirty="0">
                <a:solidFill>
                  <a:srgbClr val="005F9E"/>
                </a:solidFill>
                <a:latin typeface="Calibri"/>
              </a:rPr>
              <a:t>❷</a:t>
            </a:r>
            <a:endParaRPr lang="en-US" sz="1400" dirty="0">
              <a:solidFill>
                <a:prstClr val="black"/>
              </a:solidFill>
              <a:latin typeface="Helvetica LT Std"/>
            </a:endParaRPr>
          </a:p>
        </p:txBody>
      </p:sp>
      <p:sp>
        <p:nvSpPr>
          <p:cNvPr id="44" name="Rectangle 43"/>
          <p:cNvSpPr/>
          <p:nvPr/>
        </p:nvSpPr>
        <p:spPr>
          <a:xfrm>
            <a:off x="326700" y="4250974"/>
            <a:ext cx="226792" cy="164815"/>
          </a:xfrm>
          <a:prstGeom prst="rect">
            <a:avLst/>
          </a:prstGeom>
        </p:spPr>
        <p:txBody>
          <a:bodyPr wrap="none">
            <a:spAutoFit/>
          </a:bodyPr>
          <a:lstStyle/>
          <a:p>
            <a:r>
              <a:rPr lang="en-US" sz="1400" dirty="0">
                <a:solidFill>
                  <a:srgbClr val="00B050"/>
                </a:solidFill>
                <a:latin typeface="Calibri"/>
              </a:rPr>
              <a:t>❸</a:t>
            </a:r>
            <a:endParaRPr lang="en-US" sz="1400" dirty="0">
              <a:solidFill>
                <a:prstClr val="black"/>
              </a:solidFill>
              <a:latin typeface="Helvetica LT Std"/>
            </a:endParaRPr>
          </a:p>
        </p:txBody>
      </p:sp>
      <p:sp>
        <p:nvSpPr>
          <p:cNvPr id="45" name="Rectangle 44"/>
          <p:cNvSpPr/>
          <p:nvPr/>
        </p:nvSpPr>
        <p:spPr>
          <a:xfrm>
            <a:off x="326700" y="4496376"/>
            <a:ext cx="226792" cy="164815"/>
          </a:xfrm>
          <a:prstGeom prst="rect">
            <a:avLst/>
          </a:prstGeom>
        </p:spPr>
        <p:txBody>
          <a:bodyPr wrap="none">
            <a:spAutoFit/>
          </a:bodyPr>
          <a:lstStyle/>
          <a:p>
            <a:r>
              <a:rPr lang="en-US" sz="1400" dirty="0">
                <a:solidFill>
                  <a:srgbClr val="FFC000"/>
                </a:solidFill>
                <a:latin typeface="Calibri"/>
              </a:rPr>
              <a:t>❹</a:t>
            </a:r>
            <a:endParaRPr lang="en-US" sz="1400" dirty="0">
              <a:solidFill>
                <a:prstClr val="black"/>
              </a:solidFill>
              <a:latin typeface="Helvetica LT Std"/>
            </a:endParaRPr>
          </a:p>
        </p:txBody>
      </p:sp>
      <p:sp>
        <p:nvSpPr>
          <p:cNvPr id="46" name="Rectangle 45"/>
          <p:cNvSpPr/>
          <p:nvPr/>
        </p:nvSpPr>
        <p:spPr>
          <a:xfrm>
            <a:off x="326700" y="4733148"/>
            <a:ext cx="226792" cy="164815"/>
          </a:xfrm>
          <a:prstGeom prst="rect">
            <a:avLst/>
          </a:prstGeom>
        </p:spPr>
        <p:txBody>
          <a:bodyPr wrap="none">
            <a:spAutoFit/>
          </a:bodyPr>
          <a:lstStyle/>
          <a:p>
            <a:r>
              <a:rPr lang="en-US" sz="1400" dirty="0">
                <a:solidFill>
                  <a:srgbClr val="663300"/>
                </a:solidFill>
                <a:latin typeface="Calibri"/>
              </a:rPr>
              <a:t>❺</a:t>
            </a:r>
            <a:endParaRPr lang="en-US" sz="1400" dirty="0">
              <a:solidFill>
                <a:prstClr val="black"/>
              </a:solidFill>
              <a:latin typeface="Helvetica LT Std"/>
            </a:endParaRPr>
          </a:p>
        </p:txBody>
      </p:sp>
      <p:sp>
        <p:nvSpPr>
          <p:cNvPr id="47" name="Rectangle 46"/>
          <p:cNvSpPr/>
          <p:nvPr/>
        </p:nvSpPr>
        <p:spPr>
          <a:xfrm>
            <a:off x="326700" y="4974073"/>
            <a:ext cx="226792" cy="164815"/>
          </a:xfrm>
          <a:prstGeom prst="rect">
            <a:avLst/>
          </a:prstGeom>
        </p:spPr>
        <p:txBody>
          <a:bodyPr wrap="none">
            <a:spAutoFit/>
          </a:bodyPr>
          <a:lstStyle/>
          <a:p>
            <a:r>
              <a:rPr lang="en-US" sz="1400" dirty="0">
                <a:solidFill>
                  <a:srgbClr val="FF0000"/>
                </a:solidFill>
                <a:latin typeface="Calibri"/>
              </a:rPr>
              <a:t>❻</a:t>
            </a:r>
            <a:endParaRPr lang="en-US" sz="1400" dirty="0">
              <a:solidFill>
                <a:prstClr val="black"/>
              </a:solidFill>
              <a:latin typeface="Helvetica LT Std"/>
            </a:endParaRPr>
          </a:p>
        </p:txBody>
      </p:sp>
      <p:sp>
        <p:nvSpPr>
          <p:cNvPr id="48" name="Rectangle 47"/>
          <p:cNvSpPr/>
          <p:nvPr/>
        </p:nvSpPr>
        <p:spPr>
          <a:xfrm>
            <a:off x="326700" y="5224523"/>
            <a:ext cx="226792" cy="164815"/>
          </a:xfrm>
          <a:prstGeom prst="rect">
            <a:avLst/>
          </a:prstGeom>
        </p:spPr>
        <p:txBody>
          <a:bodyPr wrap="none">
            <a:spAutoFit/>
          </a:bodyPr>
          <a:lstStyle/>
          <a:p>
            <a:r>
              <a:rPr lang="en-US" sz="1400" dirty="0">
                <a:solidFill>
                  <a:srgbClr val="FF00FF"/>
                </a:solidFill>
                <a:latin typeface="Calibri"/>
              </a:rPr>
              <a:t>❼</a:t>
            </a:r>
            <a:endParaRPr lang="en-US" sz="1400" dirty="0">
              <a:solidFill>
                <a:prstClr val="black"/>
              </a:solidFill>
              <a:latin typeface="Helvetica LT Std"/>
            </a:endParaRPr>
          </a:p>
        </p:txBody>
      </p:sp>
      <p:sp>
        <p:nvSpPr>
          <p:cNvPr id="49" name="Rectangle 48"/>
          <p:cNvSpPr/>
          <p:nvPr/>
        </p:nvSpPr>
        <p:spPr>
          <a:xfrm>
            <a:off x="326700" y="5458162"/>
            <a:ext cx="226792" cy="164815"/>
          </a:xfrm>
          <a:prstGeom prst="rect">
            <a:avLst/>
          </a:prstGeom>
        </p:spPr>
        <p:txBody>
          <a:bodyPr wrap="none">
            <a:spAutoFit/>
          </a:bodyPr>
          <a:lstStyle/>
          <a:p>
            <a:r>
              <a:rPr lang="en-US" sz="1400" dirty="0">
                <a:solidFill>
                  <a:srgbClr val="00B0F0"/>
                </a:solidFill>
                <a:latin typeface="Calibri"/>
              </a:rPr>
              <a:t>❽</a:t>
            </a:r>
            <a:endParaRPr lang="en-US" sz="1400" dirty="0">
              <a:solidFill>
                <a:prstClr val="black"/>
              </a:solidFill>
              <a:latin typeface="Helvetica LT Std"/>
            </a:endParaRPr>
          </a:p>
        </p:txBody>
      </p:sp>
      <p:sp>
        <p:nvSpPr>
          <p:cNvPr id="50" name="Rectangle 49"/>
          <p:cNvSpPr/>
          <p:nvPr/>
        </p:nvSpPr>
        <p:spPr>
          <a:xfrm>
            <a:off x="326700" y="5942800"/>
            <a:ext cx="226792" cy="164815"/>
          </a:xfrm>
          <a:prstGeom prst="rect">
            <a:avLst/>
          </a:prstGeom>
        </p:spPr>
        <p:txBody>
          <a:bodyPr wrap="none">
            <a:spAutoFit/>
          </a:bodyPr>
          <a:lstStyle/>
          <a:p>
            <a:r>
              <a:rPr lang="en-US" sz="1400" dirty="0" smtClean="0">
                <a:solidFill>
                  <a:srgbClr val="F7901E"/>
                </a:solidFill>
                <a:latin typeface="Calibri"/>
              </a:rPr>
              <a:t>❿</a:t>
            </a:r>
            <a:endParaRPr lang="en-US" sz="1400" dirty="0">
              <a:solidFill>
                <a:srgbClr val="0070C0"/>
              </a:solidFill>
              <a:latin typeface="Helvetica LT Std"/>
            </a:endParaRPr>
          </a:p>
        </p:txBody>
      </p:sp>
      <p:sp>
        <p:nvSpPr>
          <p:cNvPr id="51" name="TextBox 50"/>
          <p:cNvSpPr txBox="1"/>
          <p:nvPr/>
        </p:nvSpPr>
        <p:spPr>
          <a:xfrm>
            <a:off x="326700" y="3764876"/>
            <a:ext cx="226792" cy="164815"/>
          </a:xfrm>
          <a:prstGeom prst="rect">
            <a:avLst/>
          </a:prstGeom>
          <a:noFill/>
        </p:spPr>
        <p:txBody>
          <a:bodyPr wrap="none" rtlCol="0">
            <a:spAutoFit/>
          </a:bodyPr>
          <a:lstStyle/>
          <a:p>
            <a:r>
              <a:rPr lang="en-US" sz="1400" dirty="0" smtClean="0">
                <a:solidFill>
                  <a:srgbClr val="7030A0"/>
                </a:solidFill>
                <a:latin typeface="Calibri"/>
              </a:rPr>
              <a:t>❶</a:t>
            </a:r>
            <a:endParaRPr lang="en-US" sz="1400" dirty="0">
              <a:solidFill>
                <a:srgbClr val="7030A0"/>
              </a:solidFill>
              <a:latin typeface="Helvetica LT Std"/>
            </a:endParaRPr>
          </a:p>
        </p:txBody>
      </p:sp>
      <p:sp>
        <p:nvSpPr>
          <p:cNvPr id="52" name="Rectangle 51"/>
          <p:cNvSpPr/>
          <p:nvPr/>
        </p:nvSpPr>
        <p:spPr>
          <a:xfrm>
            <a:off x="326700" y="6193251"/>
            <a:ext cx="226792" cy="164815"/>
          </a:xfrm>
          <a:prstGeom prst="rect">
            <a:avLst/>
          </a:prstGeom>
        </p:spPr>
        <p:txBody>
          <a:bodyPr wrap="none">
            <a:spAutoFit/>
          </a:bodyPr>
          <a:lstStyle/>
          <a:p>
            <a:r>
              <a:rPr lang="en-US" sz="1400" dirty="0" smtClean="0">
                <a:solidFill>
                  <a:prstClr val="white">
                    <a:lumMod val="50000"/>
                  </a:prstClr>
                </a:solidFill>
                <a:latin typeface="Calibri"/>
              </a:rPr>
              <a:t>⓫</a:t>
            </a:r>
            <a:endParaRPr lang="en-US" sz="1400" dirty="0">
              <a:solidFill>
                <a:srgbClr val="0070C0"/>
              </a:solidFill>
              <a:latin typeface="Helvetica LT Std"/>
            </a:endParaRPr>
          </a:p>
        </p:txBody>
      </p:sp>
      <p:sp>
        <p:nvSpPr>
          <p:cNvPr id="53" name="Rectangle 52"/>
          <p:cNvSpPr/>
          <p:nvPr/>
        </p:nvSpPr>
        <p:spPr>
          <a:xfrm>
            <a:off x="326700" y="6443701"/>
            <a:ext cx="226792" cy="164815"/>
          </a:xfrm>
          <a:prstGeom prst="rect">
            <a:avLst/>
          </a:prstGeom>
        </p:spPr>
        <p:txBody>
          <a:bodyPr wrap="none">
            <a:spAutoFit/>
          </a:bodyPr>
          <a:lstStyle/>
          <a:p>
            <a:r>
              <a:rPr lang="en-US" sz="1400" dirty="0">
                <a:solidFill>
                  <a:srgbClr val="0070C0"/>
                </a:solidFill>
                <a:latin typeface="Calibri"/>
              </a:rPr>
              <a:t>⓬</a:t>
            </a:r>
            <a:endParaRPr lang="en-US" sz="1400" dirty="0">
              <a:solidFill>
                <a:srgbClr val="0070C0"/>
              </a:solidFill>
              <a:latin typeface="Helvetica LT Std"/>
            </a:endParaRPr>
          </a:p>
        </p:txBody>
      </p:sp>
      <p:sp>
        <p:nvSpPr>
          <p:cNvPr id="63" name="AutoShape 40"/>
          <p:cNvSpPr>
            <a:spLocks noChangeAspect="1" noChangeArrowheads="1"/>
          </p:cNvSpPr>
          <p:nvPr/>
        </p:nvSpPr>
        <p:spPr bwMode="auto">
          <a:xfrm>
            <a:off x="741945" y="4328803"/>
            <a:ext cx="123266" cy="146218"/>
          </a:xfrm>
          <a:prstGeom prst="flowChartDecision">
            <a:avLst/>
          </a:prstGeom>
          <a:solidFill>
            <a:sysClr val="window" lastClr="FFFFFF">
              <a:lumMod val="65000"/>
            </a:sys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64" name="AutoShape 40"/>
          <p:cNvSpPr>
            <a:spLocks noChangeAspect="1" noChangeArrowheads="1"/>
          </p:cNvSpPr>
          <p:nvPr/>
        </p:nvSpPr>
        <p:spPr bwMode="auto">
          <a:xfrm>
            <a:off x="740422" y="3847806"/>
            <a:ext cx="123266" cy="146218"/>
          </a:xfrm>
          <a:prstGeom prst="flowChartDecision">
            <a:avLst/>
          </a:prstGeom>
          <a:solidFill>
            <a:srgbClr val="FFCC00"/>
          </a:solidFill>
          <a:ln w="9525">
            <a:solidFill>
              <a:srgbClr val="000000"/>
            </a:solidFill>
            <a:miter lim="800000"/>
            <a:headEnd/>
            <a:tailEnd/>
          </a:ln>
        </p:spPr>
        <p:txBody>
          <a:bodyPr wrap="none" anchor="ctr"/>
          <a:lstStyle/>
          <a:p>
            <a:pPr fontAlgn="base">
              <a:spcBef>
                <a:spcPct val="0"/>
              </a:spcBef>
              <a:spcAft>
                <a:spcPct val="0"/>
              </a:spcAft>
              <a:defRPr/>
            </a:pPr>
            <a:endParaRPr lang="en-US" sz="800" b="1" kern="0" smtClean="0">
              <a:solidFill>
                <a:srgbClr val="000000"/>
              </a:solidFill>
              <a:latin typeface="Arial" charset="0"/>
            </a:endParaRPr>
          </a:p>
        </p:txBody>
      </p:sp>
      <p:sp>
        <p:nvSpPr>
          <p:cNvPr id="65" name="AutoShape 40"/>
          <p:cNvSpPr>
            <a:spLocks noChangeAspect="1" noChangeArrowheads="1"/>
          </p:cNvSpPr>
          <p:nvPr/>
        </p:nvSpPr>
        <p:spPr bwMode="auto">
          <a:xfrm>
            <a:off x="740422" y="4087017"/>
            <a:ext cx="123266" cy="146218"/>
          </a:xfrm>
          <a:prstGeom prst="flowChartDecision">
            <a:avLst/>
          </a:prstGeom>
          <a:solidFill>
            <a:srgbClr val="FFCC00"/>
          </a:solidFill>
          <a:ln w="9525">
            <a:solidFill>
              <a:srgbClr val="000000"/>
            </a:solidFill>
            <a:miter lim="800000"/>
            <a:headEnd/>
            <a:tailEnd/>
          </a:ln>
        </p:spPr>
        <p:txBody>
          <a:bodyPr wrap="none" anchor="ctr"/>
          <a:lstStyle/>
          <a:p>
            <a:pPr fontAlgn="base">
              <a:spcBef>
                <a:spcPct val="0"/>
              </a:spcBef>
              <a:spcAft>
                <a:spcPct val="0"/>
              </a:spcAft>
              <a:defRPr/>
            </a:pPr>
            <a:endParaRPr lang="en-US" sz="800" b="1" kern="0" smtClean="0">
              <a:solidFill>
                <a:srgbClr val="000000"/>
              </a:solidFill>
              <a:latin typeface="Arial" charset="0"/>
            </a:endParaRPr>
          </a:p>
        </p:txBody>
      </p:sp>
      <p:sp>
        <p:nvSpPr>
          <p:cNvPr id="66" name="AutoShape 40"/>
          <p:cNvSpPr>
            <a:spLocks noChangeAspect="1" noChangeArrowheads="1"/>
          </p:cNvSpPr>
          <p:nvPr/>
        </p:nvSpPr>
        <p:spPr bwMode="auto">
          <a:xfrm>
            <a:off x="745462" y="4579306"/>
            <a:ext cx="123266" cy="146218"/>
          </a:xfrm>
          <a:prstGeom prst="flowChartDecision">
            <a:avLst/>
          </a:prstGeom>
          <a:solidFill>
            <a:srgbClr val="FFCC00"/>
          </a:solidFill>
          <a:ln w="9525">
            <a:solidFill>
              <a:srgbClr val="000000"/>
            </a:solidFill>
            <a:miter lim="800000"/>
            <a:headEnd/>
            <a:tailEnd/>
          </a:ln>
        </p:spPr>
        <p:txBody>
          <a:bodyPr wrap="none" anchor="ctr"/>
          <a:lstStyle/>
          <a:p>
            <a:pPr fontAlgn="base">
              <a:spcBef>
                <a:spcPct val="0"/>
              </a:spcBef>
              <a:spcAft>
                <a:spcPct val="0"/>
              </a:spcAft>
              <a:defRPr/>
            </a:pPr>
            <a:endParaRPr lang="en-US" sz="800" b="1" kern="0" smtClean="0">
              <a:solidFill>
                <a:srgbClr val="000000"/>
              </a:solidFill>
              <a:latin typeface="Arial" charset="0"/>
            </a:endParaRPr>
          </a:p>
        </p:txBody>
      </p:sp>
      <p:sp>
        <p:nvSpPr>
          <p:cNvPr id="67" name="AutoShape 40"/>
          <p:cNvSpPr>
            <a:spLocks noChangeAspect="1" noChangeArrowheads="1"/>
          </p:cNvSpPr>
          <p:nvPr/>
        </p:nvSpPr>
        <p:spPr bwMode="auto">
          <a:xfrm>
            <a:off x="745461" y="4798920"/>
            <a:ext cx="123266" cy="146218"/>
          </a:xfrm>
          <a:prstGeom prst="flowChartDecision">
            <a:avLst/>
          </a:prstGeom>
          <a:solidFill>
            <a:srgbClr val="FFCC00"/>
          </a:solidFill>
          <a:ln w="9525">
            <a:solidFill>
              <a:srgbClr val="000000"/>
            </a:solidFill>
            <a:miter lim="800000"/>
            <a:headEnd/>
            <a:tailEnd/>
          </a:ln>
        </p:spPr>
        <p:txBody>
          <a:bodyPr wrap="none" anchor="ctr"/>
          <a:lstStyle/>
          <a:p>
            <a:pPr fontAlgn="base">
              <a:spcBef>
                <a:spcPct val="0"/>
              </a:spcBef>
              <a:spcAft>
                <a:spcPct val="0"/>
              </a:spcAft>
              <a:defRPr/>
            </a:pPr>
            <a:endParaRPr lang="en-US" sz="800" b="1" kern="0" smtClean="0">
              <a:solidFill>
                <a:srgbClr val="000000"/>
              </a:solidFill>
              <a:latin typeface="Arial" charset="0"/>
            </a:endParaRPr>
          </a:p>
        </p:txBody>
      </p:sp>
      <p:sp>
        <p:nvSpPr>
          <p:cNvPr id="68" name="AutoShape 15"/>
          <p:cNvSpPr>
            <a:spLocks noChangeArrowheads="1"/>
          </p:cNvSpPr>
          <p:nvPr/>
        </p:nvSpPr>
        <p:spPr bwMode="auto">
          <a:xfrm>
            <a:off x="705507" y="5048501"/>
            <a:ext cx="163220" cy="16322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fontAlgn="base">
              <a:spcBef>
                <a:spcPct val="0"/>
              </a:spcBef>
              <a:spcAft>
                <a:spcPct val="0"/>
              </a:spcAft>
              <a:defRPr/>
            </a:pPr>
            <a:endParaRPr lang="en-US" sz="800" b="1" kern="0">
              <a:solidFill>
                <a:srgbClr val="000000"/>
              </a:solidFill>
              <a:latin typeface="Arial" charset="0"/>
            </a:endParaRPr>
          </a:p>
        </p:txBody>
      </p:sp>
      <p:sp>
        <p:nvSpPr>
          <p:cNvPr id="69" name="AutoShape 15"/>
          <p:cNvSpPr>
            <a:spLocks noChangeArrowheads="1"/>
          </p:cNvSpPr>
          <p:nvPr/>
        </p:nvSpPr>
        <p:spPr bwMode="auto">
          <a:xfrm>
            <a:off x="705508" y="5777674"/>
            <a:ext cx="163220" cy="16322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fontAlgn="base">
              <a:spcBef>
                <a:spcPct val="0"/>
              </a:spcBef>
              <a:spcAft>
                <a:spcPct val="0"/>
              </a:spcAft>
              <a:defRPr/>
            </a:pPr>
            <a:endParaRPr lang="en-US" sz="800" b="1" kern="0">
              <a:solidFill>
                <a:srgbClr val="000000"/>
              </a:solidFill>
              <a:latin typeface="Arial" charset="0"/>
            </a:endParaRPr>
          </a:p>
        </p:txBody>
      </p:sp>
      <p:sp>
        <p:nvSpPr>
          <p:cNvPr id="70" name="AutoShape 15"/>
          <p:cNvSpPr>
            <a:spLocks noChangeArrowheads="1"/>
          </p:cNvSpPr>
          <p:nvPr/>
        </p:nvSpPr>
        <p:spPr bwMode="auto">
          <a:xfrm>
            <a:off x="705508" y="6267679"/>
            <a:ext cx="163220" cy="16322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fontAlgn="base">
              <a:spcBef>
                <a:spcPct val="0"/>
              </a:spcBef>
              <a:spcAft>
                <a:spcPct val="0"/>
              </a:spcAft>
              <a:defRPr/>
            </a:pPr>
            <a:endParaRPr lang="en-US" sz="800" b="1" kern="0">
              <a:solidFill>
                <a:srgbClr val="000000"/>
              </a:solidFill>
              <a:latin typeface="Arial" charset="0"/>
            </a:endParaRPr>
          </a:p>
        </p:txBody>
      </p:sp>
      <p:sp>
        <p:nvSpPr>
          <p:cNvPr id="71" name="AutoShape 40"/>
          <p:cNvSpPr>
            <a:spLocks noChangeAspect="1" noChangeArrowheads="1"/>
          </p:cNvSpPr>
          <p:nvPr/>
        </p:nvSpPr>
        <p:spPr bwMode="auto">
          <a:xfrm>
            <a:off x="725484" y="6526631"/>
            <a:ext cx="123266" cy="146218"/>
          </a:xfrm>
          <a:prstGeom prst="flowChartDecision">
            <a:avLst/>
          </a:prstGeom>
          <a:solidFill>
            <a:sysClr val="window" lastClr="FFFFFF">
              <a:lumMod val="65000"/>
            </a:sys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72" name="AutoShape 40"/>
          <p:cNvSpPr>
            <a:spLocks noChangeAspect="1" noChangeArrowheads="1"/>
          </p:cNvSpPr>
          <p:nvPr/>
        </p:nvSpPr>
        <p:spPr bwMode="auto">
          <a:xfrm>
            <a:off x="728631" y="5541092"/>
            <a:ext cx="123266" cy="146218"/>
          </a:xfrm>
          <a:prstGeom prst="flowChartDecision">
            <a:avLst/>
          </a:prstGeom>
          <a:solidFill>
            <a:sysClr val="window" lastClr="FFFFFF">
              <a:lumMod val="65000"/>
            </a:sys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800" b="1" i="0" u="none" strike="noStrike" kern="0" cap="none" spc="0" normalizeH="0" baseline="0" noProof="0" smtClean="0">
              <a:ln>
                <a:noFill/>
              </a:ln>
              <a:solidFill>
                <a:srgbClr val="000000"/>
              </a:solidFill>
              <a:effectLst/>
              <a:uLnTx/>
              <a:uFillTx/>
              <a:latin typeface="Arial" charset="0"/>
            </a:endParaRPr>
          </a:p>
        </p:txBody>
      </p:sp>
      <p:sp>
        <p:nvSpPr>
          <p:cNvPr id="73" name="AutoShape 40"/>
          <p:cNvSpPr>
            <a:spLocks noChangeAspect="1" noChangeArrowheads="1"/>
          </p:cNvSpPr>
          <p:nvPr/>
        </p:nvSpPr>
        <p:spPr bwMode="auto">
          <a:xfrm>
            <a:off x="725483" y="5307453"/>
            <a:ext cx="123266" cy="146218"/>
          </a:xfrm>
          <a:prstGeom prst="flowChartDecision">
            <a:avLst/>
          </a:prstGeom>
          <a:solidFill>
            <a:srgbClr val="FFCC00"/>
          </a:solidFill>
          <a:ln w="9525">
            <a:solidFill>
              <a:srgbClr val="000000"/>
            </a:solidFill>
            <a:miter lim="800000"/>
            <a:headEnd/>
            <a:tailEnd/>
          </a:ln>
        </p:spPr>
        <p:txBody>
          <a:bodyPr wrap="none" anchor="ctr"/>
          <a:lstStyle/>
          <a:p>
            <a:pPr fontAlgn="base">
              <a:spcBef>
                <a:spcPct val="0"/>
              </a:spcBef>
              <a:spcAft>
                <a:spcPct val="0"/>
              </a:spcAft>
              <a:defRPr/>
            </a:pPr>
            <a:endParaRPr lang="en-US" sz="800" b="1" kern="0" smtClean="0">
              <a:solidFill>
                <a:srgbClr val="000000"/>
              </a:solidFill>
              <a:latin typeface="Arial" charset="0"/>
            </a:endParaRPr>
          </a:p>
        </p:txBody>
      </p:sp>
      <p:sp>
        <p:nvSpPr>
          <p:cNvPr id="74" name="AutoShape 40"/>
          <p:cNvSpPr>
            <a:spLocks noChangeAspect="1" noChangeArrowheads="1"/>
          </p:cNvSpPr>
          <p:nvPr/>
        </p:nvSpPr>
        <p:spPr bwMode="auto">
          <a:xfrm>
            <a:off x="725908" y="6033285"/>
            <a:ext cx="123266" cy="146218"/>
          </a:xfrm>
          <a:prstGeom prst="flowChartDecision">
            <a:avLst/>
          </a:prstGeom>
          <a:solidFill>
            <a:srgbClr val="FFCC00"/>
          </a:solidFill>
          <a:ln w="9525">
            <a:solidFill>
              <a:srgbClr val="000000"/>
            </a:solidFill>
            <a:miter lim="800000"/>
            <a:headEnd/>
            <a:tailEnd/>
          </a:ln>
        </p:spPr>
        <p:txBody>
          <a:bodyPr wrap="none" anchor="ctr"/>
          <a:lstStyle/>
          <a:p>
            <a:pPr fontAlgn="base">
              <a:spcBef>
                <a:spcPct val="0"/>
              </a:spcBef>
              <a:spcAft>
                <a:spcPct val="0"/>
              </a:spcAft>
              <a:defRPr/>
            </a:pPr>
            <a:endParaRPr lang="en-US" sz="800" b="1" kern="0" smtClean="0">
              <a:solidFill>
                <a:srgbClr val="000000"/>
              </a:solidFill>
              <a:latin typeface="Arial" charset="0"/>
            </a:endParaRPr>
          </a:p>
        </p:txBody>
      </p:sp>
      <p:sp>
        <p:nvSpPr>
          <p:cNvPr id="75" name="TextBox 74"/>
          <p:cNvSpPr txBox="1"/>
          <p:nvPr/>
        </p:nvSpPr>
        <p:spPr>
          <a:xfrm>
            <a:off x="666985" y="6656343"/>
            <a:ext cx="4685898" cy="215444"/>
          </a:xfrm>
          <a:prstGeom prst="rect">
            <a:avLst/>
          </a:prstGeom>
          <a:noFill/>
        </p:spPr>
        <p:txBody>
          <a:bodyPr wrap="none" rtlCol="0">
            <a:spAutoFit/>
          </a:bodyPr>
          <a:lstStyle/>
          <a:p>
            <a:pPr>
              <a:spcAft>
                <a:spcPts val="600"/>
              </a:spcAft>
            </a:pPr>
            <a:r>
              <a:rPr lang="en-US" sz="800" dirty="0" smtClean="0">
                <a:solidFill>
                  <a:prstClr val="black"/>
                </a:solidFill>
                <a:latin typeface="Helvetica LT Std"/>
                <a:ea typeface="Verdana" pitchFamily="34" charset="0"/>
                <a:cs typeface="Verdana" pitchFamily="34" charset="0"/>
              </a:rPr>
              <a:t>* Final decision maker, other reviews  may occur prior to final decision, i.e. AFRRG RSR for AF)</a:t>
            </a:r>
            <a:endParaRPr lang="en-US" sz="800" dirty="0">
              <a:solidFill>
                <a:prstClr val="black"/>
              </a:solidFill>
              <a:latin typeface="Helvetica LT Std"/>
              <a:ea typeface="Verdana" pitchFamily="34" charset="0"/>
              <a:cs typeface="Verdana" pitchFamily="34" charset="0"/>
            </a:endParaRPr>
          </a:p>
        </p:txBody>
      </p:sp>
      <p:sp>
        <p:nvSpPr>
          <p:cNvPr id="6" name="Title 5"/>
          <p:cNvSpPr>
            <a:spLocks noGrp="1"/>
          </p:cNvSpPr>
          <p:nvPr>
            <p:ph type="title"/>
          </p:nvPr>
        </p:nvSpPr>
        <p:spPr>
          <a:xfrm>
            <a:off x="975957" y="76200"/>
            <a:ext cx="7683855" cy="914400"/>
          </a:xfrm>
        </p:spPr>
        <p:txBody>
          <a:bodyPr>
            <a:normAutofit/>
          </a:bodyPr>
          <a:lstStyle/>
          <a:p>
            <a:pPr algn="l"/>
            <a:r>
              <a:rPr lang="en-US" b="1" dirty="0" smtClean="0"/>
              <a:t>CCADF Summary</a:t>
            </a:r>
            <a:endParaRPr lang="en-US" b="1" dirty="0"/>
          </a:p>
        </p:txBody>
      </p:sp>
    </p:spTree>
    <p:extLst>
      <p:ext uri="{BB962C8B-B14F-4D97-AF65-F5344CB8AC3E}">
        <p14:creationId xmlns:p14="http://schemas.microsoft.com/office/powerpoint/2010/main" val="2148022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43" y="39759"/>
            <a:ext cx="7370323" cy="944562"/>
          </a:xfrm>
        </p:spPr>
        <p:txBody>
          <a:bodyPr/>
          <a:lstStyle/>
          <a:p>
            <a:pPr algn="l"/>
            <a:r>
              <a:rPr lang="en-US" dirty="0"/>
              <a:t>CCDF Decision </a:t>
            </a:r>
            <a:r>
              <a:rPr lang="en-US" dirty="0" smtClean="0"/>
              <a:t>Point</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ICD Validation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18</a:t>
            </a:fld>
            <a:endParaRPr lang="en-US"/>
          </a:p>
        </p:txBody>
      </p:sp>
      <p:sp>
        <p:nvSpPr>
          <p:cNvPr id="17" name="TextBox 16"/>
          <p:cNvSpPr txBox="1"/>
          <p:nvPr/>
        </p:nvSpPr>
        <p:spPr>
          <a:xfrm>
            <a:off x="5647177" y="-41750"/>
            <a:ext cx="865943" cy="707886"/>
          </a:xfrm>
          <a:prstGeom prst="rect">
            <a:avLst/>
          </a:prstGeom>
          <a:noFill/>
        </p:spPr>
        <p:txBody>
          <a:bodyPr wrap="none" rtlCol="0">
            <a:spAutoFit/>
          </a:bodyPr>
          <a:lstStyle/>
          <a:p>
            <a:r>
              <a:rPr lang="en-US" sz="4000" dirty="0" smtClean="0">
                <a:solidFill>
                  <a:srgbClr val="7030A0"/>
                </a:solidFill>
                <a:latin typeface="Calibri"/>
              </a:rPr>
              <a:t>❶</a:t>
            </a:r>
            <a:endParaRPr lang="en-US" sz="4000" dirty="0">
              <a:solidFill>
                <a:srgbClr val="7030A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12338036"/>
              </p:ext>
            </p:extLst>
          </p:nvPr>
        </p:nvGraphicFramePr>
        <p:xfrm>
          <a:off x="286167" y="1322567"/>
          <a:ext cx="8515351" cy="4739640"/>
        </p:xfrm>
        <a:graphic>
          <a:graphicData uri="http://schemas.openxmlformats.org/drawingml/2006/table">
            <a:tbl>
              <a:tblPr firstRow="1" bandRow="1">
                <a:tableStyleId>{D7AC3CCA-C797-4891-BE02-D94E43425B78}</a:tableStyleId>
              </a:tblPr>
              <a:tblGrid>
                <a:gridCol w="2870673"/>
                <a:gridCol w="607346"/>
                <a:gridCol w="5037332"/>
              </a:tblGrid>
              <a:tr h="17690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Validate the ICD</a:t>
                      </a:r>
                      <a:endParaRPr lang="en-US" sz="400" b="1" dirty="0" smtClean="0">
                        <a:solidFill>
                          <a:srgbClr val="FFFF00"/>
                        </a:solidFill>
                      </a:endParaRPr>
                    </a:p>
                  </a:txBody>
                  <a:tcPr>
                    <a:solidFill>
                      <a:srgbClr val="0070C0"/>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JROC,</a:t>
                      </a:r>
                      <a:r>
                        <a:rPr lang="en-US" sz="1000" b="1" baseline="0" dirty="0" smtClean="0">
                          <a:solidFill>
                            <a:srgbClr val="FFFF00"/>
                          </a:solidFill>
                        </a:rPr>
                        <a:t> JCB, A</a:t>
                      </a:r>
                      <a:r>
                        <a:rPr lang="en-US" sz="1000" b="1" dirty="0" smtClean="0">
                          <a:solidFill>
                            <a:srgbClr val="FFFF00"/>
                          </a:solidFill>
                        </a:rPr>
                        <a:t>FROC</a:t>
                      </a:r>
                    </a:p>
                  </a:txBody>
                  <a:tcPr>
                    <a:solidFill>
                      <a:srgbClr val="0070C0"/>
                    </a:solidFill>
                  </a:tcPr>
                </a:tc>
              </a:tr>
              <a:tr h="16801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 to an MDD a validated ICD needs to be approved</a:t>
                      </a:r>
                    </a:p>
                  </a:txBody>
                  <a:tcPr>
                    <a:solidFill>
                      <a:srgbClr val="0070C0"/>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r>
              <a:tr h="133727">
                <a:tc>
                  <a:txBody>
                    <a:bodyPr/>
                    <a:lstStyle/>
                    <a:p>
                      <a:pPr algn="l"/>
                      <a:r>
                        <a:rPr lang="en-US" sz="1000" b="1" u="sng" dirty="0" smtClean="0">
                          <a:solidFill>
                            <a:schemeClr val="bg1"/>
                          </a:solidFill>
                        </a:rPr>
                        <a:t>OVERARCHING</a:t>
                      </a:r>
                      <a:r>
                        <a:rPr lang="en-US" sz="1000" b="1" u="sng" baseline="0" dirty="0" smtClean="0">
                          <a:solidFill>
                            <a:schemeClr val="bg1"/>
                          </a:solidFill>
                        </a:rPr>
                        <a:t> QUESTION</a:t>
                      </a:r>
                      <a:r>
                        <a:rPr lang="en-US" sz="1000" b="1" baseline="0" dirty="0" smtClean="0">
                          <a:solidFill>
                            <a:schemeClr val="bg1"/>
                          </a:solidFill>
                        </a:rPr>
                        <a:t>: </a:t>
                      </a:r>
                      <a:r>
                        <a:rPr lang="en-US" sz="1000" dirty="0" smtClean="0">
                          <a:solidFill>
                            <a:srgbClr val="FFFF00"/>
                          </a:solidFill>
                          <a:ea typeface="Calibri"/>
                          <a:cs typeface="Times New Roman"/>
                        </a:rPr>
                        <a:t>What are the affordable and viable military solutions to mitigating the identified capability gap? </a:t>
                      </a:r>
                      <a:endParaRPr lang="en-US" sz="10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INFORMATION</a:t>
                      </a:r>
                      <a:r>
                        <a:rPr lang="en-US" sz="1000" b="1" u="sng" baseline="0" dirty="0" smtClean="0">
                          <a:solidFill>
                            <a:schemeClr val="bg1"/>
                          </a:solidFill>
                        </a:rPr>
                        <a:t> REQUIRED</a:t>
                      </a:r>
                      <a:r>
                        <a:rPr lang="en-US" sz="1000" b="1" baseline="0" dirty="0" smtClean="0">
                          <a:solidFill>
                            <a:schemeClr val="bg1"/>
                          </a:solidFill>
                        </a:rPr>
                        <a:t>: </a:t>
                      </a:r>
                      <a:r>
                        <a:rPr lang="en-US" sz="1000" b="0" baseline="0" dirty="0" smtClean="0">
                          <a:solidFill>
                            <a:srgbClr val="FFFF00"/>
                          </a:solidFill>
                        </a:rPr>
                        <a:t>Show the detailed analysis conducted to arrive at the gap filling solutions.  Include all alternatives considered, the effectiveness/military utility analysis, cost and affordability analysis, rationale for accepting or rejecting an alternative, associated risks and mitigations, and sensitivity analysis conducted to support the preferred solution selection.</a:t>
                      </a:r>
                      <a:endParaRPr lang="en-US" sz="1000" b="0" dirty="0" smtClean="0">
                        <a:solidFill>
                          <a:srgbClr val="FFFF00"/>
                        </a:solidFill>
                      </a:endParaRPr>
                    </a:p>
                  </a:txBody>
                  <a:tcPr>
                    <a:solidFill>
                      <a:srgbClr val="0070C0"/>
                    </a:solidFill>
                  </a:tcPr>
                </a:tc>
                <a:tc hMerge="1">
                  <a:txBody>
                    <a:bodyPr/>
                    <a:lstStyle/>
                    <a:p>
                      <a:endParaRPr lang="en-US"/>
                    </a:p>
                  </a:txBody>
                  <a:tcPr/>
                </a:tc>
              </a:tr>
              <a:tr h="133727">
                <a:tc>
                  <a:txBody>
                    <a:bodyPr/>
                    <a:lstStyle/>
                    <a:p>
                      <a:pPr algn="ctr"/>
                      <a:r>
                        <a:rPr lang="en-US" sz="1000" b="1" u="sng" dirty="0" smtClean="0">
                          <a:solidFill>
                            <a:schemeClr val="tx2"/>
                          </a:solidFill>
                        </a:rPr>
                        <a:t>KEY</a:t>
                      </a:r>
                      <a:r>
                        <a:rPr lang="en-US" sz="1000" b="1" u="sng" baseline="0" dirty="0" smtClean="0">
                          <a:solidFill>
                            <a:schemeClr val="tx2"/>
                          </a:solidFill>
                        </a:rPr>
                        <a:t> </a:t>
                      </a:r>
                      <a:r>
                        <a:rPr lang="en-US" sz="1000" b="1" u="sng" dirty="0" smtClean="0">
                          <a:solidFill>
                            <a:schemeClr val="tx2"/>
                          </a:solidFill>
                        </a:rPr>
                        <a:t>QUESTIONS TO BE ASKED</a:t>
                      </a:r>
                      <a:r>
                        <a:rPr lang="en-US" sz="1000" b="1" dirty="0" smtClean="0">
                          <a:solidFill>
                            <a:schemeClr val="tx2"/>
                          </a:solidFill>
                        </a:rPr>
                        <a:t>: </a:t>
                      </a:r>
                    </a:p>
                  </a:txBody>
                  <a:tcPr>
                    <a:solidFill>
                      <a:schemeClr val="tx2">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solidFill>
                      <a:schemeClr val="tx2"/>
                    </a:solidFill>
                  </a:tcPr>
                </a:tc>
              </a:tr>
              <a:tr h="530706">
                <a:tc>
                  <a:txBody>
                    <a:bodyPr/>
                    <a:lstStyle/>
                    <a:p>
                      <a:pPr marR="0" lvl="0">
                        <a:lnSpc>
                          <a:spcPts val="1000"/>
                        </a:lnSpc>
                        <a:spcBef>
                          <a:spcPts val="0"/>
                        </a:spcBef>
                        <a:spcAft>
                          <a:spcPts val="0"/>
                        </a:spcAft>
                      </a:pPr>
                      <a:r>
                        <a:rPr lang="en-US" sz="900" dirty="0" smtClean="0">
                          <a:latin typeface="Calibri" panose="020F0502020204030204" pitchFamily="34" charset="0"/>
                        </a:rPr>
                        <a:t>What operational effectiveness analysis were</a:t>
                      </a:r>
                      <a:r>
                        <a:rPr lang="en-US" sz="900" baseline="0" dirty="0" smtClean="0">
                          <a:latin typeface="Calibri" panose="020F0502020204030204" pitchFamily="34" charset="0"/>
                        </a:rPr>
                        <a:t> performed to support the potential solution set? </a:t>
                      </a:r>
                      <a:r>
                        <a:rPr lang="en-US" sz="900" dirty="0" smtClean="0">
                          <a:latin typeface="Calibri" panose="020F0502020204030204" pitchFamily="34" charset="0"/>
                        </a:rPr>
                        <a:t>Was an assessment of military effectiveness/utility conducted for each concept? </a:t>
                      </a:r>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If a military utility assessment was completed by the CBA  and/or CCTD team, validate the assessment. If not, conduct a military utility assessment with respect to recommended candidate solutions this will be used for more detailed analysis in the Analysis of Alternatives.</a:t>
                      </a:r>
                      <a:endParaRPr lang="en-US" sz="900" dirty="0" smtClean="0">
                        <a:solidFill>
                          <a:schemeClr val="tx2"/>
                        </a:solidFill>
                        <a:latin typeface="Calibri" panose="020F0502020204030204" pitchFamily="34" charset="0"/>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tx2"/>
                        </a:solidFill>
                        <a:latin typeface="Calibri" panose="020F0502020204030204" pitchFamily="34" charset="0"/>
                        <a:ea typeface="Times New Roman"/>
                      </a:endParaRPr>
                    </a:p>
                  </a:txBody>
                  <a:tcPr/>
                </a:tc>
              </a:tr>
              <a:tr h="646255">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What cost analysis were</a:t>
                      </a:r>
                      <a:r>
                        <a:rPr lang="en-US" sz="900" baseline="0" dirty="0" smtClean="0">
                          <a:latin typeface="Calibri" panose="020F0502020204030204" pitchFamily="34" charset="0"/>
                        </a:rPr>
                        <a:t> performed to support the potential solution set? </a:t>
                      </a:r>
                      <a:r>
                        <a:rPr lang="en-US" sz="900" dirty="0" smtClean="0">
                          <a:latin typeface="Calibri" panose="020F0502020204030204" pitchFamily="34" charset="0"/>
                        </a:rPr>
                        <a:t>Was a programmatic estimate of acquisition resources, schedules, and costs performed for each concept?</a:t>
                      </a:r>
                      <a:endParaRPr lang="en-US" sz="900" dirty="0" smtClean="0">
                        <a:latin typeface="Calibri" panose="020F0502020204030204" pitchFamily="34" charset="0"/>
                        <a:ea typeface="Times New Roman"/>
                      </a:endParaRPr>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Describe</a:t>
                      </a:r>
                      <a:r>
                        <a:rPr lang="en-US" sz="900" baseline="0" dirty="0" smtClean="0">
                          <a:latin typeface="Calibri" panose="020F0502020204030204" pitchFamily="34" charset="0"/>
                        </a:rPr>
                        <a:t> and  provide the results of the  cost analysis completed to support the potential  solution set. In addition provide the results of the programmatic estimates of resources, schedules, and cost that were performed for each concept, </a:t>
                      </a:r>
                      <a:r>
                        <a:rPr lang="en-US" sz="900" dirty="0" smtClean="0">
                          <a:latin typeface="Calibri" panose="020F0502020204030204" pitchFamily="34" charset="0"/>
                        </a:rPr>
                        <a:t>if these estimates are based on the CBA and/or</a:t>
                      </a:r>
                      <a:r>
                        <a:rPr lang="en-US" sz="900" baseline="0" dirty="0" smtClean="0">
                          <a:latin typeface="Calibri" panose="020F0502020204030204" pitchFamily="34" charset="0"/>
                        </a:rPr>
                        <a:t> CCTD </a:t>
                      </a:r>
                      <a:r>
                        <a:rPr lang="en-US" sz="900" dirty="0" smtClean="0">
                          <a:latin typeface="Calibri" panose="020F0502020204030204" pitchFamily="34" charset="0"/>
                        </a:rPr>
                        <a:t>go back and examine the basis of estimate for each concept and determine if these programmatic costs, schedules, and resources  estimates provide a reasonable estimate for each of the concept alternatives.</a:t>
                      </a:r>
                      <a:endParaRPr lang="en-US" sz="900" dirty="0" smtClean="0">
                        <a:latin typeface="Calibri" panose="020F0502020204030204" pitchFamily="34" charset="0"/>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latin typeface="Calibri" panose="020F0502020204030204" pitchFamily="34" charset="0"/>
                        <a:ea typeface="Times New Roman"/>
                      </a:endParaRPr>
                    </a:p>
                  </a:txBody>
                  <a:tcPr/>
                </a:tc>
              </a:tr>
              <a:tr h="132808">
                <a:tc>
                  <a:txBody>
                    <a:bodyPr/>
                    <a:lstStyle/>
                    <a:p>
                      <a:pPr algn="ctr">
                        <a:lnSpc>
                          <a:spcPts val="1000"/>
                        </a:lnSpc>
                      </a:pPr>
                      <a:r>
                        <a:rPr lang="en-US" sz="1000" b="1" u="sng" dirty="0" smtClean="0">
                          <a:solidFill>
                            <a:schemeClr val="tx2"/>
                          </a:solidFill>
                        </a:rPr>
                        <a:t>OTHER</a:t>
                      </a:r>
                      <a:r>
                        <a:rPr lang="en-US" sz="1000" b="1" u="sng" baseline="0" dirty="0" smtClean="0">
                          <a:solidFill>
                            <a:schemeClr val="tx2"/>
                          </a:solidFill>
                        </a:rPr>
                        <a:t> </a:t>
                      </a:r>
                      <a:r>
                        <a:rPr lang="en-US" sz="1000" b="1" u="sng" dirty="0" smtClean="0">
                          <a:solidFill>
                            <a:schemeClr val="tx2"/>
                          </a:solidFill>
                        </a:rPr>
                        <a:t>QUESTIONS TO BE ASKED</a:t>
                      </a:r>
                      <a:r>
                        <a:rPr lang="en-US" sz="1000" b="1" dirty="0" smtClean="0">
                          <a:solidFill>
                            <a:schemeClr val="tx2"/>
                          </a:solidFill>
                        </a:rPr>
                        <a:t>: </a:t>
                      </a:r>
                    </a:p>
                  </a:txBody>
                  <a:tcPr>
                    <a:solidFill>
                      <a:schemeClr val="tx2">
                        <a:lumMod val="20000"/>
                        <a:lumOff val="80000"/>
                      </a:schemeClr>
                    </a:solidFill>
                  </a:tcPr>
                </a:tc>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tc>
              </a:tr>
              <a:tr h="297723">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Was a technical feasibility and implementation-focused risk assessment performed for each concept?</a:t>
                      </a:r>
                      <a:endParaRPr lang="en-US" sz="900" dirty="0" smtClean="0">
                        <a:latin typeface="Calibri" panose="020F0502020204030204" pitchFamily="34" charset="0"/>
                        <a:ea typeface="Times New Roman"/>
                      </a:endParaRPr>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If Technical feasibility and risks for implementation have  not been adequately addressed in the CBA, or the CCTD conduct this analysis</a:t>
                      </a:r>
                      <a:r>
                        <a:rPr lang="en-US" sz="900" baseline="0" dirty="0" smtClean="0">
                          <a:latin typeface="Calibri" panose="020F0502020204030204" pitchFamily="34" charset="0"/>
                        </a:rPr>
                        <a:t> .</a:t>
                      </a:r>
                      <a:endParaRPr lang="en-US" sz="900" dirty="0" smtClean="0">
                        <a:solidFill>
                          <a:schemeClr val="tx2"/>
                        </a:solidFill>
                        <a:latin typeface="Calibri" panose="020F0502020204030204" pitchFamily="34" charset="0"/>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tx2"/>
                        </a:solidFill>
                        <a:latin typeface="Calibri" panose="020F0502020204030204" pitchFamily="34" charset="0"/>
                        <a:ea typeface="Times New Roman"/>
                      </a:endParaRPr>
                    </a:p>
                  </a:txBody>
                  <a:tcPr/>
                </a:tc>
              </a:tr>
              <a:tr h="217331">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Did the acquisition community participate in the development of candidate solution sets (material solution concepts)?</a:t>
                      </a:r>
                      <a:endParaRPr lang="en-US" sz="900" dirty="0" smtClean="0">
                        <a:latin typeface="Calibri" panose="020F0502020204030204" pitchFamily="34" charset="0"/>
                        <a:ea typeface="Times New Roman"/>
                      </a:endParaRPr>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Participation of the acquisition community will provide a better set of well-defined and costed candidate solutions that are likely to achieve acquisition "buy in" later in the process (prior to MS A). If not seek</a:t>
                      </a:r>
                      <a:r>
                        <a:rPr lang="en-US" sz="900" baseline="0" dirty="0" smtClean="0">
                          <a:latin typeface="Calibri" panose="020F0502020204030204" pitchFamily="34" charset="0"/>
                        </a:rPr>
                        <a:t> out review of the CBA, CCTD, and ICD and associated analysis</a:t>
                      </a:r>
                      <a:r>
                        <a:rPr lang="en-US" sz="900" dirty="0" smtClean="0">
                          <a:latin typeface="Calibri" panose="020F0502020204030204" pitchFamily="34" charset="0"/>
                        </a:rPr>
                        <a:t> from the appropriate acquisition organization.</a:t>
                      </a:r>
                      <a:endParaRPr lang="en-US" sz="900" dirty="0" smtClean="0">
                        <a:solidFill>
                          <a:schemeClr val="tx2"/>
                        </a:solidFill>
                        <a:latin typeface="Calibri" panose="020F0502020204030204" pitchFamily="34" charset="0"/>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tx2"/>
                        </a:solidFill>
                        <a:latin typeface="Calibri" panose="020F0502020204030204" pitchFamily="34" charset="0"/>
                        <a:ea typeface="Times New Roman"/>
                      </a:endParaRPr>
                    </a:p>
                  </a:txBody>
                  <a:tcPr/>
                </a:tc>
              </a:tr>
              <a:tr h="307906">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Was a analysis produced to document why some concepts were eliminated from consideration?</a:t>
                      </a:r>
                      <a:endParaRPr lang="en-US" sz="900" dirty="0" smtClean="0">
                        <a:latin typeface="Calibri" panose="020F0502020204030204" pitchFamily="34" charset="0"/>
                        <a:ea typeface="Times New Roman"/>
                      </a:endParaRPr>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If not,  check and see if the rationale is provided for eliminated concepts in the CBA, CCTD or other analysis.  If the rationale is not included contact the team leads and determine why and document or conduct the analysis.  </a:t>
                      </a:r>
                      <a:endParaRPr lang="en-US" sz="900" dirty="0" smtClean="0">
                        <a:solidFill>
                          <a:schemeClr val="tx2"/>
                        </a:solidFill>
                        <a:latin typeface="Calibri" panose="020F0502020204030204" pitchFamily="34" charset="0"/>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tx2"/>
                        </a:solidFill>
                        <a:latin typeface="Calibri" panose="020F0502020204030204" pitchFamily="34" charset="0"/>
                        <a:ea typeface="Times New Roman"/>
                      </a:endParaRPr>
                    </a:p>
                  </a:txBody>
                  <a:tcPr/>
                </a:tc>
              </a:tr>
              <a:tr h="516945">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Was an analysis  produced to document why certain concepts are recommended for further analysis?</a:t>
                      </a:r>
                      <a:endParaRPr lang="en-US" sz="900" dirty="0" smtClean="0">
                        <a:latin typeface="Calibri" panose="020F0502020204030204" pitchFamily="34" charset="0"/>
                        <a:ea typeface="Times New Roman"/>
                      </a:endParaRPr>
                    </a:p>
                  </a:txBody>
                  <a:tcPr/>
                </a:tc>
                <a:tc gridSpan="2">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en-US" sz="900" dirty="0" smtClean="0">
                          <a:latin typeface="Calibri" panose="020F0502020204030204" pitchFamily="34" charset="0"/>
                        </a:rPr>
                        <a:t>Recommended concepts needs to be fully documented since the conditions that caused their inclusion can change over time and these concepts may become less viable or even excluded during future analysis (e.g. AoA) or during the program office development of the preferred materiel solution.  Document why concepts were included as well as why concepts were eliminated from consideration in the ICD.</a:t>
                      </a:r>
                      <a:endParaRPr lang="en-US" sz="900" dirty="0" smtClean="0">
                        <a:solidFill>
                          <a:schemeClr val="tx2"/>
                        </a:solidFill>
                        <a:latin typeface="Calibri" panose="020F0502020204030204" pitchFamily="34" charset="0"/>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tx2"/>
                        </a:solidFill>
                        <a:latin typeface="Calibri" panose="020F0502020204030204" pitchFamily="34" charset="0"/>
                        <a:ea typeface="Times New Roman"/>
                      </a:endParaRPr>
                    </a:p>
                  </a:txBody>
                  <a:tcPr/>
                </a:tc>
              </a:tr>
            </a:tbl>
          </a:graphicData>
        </a:graphic>
      </p:graphicFrame>
      <p:pic>
        <p:nvPicPr>
          <p:cNvPr id="1026" name="Picture 2">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52" t="19716" r="16383" b="12340"/>
          <a:stretch/>
        </p:blipFill>
        <p:spPr bwMode="auto">
          <a:xfrm>
            <a:off x="6916364" y="106628"/>
            <a:ext cx="1556623" cy="1174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02489"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
        <p:nvSpPr>
          <p:cNvPr id="8" name="TextBox 7"/>
          <p:cNvSpPr txBox="1"/>
          <p:nvPr/>
        </p:nvSpPr>
        <p:spPr>
          <a:xfrm>
            <a:off x="286533" y="6060872"/>
            <a:ext cx="8489722" cy="815608"/>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spcAft>
                <a:spcPts val="600"/>
              </a:spcAft>
            </a:pPr>
            <a:r>
              <a:rPr lang="en-US" sz="1000" b="1" i="1" u="sng" dirty="0" smtClean="0">
                <a:solidFill>
                  <a:schemeClr val="tx2"/>
                </a:solidFill>
                <a:ea typeface="Verdana" pitchFamily="34" charset="0"/>
                <a:cs typeface="Verdana" pitchFamily="34" charset="0"/>
              </a:rPr>
              <a:t>NOTE 1</a:t>
            </a:r>
            <a:r>
              <a:rPr lang="en-US" sz="1000" b="1" i="1" dirty="0" smtClean="0">
                <a:solidFill>
                  <a:schemeClr val="tx2"/>
                </a:solidFill>
                <a:ea typeface="Verdana" pitchFamily="34" charset="0"/>
                <a:cs typeface="Verdana" pitchFamily="34" charset="0"/>
              </a:rPr>
              <a:t>: The draft ICD should be built upon the CBA and CCTD results. Insure that the CBA and CCTD results and data are available to the HPT that is developing the Draft ICD.</a:t>
            </a:r>
          </a:p>
          <a:p>
            <a:pPr>
              <a:spcAft>
                <a:spcPts val="600"/>
              </a:spcAft>
            </a:pPr>
            <a:r>
              <a:rPr lang="en-US" sz="1000" b="1" i="1" u="sng" dirty="0" smtClean="0">
                <a:solidFill>
                  <a:schemeClr val="tx2"/>
                </a:solidFill>
                <a:ea typeface="Verdana" pitchFamily="34" charset="0"/>
                <a:cs typeface="Verdana" pitchFamily="34" charset="0"/>
              </a:rPr>
              <a:t>NOTE 2</a:t>
            </a:r>
            <a:r>
              <a:rPr lang="en-US" sz="1000" b="1" i="1" dirty="0">
                <a:solidFill>
                  <a:schemeClr val="tx2"/>
                </a:solidFill>
                <a:ea typeface="Verdana" pitchFamily="34" charset="0"/>
                <a:cs typeface="Verdana" pitchFamily="34" charset="0"/>
              </a:rPr>
              <a:t>: Provide the materials used to develop the ICD to the AoA study team to assist them in their efforts.  They may </a:t>
            </a:r>
            <a:r>
              <a:rPr lang="en-US" sz="1000" b="1" i="1" dirty="0" smtClean="0">
                <a:solidFill>
                  <a:schemeClr val="tx2"/>
                </a:solidFill>
                <a:ea typeface="Verdana" pitchFamily="34" charset="0"/>
                <a:cs typeface="Verdana" pitchFamily="34" charset="0"/>
              </a:rPr>
              <a:t>                                       have </a:t>
            </a:r>
            <a:r>
              <a:rPr lang="en-US" sz="1000" b="1" i="1" dirty="0">
                <a:solidFill>
                  <a:schemeClr val="tx2"/>
                </a:solidFill>
                <a:ea typeface="Verdana" pitchFamily="34" charset="0"/>
                <a:cs typeface="Verdana" pitchFamily="34" charset="0"/>
              </a:rPr>
              <a:t>a small team and limited time to conduct the AoA - the CCTD materials can give them a "head start" on their study</a:t>
            </a:r>
            <a:r>
              <a:rPr lang="en-US" sz="1000" b="1" i="1" dirty="0" smtClean="0">
                <a:solidFill>
                  <a:schemeClr val="tx2"/>
                </a:solidFill>
                <a:ea typeface="Verdana" pitchFamily="34" charset="0"/>
                <a:cs typeface="Verdana" pitchFamily="34" charset="0"/>
              </a:rPr>
              <a:t>.</a:t>
            </a:r>
            <a:endParaRPr lang="en-US" sz="1000" b="1" i="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823729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695880371"/>
              </p:ext>
            </p:extLst>
          </p:nvPr>
        </p:nvGraphicFramePr>
        <p:xfrm>
          <a:off x="286167" y="1322705"/>
          <a:ext cx="8515351" cy="5319772"/>
        </p:xfrm>
        <a:graphic>
          <a:graphicData uri="http://schemas.openxmlformats.org/drawingml/2006/table">
            <a:tbl>
              <a:tblPr firstRow="1" bandRow="1">
                <a:tableStyleId>{D7AC3CCA-C797-4891-BE02-D94E43425B78}</a:tableStyleId>
              </a:tblPr>
              <a:tblGrid>
                <a:gridCol w="3478019"/>
                <a:gridCol w="570106"/>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Approve the AoA Study Plan</a:t>
                      </a:r>
                      <a:endParaRPr lang="en-US" sz="4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AFROC</a:t>
                      </a:r>
                    </a:p>
                  </a:txBody>
                  <a:tcPr>
                    <a:solidFill>
                      <a:srgbClr val="0070C0"/>
                    </a:solidFill>
                  </a:tcPr>
                </a:tc>
                <a:tc hMerge="1">
                  <a:txBody>
                    <a:bodyPr/>
                    <a:lstStyle/>
                    <a:p>
                      <a:endParaRPr lang="en-US"/>
                    </a:p>
                  </a:txBody>
                  <a:tcPr/>
                </a:tc>
              </a:tr>
              <a:tr h="16801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 to an MDD the AoA Study</a:t>
                      </a:r>
                      <a:r>
                        <a:rPr lang="en-US" sz="1000" b="1" baseline="0" dirty="0" smtClean="0">
                          <a:solidFill>
                            <a:srgbClr val="FFFF00"/>
                          </a:solidFill>
                        </a:rPr>
                        <a:t> Plan must be approved</a:t>
                      </a:r>
                      <a:endParaRPr lang="en-US" sz="10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1337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OVERARCHING</a:t>
                      </a:r>
                      <a:r>
                        <a:rPr lang="en-US" sz="1000" b="1" u="sng" baseline="0" dirty="0" smtClean="0">
                          <a:solidFill>
                            <a:schemeClr val="bg1"/>
                          </a:solidFill>
                        </a:rPr>
                        <a:t> QUESTION</a:t>
                      </a:r>
                      <a:r>
                        <a:rPr lang="en-US" sz="1000" b="1" baseline="0" dirty="0" smtClean="0">
                          <a:solidFill>
                            <a:schemeClr val="bg1"/>
                          </a:solidFill>
                        </a:rPr>
                        <a:t>: </a:t>
                      </a:r>
                      <a:r>
                        <a:rPr lang="en-US" sz="1000" dirty="0" smtClean="0">
                          <a:solidFill>
                            <a:srgbClr val="FFFF00"/>
                          </a:solidFill>
                        </a:rPr>
                        <a:t>Does the AoA Study Plan adequately describe the methodology for estimating the life cycle costs and operational effectiveness of the potential concepts identified in the study guidance to close the gap identified in the ICD?</a:t>
                      </a:r>
                    </a:p>
                  </a:txBody>
                  <a:tcPr>
                    <a:solidFill>
                      <a:srgbClr val="0070C0"/>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INFORMATION</a:t>
                      </a:r>
                      <a:r>
                        <a:rPr lang="en-US" sz="1000" b="1" u="sng" baseline="0" dirty="0" smtClean="0">
                          <a:solidFill>
                            <a:schemeClr val="bg1"/>
                          </a:solidFill>
                        </a:rPr>
                        <a:t> REQUIRED</a:t>
                      </a:r>
                      <a:r>
                        <a:rPr lang="en-US" sz="1000" b="1" baseline="0" dirty="0" smtClean="0">
                          <a:solidFill>
                            <a:schemeClr val="bg1"/>
                          </a:solidFill>
                        </a:rPr>
                        <a:t>: </a:t>
                      </a:r>
                      <a:r>
                        <a:rPr lang="en-US" sz="1000" b="0" baseline="0" dirty="0" smtClean="0">
                          <a:solidFill>
                            <a:srgbClr val="FFFF00"/>
                          </a:solidFill>
                        </a:rPr>
                        <a:t>Describe the analysis approach that is contained in the AoA plan to accomplish the objectives of the study guidance, include details on , the effectiveness/military utility analysis, cost and affordability analysis, rationale for accepting or rejecting an alternative, associated risks and mitigations, and sensitivity analysis conducted to support the preferred solution selection.</a:t>
                      </a:r>
                      <a:endParaRPr lang="en-US" sz="1000" b="0" dirty="0" smtClean="0">
                        <a:solidFill>
                          <a:srgbClr val="FFFF00"/>
                        </a:solidFill>
                      </a:endParaRPr>
                    </a:p>
                  </a:txBody>
                  <a:tcPr>
                    <a:solidFill>
                      <a:srgbClr val="0070C0"/>
                    </a:solidFill>
                  </a:tcPr>
                </a:tc>
              </a:tr>
              <a:tr h="0">
                <a:tc gridSpan="2">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a:spcBef>
                          <a:spcPts val="0"/>
                        </a:spcBef>
                        <a:spcAft>
                          <a:spcPts val="0"/>
                        </a:spcAft>
                      </a:pPr>
                      <a:r>
                        <a:rPr lang="en-US" sz="1000" dirty="0">
                          <a:effectLst/>
                          <a:latin typeface="Calibri"/>
                          <a:ea typeface="Times New Roman"/>
                        </a:rPr>
                        <a:t>What portions of the AoA study guidance </a:t>
                      </a:r>
                      <a:r>
                        <a:rPr lang="en-US" sz="1000" dirty="0" smtClean="0">
                          <a:effectLst/>
                          <a:latin typeface="Calibri"/>
                          <a:ea typeface="Times New Roman"/>
                        </a:rPr>
                        <a:t>will be </a:t>
                      </a:r>
                      <a:r>
                        <a:rPr lang="en-US" sz="1000" dirty="0">
                          <a:effectLst/>
                          <a:latin typeface="Calibri"/>
                          <a:ea typeface="Times New Roman"/>
                        </a:rPr>
                        <a:t>followed and what portions </a:t>
                      </a:r>
                      <a:r>
                        <a:rPr lang="en-US" sz="1000" dirty="0" smtClean="0">
                          <a:effectLst/>
                          <a:latin typeface="Calibri"/>
                          <a:ea typeface="Times New Roman"/>
                        </a:rPr>
                        <a:t>will not be </a:t>
                      </a:r>
                      <a:r>
                        <a:rPr lang="en-US" sz="1000" dirty="0">
                          <a:effectLst/>
                          <a:latin typeface="Calibri"/>
                          <a:ea typeface="Times New Roman"/>
                        </a:rPr>
                        <a:t>followed, why not?</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latin typeface="Calibri"/>
                          <a:ea typeface="Times New Roman"/>
                        </a:rPr>
                        <a:t>Identify and provide analytical support for any guidance </a:t>
                      </a:r>
                      <a:r>
                        <a:rPr lang="en-US" sz="1000" dirty="0" smtClean="0">
                          <a:effectLst/>
                          <a:latin typeface="Calibri"/>
                          <a:ea typeface="Times New Roman"/>
                        </a:rPr>
                        <a:t>that will not be followed</a:t>
                      </a:r>
                      <a:r>
                        <a:rPr lang="en-US" sz="1000" dirty="0">
                          <a:effectLst/>
                          <a:latin typeface="Calibri"/>
                          <a:ea typeface="Times New Roman"/>
                        </a:rPr>
                        <a:t>.</a:t>
                      </a:r>
                      <a:endParaRPr lang="en-US" sz="1000" dirty="0">
                        <a:effectLst/>
                        <a:latin typeface="Times New Roman"/>
                        <a:ea typeface="Times New Roman"/>
                      </a:endParaRPr>
                    </a:p>
                  </a:txBody>
                  <a:tcPr marL="68580" marR="68580" marT="0" marB="0"/>
                </a:tc>
              </a:tr>
              <a:tr h="370840">
                <a:tc gridSpan="2">
                  <a:txBody>
                    <a:bodyPr/>
                    <a:lstStyle/>
                    <a:p>
                      <a:pPr marL="0" marR="0">
                        <a:spcBef>
                          <a:spcPts val="0"/>
                        </a:spcBef>
                        <a:spcAft>
                          <a:spcPts val="0"/>
                        </a:spcAft>
                      </a:pPr>
                      <a:r>
                        <a:rPr lang="en-US" sz="1000" dirty="0">
                          <a:effectLst/>
                          <a:latin typeface="Calibri"/>
                          <a:ea typeface="Times New Roman"/>
                        </a:rPr>
                        <a:t>Is  the </a:t>
                      </a:r>
                      <a:r>
                        <a:rPr lang="en-US" sz="1000" dirty="0" smtClean="0">
                          <a:effectLst/>
                          <a:latin typeface="Calibri"/>
                          <a:ea typeface="Times New Roman"/>
                        </a:rPr>
                        <a:t>CBA </a:t>
                      </a:r>
                      <a:r>
                        <a:rPr lang="en-US" sz="1000" dirty="0">
                          <a:effectLst/>
                          <a:latin typeface="Calibri"/>
                          <a:ea typeface="Times New Roman"/>
                        </a:rPr>
                        <a:t>available to the AoA team. What are the capability gaps being addressed? How do they compare to the CBA?</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latin typeface="Calibri"/>
                          <a:ea typeface="Times New Roman"/>
                        </a:rPr>
                        <a:t>Show the gaps being addressed and how they compare to the CBA.</a:t>
                      </a:r>
                      <a:endParaRPr lang="en-US" sz="1000" dirty="0">
                        <a:effectLst/>
                        <a:latin typeface="Times New Roman"/>
                        <a:ea typeface="Times New Roman"/>
                      </a:endParaRPr>
                    </a:p>
                  </a:txBody>
                  <a:tcPr marL="68580" marR="68580" marT="0" marB="0"/>
                </a:tc>
              </a:tr>
              <a:tr h="0">
                <a:tc gridSpan="2">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a:t>
                      </a:r>
                      <a:r>
                        <a:rPr lang="en-US" sz="1000" b="1" u="sng" baseline="0" dirty="0" smtClean="0">
                          <a:solidFill>
                            <a:schemeClr val="tx2"/>
                          </a:solidFill>
                        </a:rPr>
                        <a:t> </a:t>
                      </a:r>
                      <a:r>
                        <a:rPr lang="en-US" sz="1000" b="1" u="sng" dirty="0" smtClean="0">
                          <a:solidFill>
                            <a:schemeClr val="tx2"/>
                          </a:solidFill>
                        </a:rPr>
                        <a:t>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a:spcBef>
                          <a:spcPts val="0"/>
                        </a:spcBef>
                        <a:spcAft>
                          <a:spcPts val="0"/>
                        </a:spcAft>
                      </a:pPr>
                      <a:r>
                        <a:rPr lang="en-US" sz="1000" dirty="0">
                          <a:effectLst/>
                          <a:latin typeface="Calibri"/>
                          <a:ea typeface="Times New Roman"/>
                        </a:rPr>
                        <a:t>Describe the scenarios (including timeframes) and threats, as well as the assumed physical environment and any constraints or additional assumptions. Identify the planned analytic excursions to the baseline scenarios.</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a:effectLst/>
                          <a:latin typeface="Calibri"/>
                          <a:ea typeface="Times New Roman"/>
                        </a:rPr>
                        <a:t>Show a description of the scenarios (generally beginning with the baseline) and the planned excursions.</a:t>
                      </a:r>
                      <a:endParaRPr lang="en-US" sz="1000">
                        <a:effectLst/>
                        <a:latin typeface="Times New Roman"/>
                        <a:ea typeface="Times New Roman"/>
                      </a:endParaRPr>
                    </a:p>
                  </a:txBody>
                  <a:tcPr marL="68580" marR="68580" marT="0" marB="0"/>
                </a:tc>
              </a:tr>
              <a:tr h="231140">
                <a:tc gridSpan="2">
                  <a:txBody>
                    <a:bodyPr/>
                    <a:lstStyle/>
                    <a:p>
                      <a:pPr marL="0" marR="0">
                        <a:spcBef>
                          <a:spcPts val="0"/>
                        </a:spcBef>
                        <a:spcAft>
                          <a:spcPts val="0"/>
                        </a:spcAft>
                      </a:pPr>
                      <a:r>
                        <a:rPr lang="en-US" sz="1000" dirty="0">
                          <a:effectLst/>
                          <a:latin typeface="Calibri"/>
                          <a:ea typeface="Times New Roman"/>
                        </a:rPr>
                        <a:t>What alternatives are being considered and are they consistent with the study guidance?</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a:effectLst/>
                          <a:latin typeface="Calibri"/>
                          <a:ea typeface="Times New Roman"/>
                        </a:rPr>
                        <a:t>Describe each alternative in the study guidance and why or why not it is being considered, as well as, any additional alternatives.</a:t>
                      </a:r>
                      <a:endParaRPr lang="en-US" sz="1000">
                        <a:effectLst/>
                        <a:latin typeface="Times New Roman"/>
                        <a:ea typeface="Times New Roman"/>
                      </a:endParaRPr>
                    </a:p>
                  </a:txBody>
                  <a:tcPr marL="68580" marR="68580" marT="0" marB="0"/>
                </a:tc>
              </a:tr>
              <a:tr h="370840">
                <a:tc gridSpan="2">
                  <a:txBody>
                    <a:bodyPr/>
                    <a:lstStyle/>
                    <a:p>
                      <a:pPr marL="0" marR="0">
                        <a:spcBef>
                          <a:spcPts val="0"/>
                        </a:spcBef>
                        <a:spcAft>
                          <a:spcPts val="0"/>
                        </a:spcAft>
                      </a:pPr>
                      <a:r>
                        <a:rPr lang="en-US" sz="1000" dirty="0">
                          <a:effectLst/>
                          <a:latin typeface="Calibri"/>
                          <a:ea typeface="Times New Roman"/>
                        </a:rPr>
                        <a:t>What are the metrics (i.e. hierarchy of mission tasks, measures of effectiveness, and measures of performance) associated with the military worth analysis of each alternative. </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a:effectLst/>
                          <a:latin typeface="Calibri"/>
                          <a:ea typeface="Times New Roman"/>
                        </a:rPr>
                        <a:t>Describe the metrics to be used in the analysis.</a:t>
                      </a:r>
                      <a:endParaRPr lang="en-US" sz="1000">
                        <a:effectLst/>
                        <a:latin typeface="Times New Roman"/>
                        <a:ea typeface="Times New Roman"/>
                      </a:endParaRPr>
                    </a:p>
                  </a:txBody>
                  <a:tcPr marL="68580" marR="68580" marT="0" marB="0"/>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a:ea typeface="Times New Roman"/>
                        </a:rPr>
                        <a:t>Describe the planned effectiveness </a:t>
                      </a:r>
                      <a:r>
                        <a:rPr lang="en-US" sz="1000" dirty="0" smtClean="0">
                          <a:effectLst/>
                          <a:latin typeface="Calibri"/>
                          <a:ea typeface="Times New Roman"/>
                        </a:rPr>
                        <a:t>life-cycle (or total ownership) cost analysis approaches.</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a:ea typeface="Times New Roman"/>
                        </a:rPr>
                        <a:t>Show how the effectiveness analysis, is built </a:t>
                      </a:r>
                      <a:r>
                        <a:rPr lang="en-US" sz="1000" dirty="0" smtClean="0">
                          <a:effectLst/>
                          <a:latin typeface="Calibri"/>
                          <a:ea typeface="Times New Roman"/>
                        </a:rPr>
                        <a:t>on </a:t>
                      </a:r>
                      <a:r>
                        <a:rPr lang="en-US" sz="1000" dirty="0">
                          <a:effectLst/>
                          <a:latin typeface="Calibri"/>
                          <a:ea typeface="Times New Roman"/>
                        </a:rPr>
                        <a:t>the hierarchy of military worth, </a:t>
                      </a:r>
                      <a:r>
                        <a:rPr lang="en-US" sz="1000" dirty="0" smtClean="0">
                          <a:effectLst/>
                          <a:latin typeface="Calibri"/>
                          <a:ea typeface="Times New Roman"/>
                        </a:rPr>
                        <a:t>assumed scenarios/threats</a:t>
                      </a:r>
                      <a:r>
                        <a:rPr lang="en-US" sz="1000" dirty="0">
                          <a:effectLst/>
                          <a:latin typeface="Calibri"/>
                          <a:ea typeface="Times New Roman"/>
                        </a:rPr>
                        <a:t>, and the nature of the </a:t>
                      </a:r>
                      <a:r>
                        <a:rPr lang="en-US" sz="1000" dirty="0" smtClean="0">
                          <a:effectLst/>
                          <a:latin typeface="Calibri"/>
                          <a:ea typeface="Times New Roman"/>
                        </a:rPr>
                        <a:t>alternatives</a:t>
                      </a:r>
                      <a:r>
                        <a:rPr lang="en-US" sz="1000" dirty="0">
                          <a:effectLst/>
                          <a:latin typeface="Calibri"/>
                          <a:ea typeface="Times New Roman"/>
                        </a:rPr>
                        <a:t>. Describe the level of detail </a:t>
                      </a:r>
                      <a:r>
                        <a:rPr lang="en-US" sz="1000" dirty="0" smtClean="0">
                          <a:effectLst/>
                          <a:latin typeface="Calibri"/>
                          <a:ea typeface="Times New Roman"/>
                        </a:rPr>
                        <a:t>of </a:t>
                      </a:r>
                      <a:r>
                        <a:rPr lang="en-US" sz="1000" dirty="0">
                          <a:effectLst/>
                          <a:latin typeface="Calibri"/>
                          <a:ea typeface="Times New Roman"/>
                        </a:rPr>
                        <a:t>the </a:t>
                      </a:r>
                      <a:r>
                        <a:rPr lang="en-US" sz="1000" dirty="0" smtClean="0">
                          <a:effectLst/>
                          <a:latin typeface="Calibri"/>
                          <a:ea typeface="Times New Roman"/>
                        </a:rPr>
                        <a:t>analysis</a:t>
                      </a:r>
                      <a:r>
                        <a:rPr lang="en-US" sz="1000" dirty="0">
                          <a:effectLst/>
                          <a:latin typeface="Calibri"/>
                          <a:ea typeface="Times New Roman"/>
                        </a:rPr>
                        <a:t>. </a:t>
                      </a:r>
                      <a:r>
                        <a:rPr lang="en-US" sz="1000" dirty="0" smtClean="0">
                          <a:effectLst/>
                          <a:latin typeface="Calibri"/>
                          <a:ea typeface="Times New Roman"/>
                        </a:rPr>
                        <a:t>Show the approach to the life-cycle (or total ownership) cost analysis.</a:t>
                      </a:r>
                      <a:endParaRPr lang="en-US" sz="1000" dirty="0" smtClean="0">
                        <a:effectLst/>
                        <a:latin typeface="Times New Roman"/>
                        <a:ea typeface="Times New Roman"/>
                      </a:endParaRPr>
                    </a:p>
                  </a:txBody>
                  <a:tcPr marL="68580" marR="68580" marT="0" marB="0"/>
                </a:tc>
              </a:tr>
              <a:tr h="346075">
                <a:tc gridSpan="2">
                  <a:txBody>
                    <a:bodyPr/>
                    <a:lstStyle/>
                    <a:p>
                      <a:pPr marL="0" marR="0">
                        <a:spcBef>
                          <a:spcPts val="0"/>
                        </a:spcBef>
                        <a:spcAft>
                          <a:spcPts val="0"/>
                        </a:spcAft>
                      </a:pPr>
                      <a:r>
                        <a:rPr lang="en-US" sz="1000" dirty="0">
                          <a:effectLst/>
                          <a:latin typeface="Calibri"/>
                          <a:ea typeface="Times New Roman"/>
                        </a:rPr>
                        <a:t>What is the approach for cost-effectiveness comparisons?</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solidFill>
                            <a:srgbClr val="000000"/>
                          </a:solidFill>
                          <a:effectLst/>
                          <a:latin typeface="Calibri"/>
                          <a:ea typeface="Times New Roman"/>
                        </a:rPr>
                        <a:t>Show how cost-effectiveness comparisons of </a:t>
                      </a:r>
                      <a:r>
                        <a:rPr lang="en-US" sz="1000" dirty="0" smtClean="0">
                          <a:solidFill>
                            <a:srgbClr val="000000"/>
                          </a:solidFill>
                          <a:effectLst/>
                          <a:latin typeface="Calibri"/>
                          <a:ea typeface="Times New Roman"/>
                        </a:rPr>
                        <a:t>alternatives </a:t>
                      </a:r>
                      <a:r>
                        <a:rPr lang="en-US" sz="1000" dirty="0">
                          <a:solidFill>
                            <a:srgbClr val="000000"/>
                          </a:solidFill>
                          <a:effectLst/>
                          <a:latin typeface="Calibri"/>
                          <a:ea typeface="Times New Roman"/>
                        </a:rPr>
                        <a:t>will be accomplished. Show how alternatives that have both different effectiveness and cost, will be judged when additional effectiveness is worth additional cost.</a:t>
                      </a:r>
                      <a:endParaRPr lang="en-US" sz="1000" dirty="0">
                        <a:effectLst/>
                        <a:latin typeface="Times New Roman"/>
                        <a:ea typeface="Times New Roman"/>
                      </a:endParaRPr>
                    </a:p>
                  </a:txBody>
                  <a:tcPr marL="68580" marR="68580" marT="0" marB="0"/>
                </a:tc>
              </a:tr>
              <a:tr h="158492">
                <a:tc gridSpan="2">
                  <a:txBody>
                    <a:bodyPr/>
                    <a:lstStyle/>
                    <a:p>
                      <a:pPr marL="0" marR="0">
                        <a:spcBef>
                          <a:spcPts val="0"/>
                        </a:spcBef>
                        <a:spcAft>
                          <a:spcPts val="0"/>
                        </a:spcAft>
                      </a:pPr>
                      <a:r>
                        <a:rPr lang="en-US" sz="1000" dirty="0">
                          <a:effectLst/>
                          <a:latin typeface="Calibri"/>
                          <a:ea typeface="Times New Roman"/>
                        </a:rPr>
                        <a:t>What are the resources that are available to conduct the AoA?</a:t>
                      </a:r>
                      <a:endParaRPr lang="en-US" sz="10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solidFill>
                            <a:srgbClr val="000000"/>
                          </a:solidFill>
                          <a:effectLst/>
                          <a:latin typeface="Calibri"/>
                          <a:ea typeface="Times New Roman"/>
                        </a:rPr>
                        <a:t>Describe the resources available (i.e. staffing, funding, schedule</a:t>
                      </a:r>
                      <a:r>
                        <a:rPr lang="en-US" sz="1000" dirty="0" smtClean="0">
                          <a:solidFill>
                            <a:srgbClr val="000000"/>
                          </a:solidFill>
                          <a:effectLst/>
                          <a:latin typeface="Calibri"/>
                          <a:ea typeface="Times New Roman"/>
                        </a:rPr>
                        <a:t>).</a:t>
                      </a:r>
                      <a:endParaRPr lang="en-US" sz="1000" dirty="0">
                        <a:effectLst/>
                        <a:latin typeface="Times New Roman"/>
                        <a:ea typeface="Times New Roman"/>
                      </a:endParaRPr>
                    </a:p>
                  </a:txBody>
                  <a:tcPr marL="68580" marR="68580" marT="0" marB="0"/>
                </a:tc>
              </a:tr>
            </a:tbl>
          </a:graphicData>
        </a:graphic>
      </p:graphicFrame>
      <p:sp>
        <p:nvSpPr>
          <p:cNvPr id="2" name="Title 1"/>
          <p:cNvSpPr>
            <a:spLocks noGrp="1"/>
          </p:cNvSpPr>
          <p:nvPr>
            <p:ph type="title"/>
          </p:nvPr>
        </p:nvSpPr>
        <p:spPr>
          <a:xfrm>
            <a:off x="981082" y="39759"/>
            <a:ext cx="7400924" cy="944562"/>
          </a:xfrm>
        </p:spPr>
        <p:txBody>
          <a:bodyPr/>
          <a:lstStyle/>
          <a:p>
            <a:pPr algn="l"/>
            <a:r>
              <a:rPr lang="en-US" dirty="0" smtClean="0"/>
              <a:t>CCDF Decision Point</a:t>
            </a:r>
            <a:r>
              <a:rPr lang="en-US" dirty="0"/>
              <a:t/>
            </a:r>
            <a:br>
              <a:rPr lang="en-US" dirty="0"/>
            </a:br>
            <a:r>
              <a:rPr lang="en-US" dirty="0" smtClean="0">
                <a:effectLst>
                  <a:outerShdw blurRad="38100" dist="38100" dir="2700000" algn="tl">
                    <a:srgbClr val="000000">
                      <a:alpha val="43137"/>
                    </a:srgbClr>
                  </a:outerShdw>
                </a:effectLst>
              </a:rPr>
              <a:t>Approve AoA Study Plan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19</a:t>
            </a:fld>
            <a:endParaRPr lang="en-US"/>
          </a:p>
        </p:txBody>
      </p:sp>
      <p:sp>
        <p:nvSpPr>
          <p:cNvPr id="9" name="Rectangle 8"/>
          <p:cNvSpPr/>
          <p:nvPr/>
        </p:nvSpPr>
        <p:spPr>
          <a:xfrm>
            <a:off x="5658266" y="-42015"/>
            <a:ext cx="865943" cy="707886"/>
          </a:xfrm>
          <a:prstGeom prst="rect">
            <a:avLst/>
          </a:prstGeom>
        </p:spPr>
        <p:txBody>
          <a:bodyPr wrap="none">
            <a:spAutoFit/>
          </a:bodyPr>
          <a:lstStyle/>
          <a:p>
            <a:r>
              <a:rPr lang="en-US" sz="4000" dirty="0">
                <a:solidFill>
                  <a:schemeClr val="tx2"/>
                </a:solidFill>
                <a:latin typeface="Calibri"/>
              </a:rPr>
              <a:t>❷</a:t>
            </a:r>
            <a:endParaRPr lang="en-US" sz="4000" dirty="0"/>
          </a:p>
        </p:txBody>
      </p:sp>
      <p:pic>
        <p:nvPicPr>
          <p:cNvPr id="3074" name="Picture 2">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111" t="19716" r="16383" b="12624"/>
          <a:stretch/>
        </p:blipFill>
        <p:spPr bwMode="auto">
          <a:xfrm>
            <a:off x="6915150" y="109082"/>
            <a:ext cx="1551738" cy="116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002489"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3832278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Goals &amp; Topics</a:t>
            </a:r>
            <a:endParaRPr lang="en-US" dirty="0"/>
          </a:p>
        </p:txBody>
      </p:sp>
      <p:sp>
        <p:nvSpPr>
          <p:cNvPr id="3" name="Content Placeholder 2"/>
          <p:cNvSpPr>
            <a:spLocks noGrp="1"/>
          </p:cNvSpPr>
          <p:nvPr>
            <p:ph idx="1"/>
          </p:nvPr>
        </p:nvSpPr>
        <p:spPr/>
        <p:txBody>
          <a:bodyPr/>
          <a:lstStyle/>
          <a:p>
            <a:pPr marL="0" indent="0">
              <a:buNone/>
            </a:pPr>
            <a:r>
              <a:rPr lang="en-US" sz="1800" dirty="0" smtClean="0"/>
              <a:t>WORKSHOP GOALS:</a:t>
            </a:r>
            <a:endParaRPr lang="en-US" sz="1800" dirty="0"/>
          </a:p>
          <a:p>
            <a:pPr marL="0" indent="0">
              <a:buNone/>
            </a:pPr>
            <a:r>
              <a:rPr lang="en-US" sz="1800" dirty="0"/>
              <a:t>1. Classify the variety of analyses, and characterize the nature of the DT.</a:t>
            </a:r>
          </a:p>
          <a:p>
            <a:pPr marL="0" indent="0">
              <a:buNone/>
            </a:pPr>
            <a:r>
              <a:rPr lang="en-US" sz="1800" dirty="0"/>
              <a:t>2. Define the corresponding digital artifacts for the decision analyses.</a:t>
            </a:r>
          </a:p>
          <a:p>
            <a:pPr marL="0" indent="0">
              <a:buNone/>
            </a:pPr>
            <a:r>
              <a:rPr lang="en-US" sz="1800" dirty="0"/>
              <a:t>3. Define how to migrate into digital acquisition/engineering practice.</a:t>
            </a:r>
          </a:p>
          <a:p>
            <a:pPr marL="0" indent="0">
              <a:buNone/>
            </a:pPr>
            <a:r>
              <a:rPr lang="en-US" sz="1800" dirty="0"/>
              <a:t> </a:t>
            </a:r>
          </a:p>
          <a:p>
            <a:pPr marL="0" indent="0">
              <a:buNone/>
            </a:pPr>
            <a:r>
              <a:rPr lang="en-US" sz="1800" dirty="0" smtClean="0"/>
              <a:t>POTENTIAL WORKSHOP TOPICS:</a:t>
            </a:r>
            <a:endParaRPr lang="en-US" sz="1800" dirty="0"/>
          </a:p>
          <a:p>
            <a:pPr marL="0" indent="0">
              <a:buNone/>
            </a:pPr>
            <a:endParaRPr lang="en-US" sz="1800" dirty="0"/>
          </a:p>
        </p:txBody>
      </p:sp>
      <p:pic>
        <p:nvPicPr>
          <p:cNvPr id="7" name="Picture 6"/>
          <p:cNvPicPr>
            <a:picLocks noChangeAspect="1"/>
          </p:cNvPicPr>
          <p:nvPr/>
        </p:nvPicPr>
        <p:blipFill>
          <a:blip r:embed="rId2"/>
          <a:stretch>
            <a:fillRect/>
          </a:stretch>
        </p:blipFill>
        <p:spPr>
          <a:xfrm>
            <a:off x="4372708" y="2886774"/>
            <a:ext cx="3443278" cy="3651174"/>
          </a:xfrm>
          <a:prstGeom prst="rect">
            <a:avLst/>
          </a:prstGeom>
        </p:spPr>
      </p:pic>
      <p:sp>
        <p:nvSpPr>
          <p:cNvPr id="8" name="Left Brace 7"/>
          <p:cNvSpPr/>
          <p:nvPr/>
        </p:nvSpPr>
        <p:spPr bwMode="auto">
          <a:xfrm>
            <a:off x="3950677" y="3317631"/>
            <a:ext cx="339969" cy="1570892"/>
          </a:xfrm>
          <a:prstGeom prst="leftBrace">
            <a:avLst>
              <a:gd name="adj1" fmla="val 29023"/>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Left Brace 8"/>
          <p:cNvSpPr/>
          <p:nvPr/>
        </p:nvSpPr>
        <p:spPr bwMode="auto">
          <a:xfrm>
            <a:off x="3962400" y="4920584"/>
            <a:ext cx="339969" cy="1570892"/>
          </a:xfrm>
          <a:prstGeom prst="leftBrace">
            <a:avLst>
              <a:gd name="adj1" fmla="val 29023"/>
              <a:gd name="adj2" fmla="val 5000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2850388" y="3918411"/>
            <a:ext cx="1018227" cy="369332"/>
          </a:xfrm>
          <a:prstGeom prst="rect">
            <a:avLst/>
          </a:prstGeom>
          <a:noFill/>
        </p:spPr>
        <p:txBody>
          <a:bodyPr wrap="none" rtlCol="0">
            <a:spAutoFit/>
          </a:bodyPr>
          <a:lstStyle/>
          <a:p>
            <a:r>
              <a:rPr lang="en-US" dirty="0" smtClean="0"/>
              <a:t>Group 1</a:t>
            </a:r>
            <a:endParaRPr lang="en-US" dirty="0"/>
          </a:p>
        </p:txBody>
      </p:sp>
      <p:sp>
        <p:nvSpPr>
          <p:cNvPr id="11" name="TextBox 10"/>
          <p:cNvSpPr txBox="1"/>
          <p:nvPr/>
        </p:nvSpPr>
        <p:spPr>
          <a:xfrm>
            <a:off x="2873029" y="5521364"/>
            <a:ext cx="1018227" cy="369332"/>
          </a:xfrm>
          <a:prstGeom prst="rect">
            <a:avLst/>
          </a:prstGeom>
          <a:noFill/>
        </p:spPr>
        <p:txBody>
          <a:bodyPr wrap="none" rtlCol="0">
            <a:spAutoFit/>
          </a:bodyPr>
          <a:lstStyle/>
          <a:p>
            <a:r>
              <a:rPr lang="en-US" dirty="0" smtClean="0"/>
              <a:t>Group 2</a:t>
            </a:r>
            <a:endParaRPr lang="en-US" dirty="0"/>
          </a:p>
        </p:txBody>
      </p:sp>
      <p:sp>
        <p:nvSpPr>
          <p:cNvPr id="12" name="TextBox 11"/>
          <p:cNvSpPr txBox="1"/>
          <p:nvPr/>
        </p:nvSpPr>
        <p:spPr>
          <a:xfrm>
            <a:off x="1138818" y="4203610"/>
            <a:ext cx="1629508" cy="1200329"/>
          </a:xfrm>
          <a:prstGeom prst="rect">
            <a:avLst/>
          </a:prstGeom>
          <a:noFill/>
        </p:spPr>
        <p:txBody>
          <a:bodyPr wrap="square" rtlCol="0">
            <a:spAutoFit/>
          </a:bodyPr>
          <a:lstStyle/>
          <a:p>
            <a:r>
              <a:rPr lang="en-US" i="1" u="sng" dirty="0" smtClean="0"/>
              <a:t>Objective: </a:t>
            </a:r>
            <a:r>
              <a:rPr lang="en-US" i="1" dirty="0" smtClean="0"/>
              <a:t>Complete at least 1 from each group.</a:t>
            </a:r>
            <a:endParaRPr lang="en-US" i="1" dirty="0"/>
          </a:p>
        </p:txBody>
      </p:sp>
    </p:spTree>
    <p:extLst>
      <p:ext uri="{BB962C8B-B14F-4D97-AF65-F5344CB8AC3E}">
        <p14:creationId xmlns:p14="http://schemas.microsoft.com/office/powerpoint/2010/main" val="132157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90" y="110301"/>
            <a:ext cx="7219950" cy="944562"/>
          </a:xfrm>
        </p:spPr>
        <p:txBody>
          <a:bodyPr/>
          <a:lstStyle/>
          <a:p>
            <a:pPr algn="l"/>
            <a:r>
              <a:rPr lang="en-US" dirty="0"/>
              <a:t>CCDF Decision Point</a:t>
            </a:r>
            <a:br>
              <a:rPr lang="en-US" dirty="0"/>
            </a:br>
            <a:r>
              <a:rPr lang="en-US" sz="2200" dirty="0" smtClean="0"/>
              <a:t>Material Development Decision (MDD)</a:t>
            </a:r>
            <a:endParaRPr lang="en-US" sz="2200" dirty="0"/>
          </a:p>
        </p:txBody>
      </p:sp>
      <p:sp>
        <p:nvSpPr>
          <p:cNvPr id="3" name="Slide Number Placeholder 2"/>
          <p:cNvSpPr>
            <a:spLocks noGrp="1"/>
          </p:cNvSpPr>
          <p:nvPr>
            <p:ph type="sldNum" sz="quarter" idx="10"/>
          </p:nvPr>
        </p:nvSpPr>
        <p:spPr/>
        <p:txBody>
          <a:bodyPr/>
          <a:lstStyle/>
          <a:p>
            <a:fld id="{295008BC-DA31-4D19-837B-EFA4386B05F5}" type="slidenum">
              <a:rPr lang="en-US" smtClean="0"/>
              <a:t>20</a:t>
            </a:fld>
            <a:endParaRPr lang="en-US"/>
          </a:p>
        </p:txBody>
      </p:sp>
      <p:sp>
        <p:nvSpPr>
          <p:cNvPr id="9" name="Rectangle 8"/>
          <p:cNvSpPr/>
          <p:nvPr/>
        </p:nvSpPr>
        <p:spPr>
          <a:xfrm>
            <a:off x="5648327" y="-15265"/>
            <a:ext cx="865943" cy="707886"/>
          </a:xfrm>
          <a:prstGeom prst="rect">
            <a:avLst/>
          </a:prstGeom>
        </p:spPr>
        <p:txBody>
          <a:bodyPr wrap="none">
            <a:spAutoFit/>
          </a:bodyPr>
          <a:lstStyle/>
          <a:p>
            <a:r>
              <a:rPr lang="en-US" sz="4000" dirty="0">
                <a:solidFill>
                  <a:srgbClr val="00B050"/>
                </a:solidFill>
                <a:latin typeface="Calibri"/>
              </a:rPr>
              <a:t>❸</a:t>
            </a:r>
            <a:endParaRPr lang="en-US" sz="4000" dirty="0"/>
          </a:p>
        </p:txBody>
      </p:sp>
      <p:graphicFrame>
        <p:nvGraphicFramePr>
          <p:cNvPr id="10" name="Table 9"/>
          <p:cNvGraphicFramePr>
            <a:graphicFrameLocks noGrp="1"/>
          </p:cNvGraphicFramePr>
          <p:nvPr>
            <p:extLst>
              <p:ext uri="{D42A27DB-BD31-4B8C-83A1-F6EECF244321}">
                <p14:modId xmlns:p14="http://schemas.microsoft.com/office/powerpoint/2010/main" val="4067381392"/>
              </p:ext>
            </p:extLst>
          </p:nvPr>
        </p:nvGraphicFramePr>
        <p:xfrm>
          <a:off x="296106" y="1322707"/>
          <a:ext cx="8515351" cy="5044710"/>
        </p:xfrm>
        <a:graphic>
          <a:graphicData uri="http://schemas.openxmlformats.org/drawingml/2006/table">
            <a:tbl>
              <a:tblPr firstRow="1" bandRow="1">
                <a:tableStyleId>{D7AC3CCA-C797-4891-BE02-D94E43425B78}</a:tableStyleId>
              </a:tblPr>
              <a:tblGrid>
                <a:gridCol w="3478019"/>
                <a:gridCol w="5037332"/>
              </a:tblGrid>
              <a:tr h="249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MDD</a:t>
                      </a:r>
                      <a:endParaRPr lang="en-US" sz="4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r>
              <a:tr h="24901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Entry into the Acquisition Process</a:t>
                      </a: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r>
              <a:tr h="249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OVERARCHING</a:t>
                      </a:r>
                      <a:r>
                        <a:rPr lang="en-US" sz="1000" b="1" u="sng" baseline="0" dirty="0" smtClean="0">
                          <a:solidFill>
                            <a:schemeClr val="bg1"/>
                          </a:solidFill>
                        </a:rPr>
                        <a:t> QUESTION</a:t>
                      </a:r>
                      <a:r>
                        <a:rPr lang="en-US" sz="1000" b="1" baseline="0" dirty="0" smtClean="0">
                          <a:solidFill>
                            <a:schemeClr val="bg1"/>
                          </a:solidFill>
                        </a:rPr>
                        <a:t>: </a:t>
                      </a:r>
                      <a:r>
                        <a:rPr lang="en-US" sz="1000" dirty="0" smtClean="0">
                          <a:solidFill>
                            <a:srgbClr val="FFFF00"/>
                          </a:solidFill>
                        </a:rPr>
                        <a:t>Does the AoA Study Plan adequately describe the methodology for estimating the life cycle costs and operational effectiveness of the potential concepts identified in the study guidance to close the gap identified in the ICD?</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INFORMATION</a:t>
                      </a:r>
                      <a:r>
                        <a:rPr lang="en-US" sz="1000" b="1" u="sng" baseline="0" dirty="0" smtClean="0">
                          <a:solidFill>
                            <a:schemeClr val="bg1"/>
                          </a:solidFill>
                        </a:rPr>
                        <a:t> REQUIRED</a:t>
                      </a:r>
                      <a:r>
                        <a:rPr lang="en-US" sz="1000" b="1" baseline="0" dirty="0" smtClean="0">
                          <a:solidFill>
                            <a:schemeClr val="bg1"/>
                          </a:solidFill>
                        </a:rPr>
                        <a:t>: </a:t>
                      </a:r>
                      <a:r>
                        <a:rPr lang="en-US" sz="1000" b="0" baseline="0" dirty="0" smtClean="0">
                          <a:solidFill>
                            <a:srgbClr val="FFFF00"/>
                          </a:solidFill>
                        </a:rPr>
                        <a:t>Describe the analysis approach that is contained in the AoA plan to accomplish the objectives of the study guidance, include details on , the effectiveness/military utility analysis, cost and affordability analysis, rationale for accepting or rejecting an alternative, associated risks and mitigations, and sensitivity analysis conducted to support the preferred solution selection.</a:t>
                      </a:r>
                      <a:endParaRPr lang="en-US" sz="1000" b="0" dirty="0" smtClean="0">
                        <a:solidFill>
                          <a:srgbClr val="FFFF00"/>
                        </a:solidFill>
                      </a:endParaRPr>
                    </a:p>
                  </a:txBody>
                  <a:tcPr>
                    <a:solidFill>
                      <a:srgbClr val="0070C0"/>
                    </a:solidFill>
                  </a:tcPr>
                </a:tc>
              </a:tr>
              <a:tr h="249010">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414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What materiel and non-material approaches could address the capability gap and considered in the AoA? What is the evidence that these approaches provide the desired operational attributes?</a:t>
                      </a: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Trace analysis used (e.g. simulations,</a:t>
                      </a:r>
                      <a:r>
                        <a:rPr lang="en-US" sz="1000" baseline="0" dirty="0" smtClean="0">
                          <a:effectLst/>
                          <a:latin typeface="Calibri" panose="020F0502020204030204" pitchFamily="34" charset="0"/>
                          <a:ea typeface="Times New Roman"/>
                        </a:rPr>
                        <a:t> BCAs, Performance models etc.)</a:t>
                      </a:r>
                      <a:r>
                        <a:rPr lang="en-US" sz="1000" dirty="0" smtClean="0">
                          <a:effectLst/>
                          <a:latin typeface="Calibri" panose="020F0502020204030204" pitchFamily="34" charset="0"/>
                          <a:ea typeface="Times New Roman"/>
                        </a:rPr>
                        <a:t> to arrive at potential material and non-material approaches.</a:t>
                      </a:r>
                      <a:r>
                        <a:rPr lang="en-US" sz="1000" baseline="0" dirty="0" smtClean="0">
                          <a:effectLst/>
                          <a:latin typeface="Calibri" panose="020F0502020204030204" pitchFamily="34" charset="0"/>
                          <a:ea typeface="Times New Roman"/>
                        </a:rPr>
                        <a:t> Identify the baseline situation and how the various alternatives contribute to filling the gap. Provide rational for those alternatives that will not be considered.</a:t>
                      </a:r>
                      <a:endParaRPr lang="en-US" sz="1000" dirty="0">
                        <a:effectLst/>
                        <a:latin typeface="Calibri" panose="020F0502020204030204" pitchFamily="34" charset="0"/>
                        <a:ea typeface="Times New Roman"/>
                      </a:endParaRPr>
                    </a:p>
                  </a:txBody>
                  <a:tcPr marL="68580" marR="68580" marT="0" marB="0"/>
                </a:tc>
              </a:tr>
              <a:tr h="190662">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190662">
                <a:tc>
                  <a:txBody>
                    <a:bodyPr/>
                    <a:lstStyle/>
                    <a:p>
                      <a:pPr marL="0" marR="0">
                        <a:spcBef>
                          <a:spcPts val="0"/>
                        </a:spcBef>
                        <a:spcAft>
                          <a:spcPts val="0"/>
                        </a:spcAft>
                      </a:pPr>
                      <a:r>
                        <a:rPr lang="en-US" sz="1000" dirty="0" smtClean="0">
                          <a:effectLst/>
                          <a:latin typeface="Calibri" panose="020F0502020204030204" pitchFamily="34" charset="0"/>
                          <a:ea typeface="Times New Roman"/>
                        </a:rPr>
                        <a:t>Describe</a:t>
                      </a:r>
                      <a:r>
                        <a:rPr lang="en-US" sz="1000" baseline="0" dirty="0" smtClean="0">
                          <a:effectLst/>
                          <a:latin typeface="Calibri" panose="020F0502020204030204" pitchFamily="34" charset="0"/>
                          <a:ea typeface="Times New Roman"/>
                        </a:rPr>
                        <a:t> how the capabilities of these alternatives are technically feasible.</a:t>
                      </a:r>
                      <a:endParaRPr lang="en-US" sz="1000" dirty="0">
                        <a:effectLst/>
                        <a:latin typeface="Calibri" panose="020F0502020204030204" pitchFamily="34" charset="0"/>
                        <a:ea typeface="Times New Roman"/>
                      </a:endParaRPr>
                    </a:p>
                  </a:txBody>
                  <a:tcPr marL="68580" marR="68580" marT="0" marB="0"/>
                </a:tc>
                <a:tc>
                  <a:txBody>
                    <a:bodyPr/>
                    <a:lstStyle/>
                    <a:p>
                      <a:r>
                        <a:rPr lang="en-US" sz="1000" dirty="0" smtClean="0">
                          <a:latin typeface="Calibri" panose="020F0502020204030204" pitchFamily="34" charset="0"/>
                        </a:rPr>
                        <a:t>Describe the basic capabilities of the alternatives and how they are able to fill the capability gap (mission effectiveness) within the needed timeframe.</a:t>
                      </a:r>
                      <a:r>
                        <a:rPr lang="en-US" sz="1000" baseline="0" dirty="0" smtClean="0">
                          <a:latin typeface="Calibri" panose="020F0502020204030204" pitchFamily="34" charset="0"/>
                        </a:rPr>
                        <a:t> </a:t>
                      </a:r>
                      <a:r>
                        <a:rPr lang="en-US" sz="1000" dirty="0" smtClean="0">
                          <a:latin typeface="Calibri" panose="020F0502020204030204" pitchFamily="34" charset="0"/>
                        </a:rPr>
                        <a:t>Summarize the available evidence that the alternatives to be included in the AoA are technically feasible (e.g. models, analysis, prototypes, existing systems).</a:t>
                      </a:r>
                    </a:p>
                  </a:txBody>
                  <a:tcPr marL="68580" marR="68580" marT="0" marB="0"/>
                </a:tc>
              </a:tr>
              <a:tr h="42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What are the implications or dependencies for each alternative  and how are these dependencies factored into the planned analysis of alternatives?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Depending on the context this may include portfolio implications, existing system impacts, related Initial Capabilities Document (ICDs), additional capabilities needed to address the gap, identify how these will be handled</a:t>
                      </a:r>
                      <a:r>
                        <a:rPr lang="en-US" sz="1000" dirty="0" smtClean="0">
                          <a:effectLst/>
                          <a:latin typeface="Calibri" panose="020F0502020204030204" pitchFamily="34" charset="0"/>
                        </a:rPr>
                        <a:t>.</a:t>
                      </a:r>
                      <a:endParaRPr lang="en-US" sz="1000" dirty="0" smtClean="0">
                        <a:latin typeface="Calibri" panose="020F0502020204030204" pitchFamily="34" charset="0"/>
                      </a:endParaRPr>
                    </a:p>
                  </a:txBody>
                  <a:tcPr marL="68580" marR="68580" marT="0" marB="0"/>
                </a:tc>
              </a:tr>
              <a:tr h="378703">
                <a:tc>
                  <a:txBody>
                    <a:bodyPr/>
                    <a:lstStyle/>
                    <a:p>
                      <a:pPr marL="0" marR="0">
                        <a:spcBef>
                          <a:spcPts val="0"/>
                        </a:spcBef>
                        <a:spcAft>
                          <a:spcPts val="0"/>
                        </a:spcAft>
                      </a:pPr>
                      <a:r>
                        <a:rPr lang="en-US" sz="1000" dirty="0" smtClean="0">
                          <a:effectLst/>
                          <a:latin typeface="Calibri" panose="020F0502020204030204" pitchFamily="34" charset="0"/>
                          <a:ea typeface="Times New Roman"/>
                        </a:rPr>
                        <a:t>When is the capability needed and given that when </a:t>
                      </a:r>
                      <a:r>
                        <a:rPr lang="en-US" sz="1000" baseline="0" dirty="0" smtClean="0">
                          <a:effectLst/>
                          <a:latin typeface="Calibri" panose="020F0502020204030204" pitchFamily="34" charset="0"/>
                          <a:ea typeface="Times New Roman"/>
                        </a:rPr>
                        <a:t> will the solution be available? Are there interim solutions until the solution is available?</a:t>
                      </a:r>
                      <a:endParaRPr lang="en-US" sz="100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Provide the documented need date and supporting evidence and provide estimated acquisition timelines based upon analogous solutions. If there is</a:t>
                      </a:r>
                      <a:r>
                        <a:rPr lang="en-US" sz="1000" baseline="0" dirty="0" smtClean="0">
                          <a:effectLst/>
                          <a:latin typeface="Calibri" panose="020F0502020204030204" pitchFamily="34" charset="0"/>
                          <a:ea typeface="Times New Roman"/>
                        </a:rPr>
                        <a:t> a need to provide interim solution describe  the analysis used to establish it.</a:t>
                      </a:r>
                      <a:endParaRPr lang="en-US" sz="1000" dirty="0">
                        <a:effectLst/>
                        <a:latin typeface="Calibri" panose="020F0502020204030204" pitchFamily="34" charset="0"/>
                        <a:ea typeface="Times New Roman"/>
                      </a:endParaRPr>
                    </a:p>
                  </a:txBody>
                  <a:tcPr marL="68580" marR="68580" marT="0" marB="0"/>
                </a:tc>
              </a:tr>
              <a:tr h="3787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What is the entry point into the acquisition process and what are your plans for the next phase including funding and staffing plans (organization chart)</a:t>
                      </a:r>
                    </a:p>
                  </a:txBody>
                  <a:tcPr marL="68580" marR="68580" marT="0" marB="0"/>
                </a:tc>
                <a:tc>
                  <a:txBody>
                    <a:bodyPr/>
                    <a:lstStyle/>
                    <a:p>
                      <a:r>
                        <a:rPr lang="en-US" sz="1000" dirty="0" smtClean="0">
                          <a:latin typeface="Calibri" panose="020F0502020204030204" pitchFamily="34" charset="0"/>
                        </a:rPr>
                        <a:t>For Materiel Solution Analysis (MSA) phase, for example, include all funding and staffing plans for the AoA and the engineering analysis and planning for the next milestone including the milestone certification requirements.</a:t>
                      </a:r>
                      <a:r>
                        <a:rPr lang="en-US" sz="1000" baseline="0" dirty="0" smtClean="0">
                          <a:latin typeface="Calibri" panose="020F0502020204030204" pitchFamily="34" charset="0"/>
                        </a:rPr>
                        <a:t> Include the following : Staffing</a:t>
                      </a:r>
                      <a:r>
                        <a:rPr lang="en-US" sz="1000" dirty="0" smtClean="0">
                          <a:latin typeface="Calibri" panose="020F0502020204030204" pitchFamily="34" charset="0"/>
                        </a:rPr>
                        <a:t>, organization, function, and funding to conduct the AoA and the engineering analysis of Potential System Solution(s)</a:t>
                      </a:r>
                      <a:r>
                        <a:rPr lang="en-US" sz="1000" baseline="0" dirty="0" smtClean="0">
                          <a:latin typeface="Calibri" panose="020F0502020204030204" pitchFamily="34" charset="0"/>
                        </a:rPr>
                        <a:t> (</a:t>
                      </a:r>
                      <a:r>
                        <a:rPr lang="en-US" sz="1000" dirty="0" smtClean="0">
                          <a:latin typeface="Calibri" panose="020F0502020204030204" pitchFamily="34" charset="0"/>
                        </a:rPr>
                        <a:t>Engineering analysis to develop and document sound technical plans (TDS, SEP, TES, RAM-C), to develop contractual technical documentation (SRD) for the next phase of acquisition,</a:t>
                      </a:r>
                      <a:r>
                        <a:rPr lang="en-US" sz="1000" baseline="0" dirty="0" smtClean="0">
                          <a:latin typeface="Calibri" panose="020F0502020204030204" pitchFamily="34" charset="0"/>
                        </a:rPr>
                        <a:t> and </a:t>
                      </a:r>
                      <a:r>
                        <a:rPr lang="en-US" sz="1000" dirty="0" smtClean="0">
                          <a:latin typeface="Calibri" panose="020F0502020204030204" pitchFamily="34" charset="0"/>
                        </a:rPr>
                        <a:t>Engineering analysis to inform the Milestone A Independent Cost Estimate (ICE).</a:t>
                      </a:r>
                    </a:p>
                  </a:txBody>
                  <a:tcPr marL="68580" marR="68580" marT="0" marB="0"/>
                </a:tc>
              </a:tr>
            </a:tbl>
          </a:graphicData>
        </a:graphic>
      </p:graphicFrame>
      <p:sp>
        <p:nvSpPr>
          <p:cNvPr id="8" name="TextBox 7"/>
          <p:cNvSpPr txBox="1"/>
          <p:nvPr/>
        </p:nvSpPr>
        <p:spPr>
          <a:xfrm>
            <a:off x="7002489"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71" t="19574" r="16623" b="12907"/>
          <a:stretch/>
        </p:blipFill>
        <p:spPr bwMode="auto">
          <a:xfrm>
            <a:off x="6940650" y="110301"/>
            <a:ext cx="1539449" cy="116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921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839" y="100159"/>
            <a:ext cx="7230257" cy="944562"/>
          </a:xfrm>
        </p:spPr>
        <p:txBody>
          <a:bodyPr/>
          <a:lstStyle/>
          <a:p>
            <a:pPr algn="l"/>
            <a:r>
              <a:rPr lang="en-US" dirty="0"/>
              <a:t>CCDF Decision Point</a:t>
            </a:r>
            <a:br>
              <a:rPr lang="en-US" dirty="0"/>
            </a:br>
            <a:r>
              <a:rPr lang="en-US" dirty="0" smtClean="0"/>
              <a:t>Approve AoA Results </a:t>
            </a:r>
            <a:r>
              <a:rPr lang="en-US" sz="1400" dirty="0" smtClean="0"/>
              <a:t>(1 of 2)</a:t>
            </a:r>
            <a:endParaRPr lang="en-US" sz="1400" dirty="0"/>
          </a:p>
        </p:txBody>
      </p:sp>
      <p:sp>
        <p:nvSpPr>
          <p:cNvPr id="3" name="Slide Number Placeholder 2"/>
          <p:cNvSpPr>
            <a:spLocks noGrp="1"/>
          </p:cNvSpPr>
          <p:nvPr>
            <p:ph type="sldNum" sz="quarter" idx="10"/>
          </p:nvPr>
        </p:nvSpPr>
        <p:spPr/>
        <p:txBody>
          <a:bodyPr/>
          <a:lstStyle/>
          <a:p>
            <a:fld id="{295008BC-DA31-4D19-837B-EFA4386B05F5}" type="slidenum">
              <a:rPr lang="en-US" smtClean="0"/>
              <a:t>21</a:t>
            </a:fld>
            <a:endParaRPr lang="en-US"/>
          </a:p>
        </p:txBody>
      </p:sp>
      <p:sp>
        <p:nvSpPr>
          <p:cNvPr id="13" name="Rectangle 12"/>
          <p:cNvSpPr/>
          <p:nvPr/>
        </p:nvSpPr>
        <p:spPr>
          <a:xfrm>
            <a:off x="5658266" y="-41750"/>
            <a:ext cx="865943" cy="707886"/>
          </a:xfrm>
          <a:prstGeom prst="rect">
            <a:avLst/>
          </a:prstGeom>
        </p:spPr>
        <p:txBody>
          <a:bodyPr wrap="none">
            <a:spAutoFit/>
          </a:bodyPr>
          <a:lstStyle/>
          <a:p>
            <a:r>
              <a:rPr lang="en-US" sz="4000" dirty="0">
                <a:solidFill>
                  <a:srgbClr val="FFC000"/>
                </a:solidFill>
                <a:latin typeface="Calibri"/>
              </a:rPr>
              <a:t>❹</a:t>
            </a:r>
            <a:endParaRPr lang="en-US" sz="4000" dirty="0"/>
          </a:p>
        </p:txBody>
      </p:sp>
      <p:graphicFrame>
        <p:nvGraphicFramePr>
          <p:cNvPr id="14" name="Table 13"/>
          <p:cNvGraphicFramePr>
            <a:graphicFrameLocks noGrp="1"/>
          </p:cNvGraphicFramePr>
          <p:nvPr>
            <p:extLst>
              <p:ext uri="{D42A27DB-BD31-4B8C-83A1-F6EECF244321}">
                <p14:modId xmlns:p14="http://schemas.microsoft.com/office/powerpoint/2010/main" val="505956095"/>
              </p:ext>
            </p:extLst>
          </p:nvPr>
        </p:nvGraphicFramePr>
        <p:xfrm>
          <a:off x="296106" y="1322714"/>
          <a:ext cx="8515351" cy="5486400"/>
        </p:xfrm>
        <a:graphic>
          <a:graphicData uri="http://schemas.openxmlformats.org/drawingml/2006/table">
            <a:tbl>
              <a:tblPr firstRow="1" bandRow="1">
                <a:tableStyleId>{D7AC3CCA-C797-4891-BE02-D94E43425B78}</a:tableStyleId>
              </a:tblPr>
              <a:tblGrid>
                <a:gridCol w="3256947"/>
                <a:gridCol w="5258404"/>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Approve AoA</a:t>
                      </a:r>
                      <a:r>
                        <a:rPr lang="en-US" sz="1000" b="1" baseline="0" dirty="0" smtClean="0">
                          <a:solidFill>
                            <a:srgbClr val="FFFF00"/>
                          </a:solidFill>
                        </a:rPr>
                        <a:t> Results</a:t>
                      </a:r>
                      <a:endParaRPr lang="en-US" sz="10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AFROC, MDA, DCAPE </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 to a Milestone</a:t>
                      </a:r>
                      <a:r>
                        <a:rPr lang="en-US" sz="1000" b="1" baseline="0" dirty="0" smtClean="0">
                          <a:solidFill>
                            <a:srgbClr val="FFFF00"/>
                          </a:solidFill>
                        </a:rPr>
                        <a:t> A the AoA is completed and approved.</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OVERARCHING</a:t>
                      </a:r>
                      <a:r>
                        <a:rPr lang="en-US" sz="1000" b="1" u="sng" baseline="0" dirty="0" smtClean="0">
                          <a:solidFill>
                            <a:schemeClr val="bg1"/>
                          </a:solidFill>
                        </a:rPr>
                        <a:t> QUESTION</a:t>
                      </a:r>
                      <a:r>
                        <a:rPr lang="en-US" sz="1000" b="1" baseline="0" dirty="0" smtClean="0">
                          <a:solidFill>
                            <a:schemeClr val="bg1"/>
                          </a:solidFill>
                        </a:rPr>
                        <a:t>: </a:t>
                      </a:r>
                      <a:r>
                        <a:rPr lang="en-US" sz="1000" dirty="0" smtClean="0">
                          <a:solidFill>
                            <a:srgbClr val="FFFF00"/>
                          </a:solidFill>
                          <a:latin typeface="+mn-lt"/>
                        </a:rPr>
                        <a:t>Does the preferred solution provide the maximum military utility for cost within affordability constraints?</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INFORMATION</a:t>
                      </a:r>
                      <a:r>
                        <a:rPr lang="en-US" sz="1000" b="1" u="sng" baseline="0" dirty="0" smtClean="0">
                          <a:solidFill>
                            <a:schemeClr val="bg1"/>
                          </a:solidFill>
                        </a:rPr>
                        <a:t> REQUIRED</a:t>
                      </a:r>
                      <a:r>
                        <a:rPr lang="en-US" sz="1000" b="1" baseline="0" dirty="0" smtClean="0">
                          <a:solidFill>
                            <a:schemeClr val="bg1"/>
                          </a:solidFill>
                        </a:rPr>
                        <a:t>: </a:t>
                      </a:r>
                      <a:r>
                        <a:rPr lang="en-US" sz="1000" b="0" baseline="0" dirty="0" smtClean="0">
                          <a:solidFill>
                            <a:srgbClr val="FFFF00"/>
                          </a:solidFill>
                        </a:rPr>
                        <a:t>Describe the analysis approach that is contained in the AoA to accomplish the objectives of the study plan, include details on , the effectiveness/military utility analysis, cost and affordability analysis, rationale for accepting or rejecting an alternative, associated risks and mitigations, and sensitivity analysis conducted to support the preferred solution selection. </a:t>
                      </a:r>
                      <a:endParaRPr lang="en-US" sz="1000" b="1" dirty="0" smtClean="0">
                        <a:solidFill>
                          <a:schemeClr val="bg1"/>
                        </a:solidFill>
                      </a:endParaRPr>
                    </a:p>
                  </a:txBody>
                  <a:tcPr>
                    <a:solidFill>
                      <a:srgbClr val="0070C0"/>
                    </a:solidFill>
                  </a:tcPr>
                </a:tc>
              </a:tr>
              <a:tr h="133727">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186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Which operational requirements are the principle drivers of program cost, schedule and programmatic risk for the recommended solution?</a:t>
                      </a: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Describe the operational requirements that</a:t>
                      </a:r>
                      <a:r>
                        <a:rPr lang="en-US" sz="1000" baseline="0" dirty="0" smtClean="0">
                          <a:effectLst/>
                          <a:latin typeface="Calibri" panose="020F0502020204030204" pitchFamily="34" charset="0"/>
                          <a:ea typeface="Times New Roman"/>
                        </a:rPr>
                        <a:t> are principle  drivers </a:t>
                      </a:r>
                      <a:r>
                        <a:rPr lang="en-US" sz="1000" dirty="0" smtClean="0">
                          <a:solidFill>
                            <a:schemeClr val="tx1"/>
                          </a:solidFill>
                          <a:latin typeface="Calibri" panose="020F0502020204030204" pitchFamily="34" charset="0"/>
                        </a:rPr>
                        <a:t>of program cost, schedule and programmatic risk </a:t>
                      </a:r>
                      <a:r>
                        <a:rPr lang="en-US" sz="1000" baseline="0" dirty="0" smtClean="0">
                          <a:effectLst/>
                          <a:latin typeface="Calibri" panose="020F0502020204030204" pitchFamily="34" charset="0"/>
                          <a:ea typeface="Times New Roman"/>
                        </a:rPr>
                        <a:t>and the associated analysis that identified them as principal drivers.</a:t>
                      </a:r>
                      <a:endParaRPr lang="en-US" sz="1000" dirty="0">
                        <a:effectLst/>
                        <a:latin typeface="Calibri" panose="020F0502020204030204" pitchFamily="34" charset="0"/>
                        <a:ea typeface="Times New Roman"/>
                      </a:endParaRPr>
                    </a:p>
                  </a:txBody>
                  <a:tcPr marL="68580" marR="68580" marT="0" marB="0"/>
                </a:tc>
              </a:tr>
              <a:tr h="18695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cost estimates of each alternative based on a well-defined strawman system design with reasonable and realistic assumptions?</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how LCC</a:t>
                      </a:r>
                      <a:r>
                        <a:rPr lang="en-US" sz="1000" baseline="0" dirty="0" smtClean="0">
                          <a:effectLst/>
                          <a:latin typeface="Calibri" panose="020F0502020204030204" pitchFamily="34" charset="0"/>
                          <a:ea typeface="Times New Roman"/>
                        </a:rPr>
                        <a:t> estimates are consistent with the technical description of each alternative. </a:t>
                      </a:r>
                      <a:r>
                        <a:rPr lang="en-US" sz="1000" dirty="0" smtClean="0">
                          <a:effectLst/>
                          <a:latin typeface="Calibri" panose="020F0502020204030204" pitchFamily="34" charset="0"/>
                          <a:ea typeface="Times New Roman"/>
                        </a:rPr>
                        <a:t>Identify areas of technical and cost estimation uncertainty/sensitivity and bound with ranges. 	</a:t>
                      </a:r>
                      <a:endParaRPr lang="en-US" sz="1000" dirty="0">
                        <a:effectLst/>
                        <a:latin typeface="Calibri" panose="020F0502020204030204" pitchFamily="34" charset="0"/>
                        <a:ea typeface="Times New Roman"/>
                      </a:endParaRPr>
                    </a:p>
                  </a:txBody>
                  <a:tcPr marL="68580" marR="68580" marT="0" marB="0"/>
                </a:tc>
              </a:tr>
              <a:tr h="18695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all stakeholders, particularly user communities involved in defining the MOEs/MOPs?</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how the significant stakeholders participated in the development of MOEs/MOPs and how the user communities review and validate the MOEs as appropriate against mission needs and functional objectives.</a:t>
                      </a:r>
                      <a:endParaRPr lang="en-US" sz="1000" dirty="0">
                        <a:effectLst/>
                        <a:latin typeface="Calibri" panose="020F0502020204030204" pitchFamily="34" charset="0"/>
                        <a:ea typeface="Times New Roman"/>
                      </a:endParaRPr>
                    </a:p>
                  </a:txBody>
                  <a:tcPr marL="68580" marR="68580" marT="0" marB="0"/>
                </a:tc>
              </a:tr>
              <a:tr h="120263">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162375">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all relevant issues and constraints (policy, acquisition, and political) addressed in the AoA alternatives?</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the constraints and assumptions</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and how they were coordinated with the MDA staff</a:t>
                      </a:r>
                      <a:r>
                        <a:rPr lang="en-US" sz="1000" baseline="0" dirty="0" smtClean="0">
                          <a:effectLst/>
                          <a:latin typeface="Calibri" panose="020F0502020204030204" pitchFamily="34" charset="0"/>
                          <a:ea typeface="Times New Roman"/>
                        </a:rPr>
                        <a:t> (e.g. </a:t>
                      </a:r>
                      <a:r>
                        <a:rPr lang="en-US" sz="1000" dirty="0" smtClean="0">
                          <a:effectLst/>
                          <a:latin typeface="Calibri" panose="020F0502020204030204" pitchFamily="34" charset="0"/>
                          <a:ea typeface="Times New Roman"/>
                        </a:rPr>
                        <a:t>required capabilities, capability gaps, mission areas,  threats and scenarios, etc.).</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1000" b="0" dirty="0" smtClean="0">
                          <a:effectLst/>
                          <a:latin typeface="Calibri" panose="020F0502020204030204" pitchFamily="34" charset="0"/>
                          <a:ea typeface="Times New Roman"/>
                        </a:rPr>
                        <a:t>Do the alternatives considered reflect different technology, acquisition and execution approaches? Is the set manageable within the AoA schedule/resources.</a:t>
                      </a:r>
                      <a:r>
                        <a:rPr lang="en-US" sz="1000" b="0" baseline="0" dirty="0" smtClean="0">
                          <a:effectLst/>
                          <a:latin typeface="Calibri" panose="020F0502020204030204" pitchFamily="34" charset="0"/>
                          <a:ea typeface="Times New Roman"/>
                        </a:rPr>
                        <a:t> I</a:t>
                      </a:r>
                      <a:r>
                        <a:rPr lang="en-US" sz="1000" b="0" dirty="0" smtClean="0">
                          <a:effectLst/>
                          <a:latin typeface="Calibri" panose="020F0502020204030204" pitchFamily="34" charset="0"/>
                          <a:ea typeface="Times New Roman"/>
                        </a:rPr>
                        <a:t>s the</a:t>
                      </a:r>
                      <a:r>
                        <a:rPr lang="en-US" sz="1000" b="0" baseline="0" dirty="0" smtClean="0">
                          <a:effectLst/>
                          <a:latin typeface="Calibri" panose="020F0502020204030204" pitchFamily="34" charset="0"/>
                          <a:ea typeface="Times New Roman"/>
                        </a:rPr>
                        <a:t> </a:t>
                      </a:r>
                      <a:r>
                        <a:rPr lang="en-US" sz="1000" b="0" dirty="0" smtClean="0">
                          <a:effectLst/>
                          <a:latin typeface="Calibri" panose="020F0502020204030204" pitchFamily="34" charset="0"/>
                          <a:ea typeface="Times New Roman"/>
                        </a:rPr>
                        <a:t>cost/effectiveness tradespace broad enough?</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Review the ADM or AoA guidance on the minimum number of alternatives.</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engage SMEs and users to develop a set of viable alternatives. Document all feasible alternatives showing their significant differences.</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1000" b="0" dirty="0" smtClean="0">
                          <a:effectLst/>
                          <a:latin typeface="Calibri" panose="020F0502020204030204" pitchFamily="34" charset="0"/>
                          <a:ea typeface="Times New Roman"/>
                        </a:rPr>
                        <a:t>Do operational concepts identify reasonable employment, logistics, interdependencies, joint and enterprise impact, and DOTLPF requirements?</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Describe the details of the employment of each alternative as it will function within the target organization, interoperability with other services/allied systems, incorporation into organizational structures, and relevance of Joint CONOPs with respect to DOTLPF requirements. </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threats and scenarios realistic and validated?</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how Threat Assessment Reports (STARs or STAs) were used for the AoA threat description. Show the scenarios used and how AoA mission need, constraints and assumptions, and the physical environments expected were considered. </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threats and scenarios realistic and validated?</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how Threat Assessment Reports (STARs or STAs) were used for the AoA threat description. Show the scenarios used and how AoA mission need, constraints and assumptions, and the physical environments expected were considered. </a:t>
                      </a:r>
                      <a:endParaRPr lang="en-US" sz="1000" dirty="0">
                        <a:effectLst/>
                        <a:latin typeface="Calibri" panose="020F0502020204030204" pitchFamily="34" charset="0"/>
                        <a:ea typeface="Times New Roman"/>
                      </a:endParaRPr>
                    </a:p>
                  </a:txBody>
                  <a:tcPr marL="68580" marR="68580" marT="0" marB="0"/>
                </a:tc>
              </a:tr>
            </a:tbl>
          </a:graphicData>
        </a:graphic>
      </p:graphicFrame>
      <p:pic>
        <p:nvPicPr>
          <p:cNvPr id="5122" name="Picture 2">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032" t="19858" r="16542" b="12624"/>
          <a:stretch/>
        </p:blipFill>
        <p:spPr bwMode="auto">
          <a:xfrm>
            <a:off x="6915150" y="120037"/>
            <a:ext cx="1549280" cy="116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1278159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5008BC-DA31-4D19-837B-EFA4386B05F5}" type="slidenum">
              <a:rPr lang="en-US" smtClean="0"/>
              <a:t>22</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85219017"/>
              </p:ext>
            </p:extLst>
          </p:nvPr>
        </p:nvGraphicFramePr>
        <p:xfrm>
          <a:off x="296106" y="1322714"/>
          <a:ext cx="8515351" cy="4521200"/>
        </p:xfrm>
        <a:graphic>
          <a:graphicData uri="http://schemas.openxmlformats.org/drawingml/2006/table">
            <a:tbl>
              <a:tblPr firstRow="1" bandRow="1">
                <a:tableStyleId>{D7AC3CCA-C797-4891-BE02-D94E43425B78}</a:tableStyleId>
              </a:tblPr>
              <a:tblGrid>
                <a:gridCol w="3256947"/>
                <a:gridCol w="5258404"/>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Approve AoA</a:t>
                      </a:r>
                      <a:r>
                        <a:rPr lang="en-US" sz="1000" b="1" baseline="0" dirty="0" smtClean="0">
                          <a:solidFill>
                            <a:srgbClr val="FFFF00"/>
                          </a:solidFill>
                        </a:rPr>
                        <a:t> Results</a:t>
                      </a:r>
                      <a:endParaRPr lang="en-US" sz="10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AFROC, MDA, DCAPE </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 to a Milestone</a:t>
                      </a:r>
                      <a:r>
                        <a:rPr lang="en-US" sz="1000" b="1" baseline="0" dirty="0" smtClean="0">
                          <a:solidFill>
                            <a:srgbClr val="FFFF00"/>
                          </a:solidFill>
                        </a:rPr>
                        <a:t> A the AoA is completed and approved.</a:t>
                      </a:r>
                      <a:endParaRPr lang="en-US" sz="1000" b="1" dirty="0" smtClean="0">
                        <a:solidFill>
                          <a:srgbClr val="FFFF00"/>
                        </a:solidFill>
                      </a:endParaRPr>
                    </a:p>
                  </a:txBody>
                  <a:tcPr>
                    <a:solidFill>
                      <a:srgbClr val="0070C0"/>
                    </a:solidFill>
                  </a:tcPr>
                </a:tc>
                <a:tc hMerge="1">
                  <a:txBody>
                    <a:bodyPr/>
                    <a:lstStyle/>
                    <a:p>
                      <a:endParaRPr lang="en-US"/>
                    </a:p>
                  </a:txBody>
                  <a:tcPr/>
                </a:tc>
              </a:tr>
              <a:tr h="120263">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20881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key MoEs/MoPs measurable and testable? Are effectiveness analysis approaches suitable, realistic, and supported by appropriate data?</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Describe</a:t>
                      </a:r>
                      <a:r>
                        <a:rPr lang="en-US" sz="1000" baseline="0" dirty="0" smtClean="0">
                          <a:effectLst/>
                          <a:latin typeface="Calibri" panose="020F0502020204030204" pitchFamily="34" charset="0"/>
                          <a:ea typeface="Times New Roman"/>
                        </a:rPr>
                        <a:t> the </a:t>
                      </a:r>
                      <a:r>
                        <a:rPr lang="en-US" sz="1000" dirty="0" smtClean="0">
                          <a:effectLst/>
                          <a:latin typeface="Calibri" panose="020F0502020204030204" pitchFamily="34" charset="0"/>
                          <a:ea typeface="Times New Roman"/>
                        </a:rPr>
                        <a:t>tools/methods used for MoE/</a:t>
                      </a:r>
                      <a:r>
                        <a:rPr lang="en-US" sz="1000" dirty="0" err="1" smtClean="0">
                          <a:effectLst/>
                          <a:latin typeface="Calibri" panose="020F0502020204030204" pitchFamily="34" charset="0"/>
                          <a:ea typeface="Times New Roman"/>
                        </a:rPr>
                        <a:t>MoP</a:t>
                      </a:r>
                      <a:r>
                        <a:rPr lang="en-US" sz="1000" dirty="0" smtClean="0">
                          <a:effectLst/>
                          <a:latin typeface="Calibri" panose="020F0502020204030204" pitchFamily="34" charset="0"/>
                          <a:ea typeface="Times New Roman"/>
                        </a:rPr>
                        <a:t> calculation, the reasonable ranges of MOP values, and the sensitivity of MOE results to these ranges.</a:t>
                      </a:r>
                      <a:endParaRPr lang="en-US" sz="1000" dirty="0">
                        <a:effectLst/>
                        <a:latin typeface="Calibri" panose="020F0502020204030204" pitchFamily="34" charset="0"/>
                        <a:ea typeface="Times New Roman"/>
                      </a:endParaRPr>
                    </a:p>
                  </a:txBody>
                  <a:tcPr marL="68580" marR="68580" marT="0" marB="0"/>
                </a:tc>
              </a:tr>
              <a:tr h="73964">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all risks associated with each alternative costed?</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a:t>
                      </a:r>
                      <a:r>
                        <a:rPr lang="en-US" sz="1000" baseline="0" dirty="0" smtClean="0">
                          <a:effectLst/>
                          <a:latin typeface="Calibri" panose="020F0502020204030204" pitchFamily="34" charset="0"/>
                          <a:ea typeface="Times New Roman"/>
                        </a:rPr>
                        <a:t> the </a:t>
                      </a:r>
                      <a:r>
                        <a:rPr lang="en-US" sz="1000" dirty="0" smtClean="0">
                          <a:effectLst/>
                          <a:latin typeface="Calibri" panose="020F0502020204030204" pitchFamily="34" charset="0"/>
                          <a:ea typeface="Times New Roman"/>
                        </a:rPr>
                        <a:t>ranges of cost input parameters or the quantified cost impact of each risk. Identify gaps where risks have not been appropriately accounted for.</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 </a:t>
                      </a:r>
                      <a:endParaRPr lang="en-US" sz="1000" dirty="0">
                        <a:effectLst/>
                        <a:latin typeface="Calibri" panose="020F0502020204030204" pitchFamily="34" charset="0"/>
                        <a:ea typeface="Times New Roman"/>
                      </a:endParaRPr>
                    </a:p>
                  </a:txBody>
                  <a:tcPr marL="68580" marR="68580" marT="0" marB="0"/>
                </a:tc>
              </a:tr>
              <a:tr h="165662">
                <a:tc>
                  <a:txBody>
                    <a:bodyPr/>
                    <a:lstStyle/>
                    <a:p>
                      <a:pPr marL="0" marR="0">
                        <a:spcBef>
                          <a:spcPts val="0"/>
                        </a:spcBef>
                        <a:spcAft>
                          <a:spcPts val="0"/>
                        </a:spcAft>
                      </a:pPr>
                      <a:r>
                        <a:rPr lang="en-US" sz="1000" b="0" dirty="0" smtClean="0">
                          <a:effectLst/>
                          <a:latin typeface="Calibri" panose="020F0502020204030204" pitchFamily="34" charset="0"/>
                          <a:ea typeface="Times New Roman"/>
                        </a:rPr>
                        <a:t>Will CAIV and/or should/will cost analysis be accomplished for the alternatives?</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how alternatives  are within bounds of MDA funding constraints or other cost targets.  Show potential LCC savings approaches or initiatives within the defined alternatives.</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all tools and methodologies used (cost and effectiveness) appropriate for their application and supported by relevant data sources?</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the credibility/acceptance of the tool output or process results; who ran the M&amp;S, how</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SME input and assessment were used; tool’s ability to support the analysis within time/funding constraints. Show the sensitivity of results to uncertainty in MOE/MOP values for alternatives where ability of tools or adequacy of the data is limited. </a:t>
                      </a:r>
                      <a:endParaRPr lang="en-US" sz="1000" dirty="0">
                        <a:effectLst/>
                        <a:latin typeface="Calibri" panose="020F0502020204030204" pitchFamily="34" charset="0"/>
                        <a:ea typeface="Times New Roman"/>
                      </a:endParaRPr>
                    </a:p>
                  </a:txBody>
                  <a:tcPr marL="68580" marR="68580" marT="0" marB="0"/>
                </a:tc>
              </a:tr>
              <a:tr h="232216">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the alternative comparison criteria appropriate and applicable to all alternatives? Is affordability a criterion?</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approach for comparing and eliminating alternatives and how affordability was used as a criterion. Show sensitivity analysis to key assumptions and constraints as well as any judgments used in evaluating any alternative. </a:t>
                      </a:r>
                      <a:endParaRPr lang="en-US" sz="1000" dirty="0">
                        <a:effectLst/>
                        <a:latin typeface="Calibri" panose="020F0502020204030204" pitchFamily="34" charset="0"/>
                        <a:ea typeface="Times New Roman"/>
                      </a:endParaRPr>
                    </a:p>
                  </a:txBody>
                  <a:tcPr marL="68580" marR="68580" marT="0" marB="0"/>
                </a:tc>
              </a:tr>
              <a:tr h="127594">
                <a:tc>
                  <a:txBody>
                    <a:bodyPr/>
                    <a:lstStyle/>
                    <a:p>
                      <a:pPr marL="0" marR="0">
                        <a:spcBef>
                          <a:spcPts val="0"/>
                        </a:spcBef>
                        <a:spcAft>
                          <a:spcPts val="0"/>
                        </a:spcAft>
                      </a:pPr>
                      <a:r>
                        <a:rPr lang="en-US" sz="1000" b="0" dirty="0" smtClean="0">
                          <a:effectLst/>
                          <a:latin typeface="Calibri" panose="020F0502020204030204" pitchFamily="34" charset="0"/>
                          <a:ea typeface="Times New Roman"/>
                        </a:rPr>
                        <a:t>Has sufficient schedule and resource been allocated to complete the AoA?</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Demonstrate that sufficient resources have been allocated to bring the right expertise to the AoA study, with adequate time to conduct and integrate cost and effectiveness analysis components.</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1000" b="0" dirty="0" smtClean="0">
                          <a:effectLst/>
                          <a:latin typeface="Calibri" panose="020F0502020204030204" pitchFamily="34" charset="0"/>
                          <a:ea typeface="Times New Roman"/>
                        </a:rPr>
                        <a:t>Are threshold and objective effectiveness levels defined for each measure?</a:t>
                      </a:r>
                      <a:endParaRPr lang="en-US" sz="10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MOE threshold values and how they are consistent with user capability needs. Show how above threshold analysis for each MOE is used to guide comparison/selection</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of most cost effective alternative and how affordability as gating criteria for including any alternative in the comparison</a:t>
                      </a:r>
                      <a:endParaRPr lang="en-US" sz="10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900" b="0" kern="1200" dirty="0" smtClean="0">
                          <a:solidFill>
                            <a:schemeClr val="dk1"/>
                          </a:solidFill>
                          <a:effectLst/>
                          <a:latin typeface="Calibri" panose="020F0502020204030204" pitchFamily="34" charset="0"/>
                          <a:ea typeface="+mn-ea"/>
                          <a:cs typeface="+mn-cs"/>
                        </a:rPr>
                        <a:t>Are AoA measures (e.g. MoE/MoPs) based on relevant capability documents (e.g. ICD/CDD)?</a:t>
                      </a:r>
                      <a:endParaRPr lang="en-US" sz="9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900" kern="1200" dirty="0" smtClean="0">
                          <a:solidFill>
                            <a:schemeClr val="dk1"/>
                          </a:solidFill>
                          <a:effectLst/>
                          <a:latin typeface="Calibri" panose="020F0502020204030204" pitchFamily="34" charset="0"/>
                          <a:ea typeface="+mn-ea"/>
                          <a:cs typeface="+mn-cs"/>
                        </a:rPr>
                        <a:t>Develop MOEs for all KPPs and other critical functions and ensure correlation with the ICD/CDD. </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900" b="0" dirty="0" smtClean="0">
                          <a:effectLst/>
                          <a:latin typeface="Calibri" panose="020F0502020204030204" pitchFamily="34" charset="0"/>
                          <a:ea typeface="Times New Roman"/>
                        </a:rPr>
                        <a:t>Are all requirements and activities captured by the WBS for the alternatives?</a:t>
                      </a:r>
                      <a:endParaRPr lang="en-US" sz="900" b="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the description of each alterative against a generic Level 2 WBS structure and the technical baseline.</a:t>
                      </a:r>
                      <a:endParaRPr lang="en-US" sz="900" dirty="0">
                        <a:effectLst/>
                        <a:latin typeface="Calibri" panose="020F0502020204030204" pitchFamily="34" charset="0"/>
                        <a:ea typeface="Times New Roman"/>
                      </a:endParaRPr>
                    </a:p>
                  </a:txBody>
                  <a:tcPr marL="68580" marR="68580" marT="0" marB="0"/>
                </a:tc>
              </a:tr>
            </a:tbl>
          </a:graphicData>
        </a:graphic>
      </p:graphicFrame>
      <p:pic>
        <p:nvPicPr>
          <p:cNvPr id="5122" name="Picture 2">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032" t="19858" r="16542" b="12624"/>
          <a:stretch/>
        </p:blipFill>
        <p:spPr bwMode="auto">
          <a:xfrm>
            <a:off x="6915150" y="120037"/>
            <a:ext cx="1549280" cy="116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
        <p:nvSpPr>
          <p:cNvPr id="8" name="Rectangle 7"/>
          <p:cNvSpPr/>
          <p:nvPr/>
        </p:nvSpPr>
        <p:spPr>
          <a:xfrm>
            <a:off x="5658266" y="-41750"/>
            <a:ext cx="865943" cy="707886"/>
          </a:xfrm>
          <a:prstGeom prst="rect">
            <a:avLst/>
          </a:prstGeom>
        </p:spPr>
        <p:txBody>
          <a:bodyPr wrap="none">
            <a:spAutoFit/>
          </a:bodyPr>
          <a:lstStyle/>
          <a:p>
            <a:r>
              <a:rPr lang="en-US" sz="4000" dirty="0">
                <a:solidFill>
                  <a:srgbClr val="FFC000"/>
                </a:solidFill>
                <a:latin typeface="Calibri"/>
              </a:rPr>
              <a:t>❹</a:t>
            </a:r>
            <a:endParaRPr lang="en-US" sz="4000" dirty="0"/>
          </a:p>
        </p:txBody>
      </p:sp>
      <p:sp>
        <p:nvSpPr>
          <p:cNvPr id="10" name="Title 1"/>
          <p:cNvSpPr txBox="1">
            <a:spLocks/>
          </p:cNvSpPr>
          <p:nvPr/>
        </p:nvSpPr>
        <p:spPr bwMode="auto">
          <a:xfrm>
            <a:off x="972839" y="100159"/>
            <a:ext cx="7230257"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Arial" charset="0"/>
              </a:defRPr>
            </a:lvl2pPr>
            <a:lvl3pPr algn="r" rtl="0" eaLnBrk="1" fontAlgn="base" hangingPunct="1">
              <a:spcBef>
                <a:spcPct val="0"/>
              </a:spcBef>
              <a:spcAft>
                <a:spcPct val="0"/>
              </a:spcAft>
              <a:defRPr sz="3600" b="1">
                <a:solidFill>
                  <a:schemeClr val="tx2"/>
                </a:solidFill>
                <a:latin typeface="Arial" charset="0"/>
              </a:defRPr>
            </a:lvl3pPr>
            <a:lvl4pPr algn="r" rtl="0" eaLnBrk="1" fontAlgn="base" hangingPunct="1">
              <a:spcBef>
                <a:spcPct val="0"/>
              </a:spcBef>
              <a:spcAft>
                <a:spcPct val="0"/>
              </a:spcAft>
              <a:defRPr sz="3600" b="1">
                <a:solidFill>
                  <a:schemeClr val="tx2"/>
                </a:solidFill>
                <a:latin typeface="Arial" charset="0"/>
              </a:defRPr>
            </a:lvl4pPr>
            <a:lvl5pPr algn="r" rtl="0" eaLnBrk="1" fontAlgn="base" hangingPunct="1">
              <a:spcBef>
                <a:spcPct val="0"/>
              </a:spcBef>
              <a:spcAft>
                <a:spcPct val="0"/>
              </a:spcAft>
              <a:defRPr sz="3600" b="1">
                <a:solidFill>
                  <a:schemeClr val="tx2"/>
                </a:solidFill>
                <a:latin typeface="Arial" charset="0"/>
              </a:defRPr>
            </a:lvl5pPr>
            <a:lvl6pPr marL="457200" algn="r" rtl="0" eaLnBrk="1" fontAlgn="base" hangingPunct="1">
              <a:spcBef>
                <a:spcPct val="0"/>
              </a:spcBef>
              <a:spcAft>
                <a:spcPct val="0"/>
              </a:spcAft>
              <a:defRPr sz="3600" b="1">
                <a:solidFill>
                  <a:schemeClr val="tx2"/>
                </a:solidFill>
                <a:latin typeface="Arial" charset="0"/>
              </a:defRPr>
            </a:lvl6pPr>
            <a:lvl7pPr marL="914400" algn="r" rtl="0" eaLnBrk="1" fontAlgn="base" hangingPunct="1">
              <a:spcBef>
                <a:spcPct val="0"/>
              </a:spcBef>
              <a:spcAft>
                <a:spcPct val="0"/>
              </a:spcAft>
              <a:defRPr sz="3600" b="1">
                <a:solidFill>
                  <a:schemeClr val="tx2"/>
                </a:solidFill>
                <a:latin typeface="Arial" charset="0"/>
              </a:defRPr>
            </a:lvl7pPr>
            <a:lvl8pPr marL="1371600" algn="r" rtl="0" eaLnBrk="1" fontAlgn="base" hangingPunct="1">
              <a:spcBef>
                <a:spcPct val="0"/>
              </a:spcBef>
              <a:spcAft>
                <a:spcPct val="0"/>
              </a:spcAft>
              <a:defRPr sz="3600" b="1">
                <a:solidFill>
                  <a:schemeClr val="tx2"/>
                </a:solidFill>
                <a:latin typeface="Arial" charset="0"/>
              </a:defRPr>
            </a:lvl8pPr>
            <a:lvl9pPr marL="1828800" algn="r" rtl="0" eaLnBrk="1" fontAlgn="base" hangingPunct="1">
              <a:spcBef>
                <a:spcPct val="0"/>
              </a:spcBef>
              <a:spcAft>
                <a:spcPct val="0"/>
              </a:spcAft>
              <a:defRPr sz="3600" b="1">
                <a:solidFill>
                  <a:schemeClr val="tx2"/>
                </a:solidFill>
                <a:latin typeface="Arial" charset="0"/>
              </a:defRPr>
            </a:lvl9pPr>
          </a:lstStyle>
          <a:p>
            <a:pPr algn="l"/>
            <a:r>
              <a:rPr lang="en-US" kern="0" dirty="0" smtClean="0"/>
              <a:t>CCDF Decision Point</a:t>
            </a:r>
            <a:br>
              <a:rPr lang="en-US" kern="0" dirty="0" smtClean="0"/>
            </a:br>
            <a:r>
              <a:rPr lang="en-US" kern="0" dirty="0" smtClean="0"/>
              <a:t>Approve AoA Results </a:t>
            </a:r>
            <a:r>
              <a:rPr lang="en-US" sz="1400" kern="0" dirty="0" smtClean="0"/>
              <a:t>(2 of 2)</a:t>
            </a:r>
            <a:endParaRPr lang="en-US" sz="1400" kern="0" dirty="0"/>
          </a:p>
        </p:txBody>
      </p:sp>
    </p:spTree>
    <p:extLst>
      <p:ext uri="{BB962C8B-B14F-4D97-AF65-F5344CB8AC3E}">
        <p14:creationId xmlns:p14="http://schemas.microsoft.com/office/powerpoint/2010/main" val="3607122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92" t="24987" r="18011" b="17725"/>
          <a:stretch/>
        </p:blipFill>
        <p:spPr bwMode="auto">
          <a:xfrm>
            <a:off x="6915150" y="130868"/>
            <a:ext cx="1549280" cy="11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2086630065"/>
              </p:ext>
            </p:extLst>
          </p:nvPr>
        </p:nvGraphicFramePr>
        <p:xfrm>
          <a:off x="286167" y="1323954"/>
          <a:ext cx="8515351" cy="5037106"/>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Approve the Draft CDD</a:t>
                      </a:r>
                      <a:endParaRPr lang="en-US" sz="4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baseline="0" dirty="0" smtClean="0">
                          <a:solidFill>
                            <a:srgbClr val="FFFF00"/>
                          </a:solidFill>
                        </a:rPr>
                        <a:t>AFROC, AFRRG, CSAF </a:t>
                      </a:r>
                      <a:endParaRPr lang="en-US" sz="1000" b="1" dirty="0" smtClean="0">
                        <a:solidFill>
                          <a:srgbClr val="FFFF00"/>
                        </a:solidFill>
                      </a:endParaRP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 to the Milestone</a:t>
                      </a:r>
                      <a:r>
                        <a:rPr lang="en-US" sz="1000" b="1" baseline="0" dirty="0" smtClean="0">
                          <a:solidFill>
                            <a:srgbClr val="FFFF00"/>
                          </a:solidFill>
                        </a:rPr>
                        <a:t> A Decision</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 </a:t>
                      </a:r>
                      <a:r>
                        <a:rPr lang="en-US" sz="1000" dirty="0" smtClean="0">
                          <a:solidFill>
                            <a:srgbClr val="FFFF00"/>
                          </a:solidFill>
                          <a:latin typeface="+mn-lt"/>
                        </a:rPr>
                        <a:t>Do the KPPs and KSAs reflect life-cycle trades between cost, schedule and performance resulting in the maximized military utility within the affordability constraints? </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Show the trades analysis accomplished to arrived at KPPs and KSAs that are the maximized military utility within the affordability constraints.</a:t>
                      </a:r>
                      <a:endParaRPr lang="en-US" sz="1000" b="1" dirty="0" smtClean="0">
                        <a:solidFill>
                          <a:schemeClr val="bg1"/>
                        </a:solidFill>
                        <a:latin typeface="+mn-lt"/>
                      </a:endParaRPr>
                    </a:p>
                  </a:txBody>
                  <a:tcPr>
                    <a:solidFill>
                      <a:srgbClr val="0070C0"/>
                    </a:solidFill>
                  </a:tcPr>
                </a:tc>
              </a:tr>
              <a:tr h="133727">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1270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latin typeface="Calibri" panose="020F0502020204030204" pitchFamily="34" charset="0"/>
                        </a:rPr>
                        <a:t>For each KPP and KSA, what are the cost and operational impacts and resulting military utility to accepting a lower threshold value?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Calibri" panose="020F0502020204030204" pitchFamily="34" charset="0"/>
                          <a:ea typeface="Times New Roman"/>
                        </a:rPr>
                        <a:t>Show the trade analysis</a:t>
                      </a:r>
                      <a:r>
                        <a:rPr lang="en-US" sz="1000" baseline="0" dirty="0" smtClean="0">
                          <a:effectLst/>
                          <a:latin typeface="Calibri" panose="020F0502020204030204" pitchFamily="34" charset="0"/>
                          <a:ea typeface="Times New Roman"/>
                        </a:rPr>
                        <a:t> that reveals the cost and operational impacts  and military utility to accepting a lower threshold value.</a:t>
                      </a:r>
                      <a:endParaRPr lang="en-US" sz="1000" dirty="0" smtClean="0">
                        <a:effectLst/>
                        <a:latin typeface="Calibri" panose="020F0502020204030204" pitchFamily="34" charset="0"/>
                        <a:ea typeface="Times New Roman"/>
                      </a:endParaRPr>
                    </a:p>
                  </a:txBody>
                  <a:tcPr marL="68580" marR="68580" marT="0" marB="0"/>
                </a:tc>
              </a:tr>
              <a:tr h="2893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smtClean="0">
                          <a:solidFill>
                            <a:schemeClr val="tx1"/>
                          </a:solidFill>
                          <a:latin typeface="Calibri"/>
                          <a:ea typeface="Calibri"/>
                          <a:cs typeface="Times New Roman"/>
                        </a:rPr>
                        <a:t>What are the cost, schedule and technical drivers for the initial set of performance attributes (KPPs / KSAs)?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Calibri" panose="020F0502020204030204" pitchFamily="34" charset="0"/>
                          <a:ea typeface="Times New Roman"/>
                        </a:rPr>
                        <a:t>Identify the cost and scheduled drivers for each KPP and KSA. Show the analysis</a:t>
                      </a:r>
                      <a:r>
                        <a:rPr lang="en-US" sz="1000" baseline="0" dirty="0" smtClean="0">
                          <a:effectLst/>
                          <a:latin typeface="Calibri" panose="020F0502020204030204" pitchFamily="34" charset="0"/>
                          <a:ea typeface="Times New Roman"/>
                        </a:rPr>
                        <a:t> that identified the drivers.</a:t>
                      </a:r>
                      <a:endParaRPr lang="en-US" sz="1000" dirty="0" smtClean="0">
                        <a:effectLst/>
                        <a:latin typeface="Calibri" panose="020F0502020204030204" pitchFamily="34" charset="0"/>
                        <a:ea typeface="Times New Roman"/>
                      </a:endParaRPr>
                    </a:p>
                  </a:txBody>
                  <a:tcPr marL="68580" marR="68580" marT="0" marB="0"/>
                </a:tc>
              </a:tr>
              <a:tr h="0">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296312">
                <a:tc>
                  <a:txBody>
                    <a:bodyPr/>
                    <a:lstStyle/>
                    <a:p>
                      <a:pPr marL="0" lvl="0" indent="0">
                        <a:buFont typeface="Arial" panose="020B0604020202020204" pitchFamily="34" charset="0"/>
                        <a:buNone/>
                      </a:pPr>
                      <a:r>
                        <a:rPr lang="en-US" sz="1000" kern="1200" dirty="0" smtClean="0">
                          <a:solidFill>
                            <a:schemeClr val="dk1"/>
                          </a:solidFill>
                          <a:effectLst/>
                          <a:latin typeface="Calibri" panose="020F0502020204030204" pitchFamily="34" charset="0"/>
                          <a:ea typeface="+mn-ea"/>
                          <a:cs typeface="+mn-cs"/>
                        </a:rPr>
                        <a:t>Describe</a:t>
                      </a:r>
                      <a:r>
                        <a:rPr lang="en-US" sz="1000" kern="1200" baseline="0" dirty="0" smtClean="0">
                          <a:solidFill>
                            <a:schemeClr val="dk1"/>
                          </a:solidFill>
                          <a:effectLst/>
                          <a:latin typeface="Calibri" panose="020F0502020204030204" pitchFamily="34" charset="0"/>
                          <a:ea typeface="+mn-ea"/>
                          <a:cs typeface="+mn-cs"/>
                        </a:rPr>
                        <a:t> the program and </a:t>
                      </a:r>
                      <a:r>
                        <a:rPr lang="en-US" sz="1000" kern="1200" dirty="0" smtClean="0">
                          <a:solidFill>
                            <a:schemeClr val="dk1"/>
                          </a:solidFill>
                          <a:effectLst/>
                          <a:latin typeface="Calibri" panose="020F0502020204030204" pitchFamily="34" charset="0"/>
                          <a:ea typeface="+mn-ea"/>
                          <a:cs typeface="+mn-cs"/>
                        </a:rPr>
                        <a:t>outline what gaps will be mitigated</a:t>
                      </a:r>
                      <a:r>
                        <a:rPr lang="en-US" sz="1000" kern="1200" baseline="0" dirty="0" smtClean="0">
                          <a:solidFill>
                            <a:schemeClr val="dk1"/>
                          </a:solidFill>
                          <a:effectLst/>
                          <a:latin typeface="Calibri" panose="020F0502020204030204" pitchFamily="34" charset="0"/>
                          <a:ea typeface="+mn-ea"/>
                          <a:cs typeface="+mn-cs"/>
                        </a:rPr>
                        <a:t> by this program.</a:t>
                      </a:r>
                      <a:r>
                        <a:rPr lang="en-US" sz="1000" kern="1200" dirty="0" smtClean="0">
                          <a:solidFill>
                            <a:schemeClr val="dk1"/>
                          </a:solidFill>
                          <a:effectLst/>
                          <a:latin typeface="Calibri" panose="020F0502020204030204" pitchFamily="34" charset="0"/>
                          <a:ea typeface="+mn-ea"/>
                          <a:cs typeface="+mn-cs"/>
                        </a:rPr>
                        <a:t>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Calibri" panose="020F0502020204030204" pitchFamily="34" charset="0"/>
                          <a:ea typeface="Times New Roman"/>
                        </a:rPr>
                        <a:t>Show each gap will be mitigated by the capability against a generic Level 2 WBS structure and the technical baseline.</a:t>
                      </a:r>
                    </a:p>
                  </a:txBody>
                  <a:tcPr marL="68580" marR="68580" marT="0" marB="0"/>
                </a:tc>
              </a:tr>
              <a:tr h="370840">
                <a:tc>
                  <a:txBody>
                    <a:bodyPr/>
                    <a:lstStyle/>
                    <a:p>
                      <a:pPr marL="0" lvl="0" indent="0">
                        <a:buFont typeface="Arial" panose="020B0604020202020204" pitchFamily="34" charset="0"/>
                        <a:buNone/>
                      </a:pPr>
                      <a:r>
                        <a:rPr lang="en-US" sz="1000" kern="1200" dirty="0" smtClean="0">
                          <a:solidFill>
                            <a:schemeClr val="dk1"/>
                          </a:solidFill>
                          <a:effectLst/>
                          <a:latin typeface="Calibri" panose="020F0502020204030204" pitchFamily="34" charset="0"/>
                          <a:ea typeface="+mn-ea"/>
                          <a:cs typeface="+mn-cs"/>
                        </a:rPr>
                        <a:t>What are the development, procurement and life cycle operations and sustainment costs associated with this capability?</a:t>
                      </a: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Show how LCC</a:t>
                      </a:r>
                      <a:r>
                        <a:rPr lang="en-US" sz="1000" baseline="0" dirty="0" smtClean="0">
                          <a:effectLst/>
                          <a:latin typeface="Calibri" panose="020F0502020204030204" pitchFamily="34" charset="0"/>
                          <a:ea typeface="Times New Roman"/>
                        </a:rPr>
                        <a:t> estimates are consistent with the technical description of each alternative. </a:t>
                      </a:r>
                      <a:r>
                        <a:rPr lang="en-US" sz="1000" dirty="0" smtClean="0">
                          <a:effectLst/>
                          <a:latin typeface="Calibri" panose="020F0502020204030204" pitchFamily="34" charset="0"/>
                          <a:ea typeface="Times New Roman"/>
                        </a:rPr>
                        <a:t>Identify areas of technical and cost estimation uncertainty/sensitivity and bound with ranges. </a:t>
                      </a:r>
                      <a:endParaRPr lang="en-US" sz="1000" dirty="0">
                        <a:effectLst/>
                        <a:latin typeface="Times New Roman"/>
                        <a:ea typeface="Times New Roman"/>
                      </a:endParaRPr>
                    </a:p>
                  </a:txBody>
                  <a:tcPr marL="68580" marR="68580" marT="0" marB="0"/>
                </a:tc>
              </a:tr>
              <a:tr h="370840">
                <a:tc>
                  <a:txBody>
                    <a:bodyPr/>
                    <a:lstStyle/>
                    <a:p>
                      <a:pPr marL="0" lvl="0" indent="0">
                        <a:buFont typeface="Arial" panose="020B0604020202020204" pitchFamily="34" charset="0"/>
                        <a:buNone/>
                      </a:pPr>
                      <a:r>
                        <a:rPr lang="en-US" sz="1000" kern="1200" dirty="0" smtClean="0">
                          <a:solidFill>
                            <a:schemeClr val="dk1"/>
                          </a:solidFill>
                          <a:effectLst/>
                          <a:latin typeface="Calibri" panose="020F0502020204030204" pitchFamily="34" charset="0"/>
                          <a:ea typeface="+mn-ea"/>
                          <a:cs typeface="+mn-cs"/>
                        </a:rPr>
                        <a:t>Describe the supporting cost / capability tradespace analysis used to refine the key operational requirements for major program cost drivers. If the threshold value is planned to be achieved following Full Rate Production or a full deployment, what is  the testable threshold value for the Full Rate Production or fielding decision.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Calibri" panose="020F0502020204030204" pitchFamily="34" charset="0"/>
                          <a:ea typeface="+mn-ea"/>
                          <a:cs typeface="+mn-cs"/>
                        </a:rPr>
                        <a:t>Show the supporting cost / capability tradespace analysis used to refine the key operational requirements for major program cost drivers. If the threshold value is planned to be achieved following Full Rate Production or a full deployment, describe the testable threshold value for the Full Rate Production or fielding decision. </a:t>
                      </a:r>
                    </a:p>
                  </a:txBody>
                  <a:tcPr marL="68580" marR="68580" marT="0" marB="0"/>
                </a:tc>
              </a:tr>
              <a:tr h="370840">
                <a:tc>
                  <a:txBody>
                    <a:bodyPr/>
                    <a:lstStyle/>
                    <a:p>
                      <a:pPr marL="0" lvl="0" indent="0">
                        <a:buFont typeface="Arial" panose="020B0604020202020204" pitchFamily="34" charset="0"/>
                        <a:buNone/>
                      </a:pPr>
                      <a:r>
                        <a:rPr lang="en-US" sz="1000" kern="1200" dirty="0" smtClean="0">
                          <a:solidFill>
                            <a:schemeClr val="dk1"/>
                          </a:solidFill>
                          <a:effectLst/>
                          <a:latin typeface="Calibri" panose="020F0502020204030204" pitchFamily="34" charset="0"/>
                          <a:ea typeface="+mn-ea"/>
                          <a:cs typeface="+mn-cs"/>
                        </a:rPr>
                        <a:t>What are the threats, current versus required capabilities, and operational risks</a:t>
                      </a:r>
                      <a:r>
                        <a:rPr lang="en-US" sz="1000" kern="1200" baseline="0" dirty="0" smtClean="0">
                          <a:solidFill>
                            <a:schemeClr val="dk1"/>
                          </a:solidFill>
                          <a:effectLst/>
                          <a:latin typeface="Calibri" panose="020F0502020204030204" pitchFamily="34" charset="0"/>
                          <a:ea typeface="+mn-ea"/>
                          <a:cs typeface="+mn-cs"/>
                        </a:rPr>
                        <a:t> associated with this requirement with respect to the mission area/portfolio?</a:t>
                      </a:r>
                      <a:endParaRPr lang="en-US" sz="1000" kern="1200" dirty="0" smtClean="0">
                        <a:solidFill>
                          <a:schemeClr val="dk1"/>
                        </a:solidFill>
                        <a:effectLst/>
                        <a:latin typeface="Calibri" panose="020F0502020204030204" pitchFamily="34" charset="0"/>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latin typeface="Calibri" panose="020F0502020204030204" pitchFamily="34" charset="0"/>
                          <a:ea typeface="Times New Roman"/>
                        </a:rPr>
                        <a:t>Show how Threat Assessment Reports (STARs or STAs) associated with this capability. Show the operational risk</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scenarios defined for this capability  and how they impact the mission need, their constraints and assumptions, and the physical environments expected. </a:t>
                      </a:r>
                    </a:p>
                  </a:txBody>
                  <a:tcPr marL="68580" marR="68580" marT="0" marB="0"/>
                </a:tc>
              </a:tr>
              <a:tr h="414020">
                <a:tc>
                  <a:txBody>
                    <a:bodyPr/>
                    <a:lstStyle/>
                    <a:p>
                      <a:pPr marL="0" lvl="0" indent="0">
                        <a:buFont typeface="Arial" panose="020B0604020202020204" pitchFamily="34" charset="0"/>
                        <a:buNone/>
                      </a:pPr>
                      <a:r>
                        <a:rPr lang="en-US" sz="1000" kern="1200" dirty="0" smtClean="0">
                          <a:solidFill>
                            <a:schemeClr val="dk1"/>
                          </a:solidFill>
                          <a:effectLst/>
                          <a:latin typeface="Calibri" panose="020F0502020204030204" pitchFamily="34" charset="0"/>
                          <a:ea typeface="+mn-ea"/>
                          <a:cs typeface="+mn-cs"/>
                        </a:rPr>
                        <a:t>What is the CONOPS, Operational View-1 (OV-1) and the</a:t>
                      </a:r>
                      <a:r>
                        <a:rPr lang="en-US" sz="1000" kern="1200" baseline="0" dirty="0" smtClean="0">
                          <a:solidFill>
                            <a:schemeClr val="dk1"/>
                          </a:solidFill>
                          <a:effectLst/>
                          <a:latin typeface="Calibri" panose="020F0502020204030204" pitchFamily="34" charset="0"/>
                          <a:ea typeface="+mn-ea"/>
                          <a:cs typeface="+mn-cs"/>
                        </a:rPr>
                        <a:t> </a:t>
                      </a:r>
                      <a:r>
                        <a:rPr lang="en-US" sz="1000" kern="1200" dirty="0" smtClean="0">
                          <a:solidFill>
                            <a:schemeClr val="dk1"/>
                          </a:solidFill>
                          <a:effectLst/>
                          <a:latin typeface="Calibri" panose="020F0502020204030204" pitchFamily="34" charset="0"/>
                          <a:ea typeface="+mn-ea"/>
                          <a:cs typeface="+mn-cs"/>
                        </a:rPr>
                        <a:t>key linkages to other enabling capabilities and the program dependencies? </a:t>
                      </a: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Describe the details of the employment of the capability</a:t>
                      </a:r>
                      <a:r>
                        <a:rPr lang="en-US" sz="1000" baseline="0" dirty="0" smtClean="0">
                          <a:effectLst/>
                          <a:latin typeface="Calibri" panose="020F0502020204030204" pitchFamily="34" charset="0"/>
                          <a:ea typeface="Times New Roman"/>
                        </a:rPr>
                        <a:t> </a:t>
                      </a:r>
                      <a:r>
                        <a:rPr lang="en-US" sz="1000" dirty="0" smtClean="0">
                          <a:effectLst/>
                          <a:latin typeface="Calibri" panose="020F0502020204030204" pitchFamily="34" charset="0"/>
                          <a:ea typeface="Times New Roman"/>
                        </a:rPr>
                        <a:t>as it will function within the target organization, interoperability with other services/allied systems, incorporation into organizational structures, and relevance of Joint CONOPs with respect to DOTLPF requirements. Provide an Operational View</a:t>
                      </a:r>
                      <a:r>
                        <a:rPr lang="en-US" sz="1000" baseline="0" dirty="0" smtClean="0">
                          <a:effectLst/>
                          <a:latin typeface="Calibri" panose="020F0502020204030204" pitchFamily="34" charset="0"/>
                          <a:ea typeface="Times New Roman"/>
                        </a:rPr>
                        <a:t>-1 (OV-1).</a:t>
                      </a:r>
                      <a:endParaRPr lang="en-US" sz="1000" dirty="0">
                        <a:effectLst/>
                        <a:latin typeface="Calibri" panose="020F0502020204030204" pitchFamily="34" charset="0"/>
                        <a:ea typeface="Times New Roman"/>
                      </a:endParaRPr>
                    </a:p>
                  </a:txBody>
                  <a:tcPr marL="68580" marR="68580" marT="0" marB="0"/>
                </a:tc>
              </a:tr>
              <a:tr h="72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effectLst/>
                          <a:latin typeface="Calibri" panose="020F0502020204030204" pitchFamily="34" charset="0"/>
                          <a:ea typeface="+mn-ea"/>
                          <a:cs typeface="+mn-cs"/>
                        </a:rPr>
                        <a:t>What are the Intelligence supportability requirements for this capability?</a:t>
                      </a:r>
                    </a:p>
                  </a:txBody>
                  <a:tcPr marL="68580" marR="68580" marT="0" marB="0"/>
                </a:tc>
                <a:tc>
                  <a:txBody>
                    <a:bodyPr/>
                    <a:lstStyle/>
                    <a:p>
                      <a:pPr marL="0" marR="0">
                        <a:spcBef>
                          <a:spcPts val="0"/>
                        </a:spcBef>
                        <a:spcAft>
                          <a:spcPts val="0"/>
                        </a:spcAft>
                      </a:pPr>
                      <a:r>
                        <a:rPr lang="en-US" sz="1000" dirty="0" smtClean="0">
                          <a:effectLst/>
                          <a:latin typeface="Calibri" panose="020F0502020204030204" pitchFamily="34" charset="0"/>
                          <a:ea typeface="Times New Roman"/>
                        </a:rPr>
                        <a:t>Outline the intelligence</a:t>
                      </a:r>
                      <a:r>
                        <a:rPr lang="en-US" sz="1000" baseline="0" dirty="0" smtClean="0">
                          <a:effectLst/>
                          <a:latin typeface="Calibri" panose="020F0502020204030204" pitchFamily="34" charset="0"/>
                          <a:ea typeface="Times New Roman"/>
                        </a:rPr>
                        <a:t> supportability requirement for the capability.</a:t>
                      </a:r>
                      <a:endParaRPr lang="en-US" sz="1000" dirty="0">
                        <a:effectLst/>
                        <a:latin typeface="Calibri" panose="020F0502020204030204" pitchFamily="34" charset="0"/>
                        <a:ea typeface="Times New Roman"/>
                      </a:endParaRPr>
                    </a:p>
                  </a:txBody>
                  <a:tcPr marL="68580" marR="68580" marT="0" marB="0"/>
                </a:tc>
              </a:tr>
            </a:tbl>
          </a:graphicData>
        </a:graphic>
      </p:graphicFrame>
      <p:sp>
        <p:nvSpPr>
          <p:cNvPr id="2" name="Title 1"/>
          <p:cNvSpPr>
            <a:spLocks noGrp="1"/>
          </p:cNvSpPr>
          <p:nvPr>
            <p:ph type="title"/>
          </p:nvPr>
        </p:nvSpPr>
        <p:spPr>
          <a:xfrm>
            <a:off x="980854" y="130868"/>
            <a:ext cx="7222242" cy="944562"/>
          </a:xfrm>
        </p:spPr>
        <p:txBody>
          <a:bodyPr/>
          <a:lstStyle/>
          <a:p>
            <a:pPr algn="l">
              <a:lnSpc>
                <a:spcPts val="4000"/>
              </a:lnSpc>
            </a:pPr>
            <a:r>
              <a:rPr lang="en-US" dirty="0"/>
              <a:t>CCDF Decision Point</a:t>
            </a:r>
            <a:br>
              <a:rPr lang="en-US" dirty="0"/>
            </a:br>
            <a:r>
              <a:rPr lang="en-US" dirty="0" smtClean="0"/>
              <a:t>Approve Draft CDD</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23</a:t>
            </a:fld>
            <a:endParaRPr lang="en-US"/>
          </a:p>
        </p:txBody>
      </p:sp>
      <p:sp>
        <p:nvSpPr>
          <p:cNvPr id="14" name="Rectangle 13"/>
          <p:cNvSpPr/>
          <p:nvPr/>
        </p:nvSpPr>
        <p:spPr>
          <a:xfrm>
            <a:off x="5658266" y="-20631"/>
            <a:ext cx="865943" cy="707886"/>
          </a:xfrm>
          <a:prstGeom prst="rect">
            <a:avLst/>
          </a:prstGeom>
        </p:spPr>
        <p:txBody>
          <a:bodyPr wrap="none">
            <a:spAutoFit/>
          </a:bodyPr>
          <a:lstStyle/>
          <a:p>
            <a:r>
              <a:rPr lang="en-US" sz="4000" dirty="0">
                <a:solidFill>
                  <a:srgbClr val="663300"/>
                </a:solidFill>
                <a:latin typeface="Calibri"/>
              </a:rPr>
              <a:t>❺</a:t>
            </a:r>
            <a:endParaRPr lang="en-US" sz="4000" dirty="0"/>
          </a:p>
        </p:txBody>
      </p:sp>
      <p:sp>
        <p:nvSpPr>
          <p:cNvPr id="4" name="TextBox 3"/>
          <p:cNvSpPr txBox="1"/>
          <p:nvPr/>
        </p:nvSpPr>
        <p:spPr>
          <a:xfrm>
            <a:off x="286533" y="6438554"/>
            <a:ext cx="7585513" cy="430887"/>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spcAft>
                <a:spcPts val="600"/>
              </a:spcAft>
            </a:pPr>
            <a:r>
              <a:rPr lang="en-US" sz="1100" b="1" i="1" u="sng" dirty="0" smtClean="0">
                <a:solidFill>
                  <a:schemeClr val="tx2"/>
                </a:solidFill>
                <a:ea typeface="Verdana" pitchFamily="34" charset="0"/>
                <a:cs typeface="Verdana" pitchFamily="34" charset="0"/>
              </a:rPr>
              <a:t>NOTE: </a:t>
            </a:r>
            <a:r>
              <a:rPr lang="en-US" sz="1100" b="1" i="1" dirty="0" smtClean="0">
                <a:solidFill>
                  <a:schemeClr val="tx2"/>
                </a:solidFill>
                <a:ea typeface="Verdana" pitchFamily="34" charset="0"/>
                <a:cs typeface="Verdana" pitchFamily="34" charset="0"/>
              </a:rPr>
              <a:t>The draft CDD should be built upon the AoA Results. Insure that the AoA results and data are available to the HPT that is developing the Draft CDD.</a:t>
            </a:r>
            <a:endParaRPr lang="en-US" sz="1100" b="1" i="1" dirty="0">
              <a:solidFill>
                <a:schemeClr val="tx2"/>
              </a:solidFill>
              <a:ea typeface="Verdana" pitchFamily="34" charset="0"/>
              <a:cs typeface="Verdana" pitchFamily="34" charset="0"/>
            </a:endParaRPr>
          </a:p>
        </p:txBody>
      </p:sp>
      <p:sp>
        <p:nvSpPr>
          <p:cNvPr id="11" name="TextBox 10"/>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1205734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69" y="128031"/>
            <a:ext cx="7223988" cy="944562"/>
          </a:xfrm>
        </p:spPr>
        <p:txBody>
          <a:bodyPr/>
          <a:lstStyle/>
          <a:p>
            <a:pPr algn="l"/>
            <a:r>
              <a:rPr lang="en-US" dirty="0"/>
              <a:t>CCDF Decision Point</a:t>
            </a:r>
            <a:br>
              <a:rPr lang="en-US" dirty="0"/>
            </a:br>
            <a:r>
              <a:rPr lang="en-US" dirty="0" smtClean="0"/>
              <a:t>Milestone A</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24</a:t>
            </a:fld>
            <a:endParaRPr lang="en-US"/>
          </a:p>
        </p:txBody>
      </p:sp>
      <p:sp>
        <p:nvSpPr>
          <p:cNvPr id="11" name="Rectangle 10"/>
          <p:cNvSpPr/>
          <p:nvPr/>
        </p:nvSpPr>
        <p:spPr>
          <a:xfrm>
            <a:off x="5658266" y="-661"/>
            <a:ext cx="865943" cy="707886"/>
          </a:xfrm>
          <a:prstGeom prst="rect">
            <a:avLst/>
          </a:prstGeom>
        </p:spPr>
        <p:txBody>
          <a:bodyPr wrap="none">
            <a:spAutoFit/>
          </a:bodyPr>
          <a:lstStyle/>
          <a:p>
            <a:r>
              <a:rPr lang="en-US" sz="4000" dirty="0">
                <a:solidFill>
                  <a:srgbClr val="FF0000"/>
                </a:solidFill>
                <a:latin typeface="Calibri"/>
              </a:rPr>
              <a:t>❻</a:t>
            </a:r>
            <a:endParaRPr lang="en-US" sz="4000" dirty="0"/>
          </a:p>
        </p:txBody>
      </p:sp>
      <p:graphicFrame>
        <p:nvGraphicFramePr>
          <p:cNvPr id="13" name="Table 12"/>
          <p:cNvGraphicFramePr>
            <a:graphicFrameLocks noGrp="1"/>
          </p:cNvGraphicFramePr>
          <p:nvPr>
            <p:extLst>
              <p:ext uri="{D42A27DB-BD31-4B8C-83A1-F6EECF244321}">
                <p14:modId xmlns:p14="http://schemas.microsoft.com/office/powerpoint/2010/main" val="2176322176"/>
              </p:ext>
            </p:extLst>
          </p:nvPr>
        </p:nvGraphicFramePr>
        <p:xfrm>
          <a:off x="286167" y="1323953"/>
          <a:ext cx="8515351" cy="5364480"/>
        </p:xfrm>
        <a:graphic>
          <a:graphicData uri="http://schemas.openxmlformats.org/drawingml/2006/table">
            <a:tbl>
              <a:tblPr firstRow="1" bandRow="1">
                <a:tableStyleId>{D7AC3CCA-C797-4891-BE02-D94E43425B78}</a:tableStyleId>
              </a:tblPr>
              <a:tblGrid>
                <a:gridCol w="3478019"/>
                <a:gridCol w="570106"/>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Milestone A</a:t>
                      </a:r>
                      <a:endParaRPr lang="en-US" sz="4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c hMerge="1">
                  <a:txBody>
                    <a:bodyPr/>
                    <a:lstStyle/>
                    <a:p>
                      <a:endParaRPr lang="en-US"/>
                    </a:p>
                  </a:txBody>
                  <a:tcPr/>
                </a:tc>
              </a:tr>
              <a:tr h="16801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Milestone</a:t>
                      </a:r>
                      <a:r>
                        <a:rPr lang="en-US" sz="1000" b="1" baseline="0" dirty="0" smtClean="0">
                          <a:solidFill>
                            <a:srgbClr val="FFFF00"/>
                          </a:solidFill>
                        </a:rPr>
                        <a:t> A approves entry into TMRR and release of RFPs for TMRR</a:t>
                      </a:r>
                      <a:endParaRPr lang="en-US" sz="10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4917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latin typeface="+mn-lt"/>
                        </a:rPr>
                        <a:t>Does the acquisition strategy reflect maximizing military utility?</a:t>
                      </a:r>
                    </a:p>
                  </a:txBody>
                  <a:tcPr>
                    <a:solidFill>
                      <a:srgbClr val="0070C0"/>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Show  how the acquisition strategy was developed (i.e. trade analyses) to deliver the max military utility in the draft CDD.</a:t>
                      </a:r>
                      <a:endParaRPr lang="en-US" sz="1000" b="1" dirty="0" smtClean="0">
                        <a:solidFill>
                          <a:schemeClr val="bg1"/>
                        </a:solidFill>
                      </a:endParaRPr>
                    </a:p>
                  </a:txBody>
                  <a:tcPr>
                    <a:solidFill>
                      <a:srgbClr val="0070C0"/>
                    </a:solidFill>
                  </a:tcPr>
                </a:tc>
              </a:tr>
              <a:tr h="133727">
                <a:tc gridSpan="2">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Is the scope of the capability requirements tradespace defined? </a:t>
                      </a:r>
                    </a:p>
                  </a:txBody>
                  <a:tcPr marL="68580" marR="68580" marT="0" marB="0"/>
                </a:tc>
                <a:tc hMerge="1">
                  <a:txBody>
                    <a:bodyPr/>
                    <a:lstStyle/>
                    <a:p>
                      <a:endParaRPr lang="en-US"/>
                    </a:p>
                  </a:txBody>
                  <a:tcPr/>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the level,</a:t>
                      </a:r>
                      <a:r>
                        <a:rPr lang="en-US" sz="900" baseline="0" dirty="0" smtClean="0">
                          <a:effectLst/>
                          <a:latin typeface="Calibri" panose="020F0502020204030204" pitchFamily="34" charset="0"/>
                          <a:ea typeface="Times New Roman"/>
                        </a:rPr>
                        <a:t> </a:t>
                      </a:r>
                      <a:r>
                        <a:rPr lang="en-US" sz="900" dirty="0" smtClean="0">
                          <a:effectLst/>
                          <a:latin typeface="Calibri" panose="020F0502020204030204" pitchFamily="34" charset="0"/>
                          <a:ea typeface="Times New Roman"/>
                        </a:rPr>
                        <a:t>maturity, inclusiveness,</a:t>
                      </a:r>
                      <a:r>
                        <a:rPr lang="en-US" sz="900" baseline="0" dirty="0" smtClean="0">
                          <a:effectLst/>
                          <a:latin typeface="Calibri" panose="020F0502020204030204" pitchFamily="34" charset="0"/>
                          <a:ea typeface="Times New Roman"/>
                        </a:rPr>
                        <a:t> and completeness</a:t>
                      </a:r>
                      <a:r>
                        <a:rPr lang="en-US" sz="900" dirty="0" smtClean="0">
                          <a:effectLst/>
                          <a:latin typeface="Calibri" panose="020F0502020204030204" pitchFamily="34" charset="0"/>
                          <a:ea typeface="Times New Roman"/>
                        </a:rPr>
                        <a:t> of the technical baseline and  how the program life cycle cost/schedule estimates are aligned, consistent, and represent an adequate estimate of cost/schedule of the technical</a:t>
                      </a:r>
                      <a:r>
                        <a:rPr lang="en-US" sz="900" baseline="0" dirty="0" smtClean="0">
                          <a:effectLst/>
                          <a:latin typeface="Calibri" panose="020F0502020204030204" pitchFamily="34" charset="0"/>
                          <a:ea typeface="Times New Roman"/>
                        </a:rPr>
                        <a:t> baseline.</a:t>
                      </a:r>
                      <a:r>
                        <a:rPr lang="en-US" sz="900" dirty="0" smtClean="0">
                          <a:effectLst/>
                          <a:latin typeface="Calibri" panose="020F0502020204030204" pitchFamily="34" charset="0"/>
                          <a:ea typeface="Times New Roman"/>
                        </a:rPr>
                        <a:t> </a:t>
                      </a:r>
                      <a:endParaRPr lang="en-US" sz="900" dirty="0">
                        <a:effectLst/>
                        <a:latin typeface="Calibri" panose="020F0502020204030204" pitchFamily="34" charset="0"/>
                        <a:ea typeface="Times New Roman"/>
                      </a:endParaRPr>
                    </a:p>
                  </a:txBody>
                  <a:tcPr marL="68580" marR="68580" marT="0" marB="0"/>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Is there an understanding of the cost, schedule and operational implications for materiel solutions at different point within that capability requirements tradespace?</a:t>
                      </a:r>
                    </a:p>
                  </a:txBody>
                  <a:tcPr marL="68580" marR="68580" marT="0" marB="0"/>
                </a:tc>
                <a:tc hMerge="1">
                  <a:txBody>
                    <a:bodyPr/>
                    <a:lstStyle/>
                    <a:p>
                      <a:endParaRPr lang="en-US"/>
                    </a:p>
                  </a:txBody>
                  <a:tcPr/>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how all viable</a:t>
                      </a:r>
                      <a:r>
                        <a:rPr lang="en-US" sz="900" baseline="0" dirty="0" smtClean="0">
                          <a:effectLst/>
                          <a:latin typeface="Calibri" panose="020F0502020204030204" pitchFamily="34" charset="0"/>
                          <a:ea typeface="Times New Roman"/>
                        </a:rPr>
                        <a:t> alternative for the for the material solution have been analyzed, </a:t>
                      </a:r>
                      <a:r>
                        <a:rPr lang="en-US" sz="900" b="0" baseline="0" dirty="0" smtClean="0">
                          <a:solidFill>
                            <a:schemeClr val="tx1"/>
                          </a:solidFill>
                          <a:latin typeface="Calibri" panose="020F0502020204030204" pitchFamily="34" charset="0"/>
                        </a:rPr>
                        <a:t>include details on , the effectiveness/military utility analysis, cost and affordability analysis, rationale for accepting or rejecting an alternative, associated risks and mitigations, and sensitivity analysis conducted to support the preferred solution selection</a:t>
                      </a:r>
                      <a:endParaRPr lang="en-US" sz="900" dirty="0">
                        <a:solidFill>
                          <a:schemeClr val="tx1"/>
                        </a:solidFill>
                        <a:effectLst/>
                        <a:latin typeface="Calibri" panose="020F0502020204030204" pitchFamily="34" charset="0"/>
                        <a:ea typeface="Times New Roman"/>
                      </a:endParaRPr>
                    </a:p>
                  </a:txBody>
                  <a:tcPr marL="68580" marR="68580" marT="0" marB="0"/>
                </a:tc>
              </a:tr>
              <a:tr h="204896">
                <a:tc gridSpan="2">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your Acquisition Strategy and business approach? Describe the decision process used to arrive at this approach, including any trade studies conducted.</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Describe the program acquisition strategy and business approach, in doing so identify how and why decisions</a:t>
                      </a:r>
                      <a:r>
                        <a:rPr lang="en-US" sz="900" baseline="0" dirty="0" smtClean="0">
                          <a:effectLst/>
                          <a:latin typeface="Calibri" panose="020F0502020204030204" pitchFamily="34" charset="0"/>
                          <a:ea typeface="Times New Roman"/>
                        </a:rPr>
                        <a:t> were made provide a description of the analyses that were used to support decisions.</a:t>
                      </a:r>
                      <a:endParaRPr lang="en-US" sz="900" dirty="0">
                        <a:effectLst/>
                        <a:latin typeface="Calibri" panose="020F0502020204030204" pitchFamily="34" charset="0"/>
                        <a:ea typeface="Times New Roman"/>
                      </a:endParaRPr>
                    </a:p>
                  </a:txBody>
                  <a:tcPr marL="68580" marR="68580" marT="0" marB="0"/>
                </a:tc>
              </a:tr>
              <a:tr h="370840">
                <a:tc gridSpan="2">
                  <a:txBody>
                    <a:bodyPr/>
                    <a:lstStyle/>
                    <a:p>
                      <a:r>
                        <a:rPr lang="en-US" sz="900" dirty="0" smtClean="0">
                          <a:latin typeface="Calibri" panose="020F0502020204030204" pitchFamily="34" charset="0"/>
                        </a:rPr>
                        <a:t>What are the program risk?  Describe what specific technology development and other risk mitigation activities have or will be conducted to reduce the risk to acceptable levels, what technology or other trades were conducted to determine the appropriate mitigations?</a:t>
                      </a:r>
                      <a:endParaRPr lang="en-US" sz="900" dirty="0">
                        <a:latin typeface="Calibri" panose="020F0502020204030204" pitchFamily="34" charset="0"/>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Identify the program risks accompanied</a:t>
                      </a:r>
                      <a:r>
                        <a:rPr lang="en-US" sz="900" baseline="0" dirty="0" smtClean="0">
                          <a:effectLst/>
                          <a:latin typeface="Calibri" panose="020F0502020204030204" pitchFamily="34" charset="0"/>
                          <a:ea typeface="Times New Roman"/>
                        </a:rPr>
                        <a:t> by the analysis used to arrive at risk mitigation. In particular provide specifics with respect to alternatives considered and rational for selecting a specific mitigation, for example the details of the multi-objective decision analysis  (MODA) if used.</a:t>
                      </a:r>
                      <a:endParaRPr lang="en-US" sz="900" dirty="0">
                        <a:effectLst/>
                        <a:latin typeface="Calibri" panose="020F0502020204030204" pitchFamily="34" charset="0"/>
                        <a:ea typeface="Times New Roman"/>
                      </a:endParaRPr>
                    </a:p>
                  </a:txBody>
                  <a:tcPr marL="68580" marR="68580" marT="0" marB="0"/>
                </a:tc>
              </a:tr>
              <a:tr h="23207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“should cost management” targets and how will you achieve them?</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how “should cost management” targets were developed ,</a:t>
                      </a:r>
                      <a:r>
                        <a:rPr lang="en-US" sz="900" baseline="0" dirty="0" smtClean="0">
                          <a:effectLst/>
                          <a:latin typeface="Calibri" panose="020F0502020204030204" pitchFamily="34" charset="0"/>
                          <a:ea typeface="Times New Roman"/>
                        </a:rPr>
                        <a:t> include the analytical basis of the target as they relate to the program “will costs”. </a:t>
                      </a:r>
                      <a:endParaRPr lang="en-US" sz="900" dirty="0">
                        <a:effectLst/>
                        <a:latin typeface="Calibri" panose="020F0502020204030204" pitchFamily="34" charset="0"/>
                        <a:ea typeface="Times New Roman"/>
                      </a:endParaRPr>
                    </a:p>
                  </a:txBody>
                  <a:tcPr marL="68580" marR="68580" marT="0" marB="0"/>
                </a:tc>
              </a:tr>
              <a:tr h="74168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affordability goals and how did you arrive at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how your affordability analysis supports the Air Force’s proposed affordability goals for unit production and sustainment costs.</a:t>
                      </a:r>
                    </a:p>
                  </a:txBody>
                  <a:tcPr marL="68580" marR="68580" marT="0" marB="0"/>
                </a:tc>
                <a:tc hMerge="1">
                  <a:txBody>
                    <a:bodyPr/>
                    <a:lstStyle/>
                    <a:p>
                      <a:endParaRPr lang="en-US"/>
                    </a:p>
                  </a:txBody>
                  <a:tcPr/>
                </a:tc>
                <a:tc>
                  <a:txBody>
                    <a:bodyPr/>
                    <a:lstStyle/>
                    <a:p>
                      <a:r>
                        <a:rPr lang="en-US" sz="900" dirty="0" smtClean="0">
                          <a:latin typeface="Calibri" panose="020F0502020204030204" pitchFamily="34" charset="0"/>
                        </a:rPr>
                        <a:t>Provide your affordability analysis and proposed affordability goals based on</a:t>
                      </a:r>
                      <a:r>
                        <a:rPr lang="en-US" sz="900" baseline="0" dirty="0" smtClean="0">
                          <a:latin typeface="Calibri" panose="020F0502020204030204" pitchFamily="34" charset="0"/>
                        </a:rPr>
                        <a:t> </a:t>
                      </a:r>
                      <a:r>
                        <a:rPr lang="en-US" sz="900" dirty="0" smtClean="0">
                          <a:latin typeface="Calibri" panose="020F0502020204030204" pitchFamily="34" charset="0"/>
                        </a:rPr>
                        <a:t>the resources that are projected to be available to the Air Force in the portfolio(s) or mission area(s) associated with the program under consideration. The analysis will be supported by a quantitative assessment of all of the programs in the prospective program’s portfolio or mission area that demonstrates the ability of the Air Force’s estimated budgets to fund the new program over its planned life cycle. This analysis</a:t>
                      </a:r>
                      <a:r>
                        <a:rPr lang="en-US" sz="900" baseline="0" dirty="0" smtClean="0">
                          <a:latin typeface="Calibri" panose="020F0502020204030204" pitchFamily="34" charset="0"/>
                        </a:rPr>
                        <a:t> is </a:t>
                      </a:r>
                      <a:r>
                        <a:rPr lang="en-US" sz="900" dirty="0" smtClean="0">
                          <a:latin typeface="Calibri" panose="020F0502020204030204" pitchFamily="34" charset="0"/>
                        </a:rPr>
                        <a:t>intended to inform current decisions about the reasonableness of embarking on long-term capital investments at specific capability levels.</a:t>
                      </a:r>
                    </a:p>
                  </a:txBody>
                  <a:tcPr marL="68580" marR="68580" marT="0" marB="0"/>
                </a:tc>
              </a:tr>
              <a:tr h="26865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the Air Force’s cost estimate for the preferred solution(s)identified by the AoA?</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Provide a</a:t>
                      </a:r>
                      <a:r>
                        <a:rPr lang="en-US" sz="900" baseline="0" dirty="0" smtClean="0">
                          <a:effectLst/>
                          <a:latin typeface="Calibri" panose="020F0502020204030204" pitchFamily="34" charset="0"/>
                          <a:ea typeface="Times New Roman"/>
                        </a:rPr>
                        <a:t> LCC estimate and the underlying basis of that estimate, by appropriation and FY. (See </a:t>
                      </a:r>
                      <a:r>
                        <a:rPr lang="en-US" sz="900" baseline="0" dirty="0" smtClean="0">
                          <a:effectLst/>
                          <a:latin typeface="Calibri" panose="020F0502020204030204" pitchFamily="34" charset="0"/>
                          <a:ea typeface="Times New Roman"/>
                          <a:hlinkClick r:id="rId2"/>
                        </a:rPr>
                        <a:t>DAG Para 3.1</a:t>
                      </a:r>
                      <a:r>
                        <a:rPr lang="en-US" sz="900" baseline="0" dirty="0" smtClean="0">
                          <a:effectLst/>
                          <a:latin typeface="Calibri" panose="020F0502020204030204" pitchFamily="34" charset="0"/>
                          <a:ea typeface="Times New Roman"/>
                        </a:rPr>
                        <a:t>)</a:t>
                      </a:r>
                      <a:endParaRPr lang="en-US" sz="900" dirty="0">
                        <a:effectLst/>
                        <a:latin typeface="Calibri" panose="020F0502020204030204" pitchFamily="34" charset="0"/>
                        <a:ea typeface="Times New Roman"/>
                      </a:endParaRPr>
                    </a:p>
                  </a:txBody>
                  <a:tcPr marL="68580" marR="68580" marT="0" marB="0"/>
                </a:tc>
              </a:tr>
              <a:tr h="22926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Demonstrate that the program will be fully funded within the FYDP at Milestone A.</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Provide program</a:t>
                      </a:r>
                      <a:r>
                        <a:rPr lang="en-US" sz="900" baseline="0" dirty="0" smtClean="0">
                          <a:effectLst/>
                          <a:latin typeface="Calibri" panose="020F0502020204030204" pitchFamily="34" charset="0"/>
                          <a:ea typeface="Times New Roman"/>
                        </a:rPr>
                        <a:t> projected funding vs. program LCC by appropriation and FY. Identify shortfall and overages and projected fix details.</a:t>
                      </a:r>
                      <a:endParaRPr lang="en-US" sz="900" dirty="0">
                        <a:effectLst/>
                        <a:latin typeface="Calibri" panose="020F0502020204030204" pitchFamily="34" charset="0"/>
                        <a:ea typeface="Times New Roman"/>
                      </a:endParaRPr>
                    </a:p>
                  </a:txBody>
                  <a:tcPr marL="68580" marR="68580" marT="0" marB="0"/>
                </a:tc>
              </a:tr>
            </a:tbl>
          </a:graphicData>
        </a:graphic>
      </p:graphicFrame>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11" t="25132" r="17975" b="17233"/>
          <a:stretch/>
        </p:blipFill>
        <p:spPr bwMode="auto">
          <a:xfrm>
            <a:off x="6915150" y="128031"/>
            <a:ext cx="1517438" cy="115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2215168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419593573"/>
              </p:ext>
            </p:extLst>
          </p:nvPr>
        </p:nvGraphicFramePr>
        <p:xfrm>
          <a:off x="286167" y="1322705"/>
          <a:ext cx="8515351" cy="5364480"/>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Validate the Draft CDD</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JROC, MDA, AFROC, CAE</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a:t>
                      </a:r>
                      <a:r>
                        <a:rPr lang="en-US" sz="1000" b="1" baseline="0" dirty="0" smtClean="0">
                          <a:solidFill>
                            <a:srgbClr val="FFFF00"/>
                          </a:solidFill>
                        </a:rPr>
                        <a:t> to the release of the EMD RFP Release</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latin typeface="+mn-lt"/>
                        </a:rPr>
                        <a:t>Do the KPPs and KSAs reflect life-cycle trades between cost, schedule and performance resulting in the maximized military utility within  the affordability constraints? </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Show the trades analysis accomplished to arrived at KPPs and KSAs that are the maximized military utility within the affordability constraints.</a:t>
                      </a:r>
                      <a:endParaRPr lang="en-US" sz="1000" b="1" dirty="0" smtClean="0">
                        <a:solidFill>
                          <a:schemeClr val="bg1"/>
                        </a:solidFill>
                        <a:latin typeface="+mn-lt"/>
                      </a:endParaRPr>
                    </a:p>
                  </a:txBody>
                  <a:tcPr>
                    <a:solidFill>
                      <a:srgbClr val="0070C0"/>
                    </a:solidFill>
                  </a:tcPr>
                </a:tc>
              </a:tr>
              <a:tr h="156540">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2676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Are the defined performance attributes (KPPs and KSAs) both feasible and affordable?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feasibility and affordability of the defined performance attributes (KPPs and KSAs).</a:t>
                      </a:r>
                      <a:endParaRPr lang="en-US" sz="900" dirty="0" smtClean="0">
                        <a:effectLst/>
                        <a:latin typeface="Calibri" panose="020F0502020204030204" pitchFamily="34" charset="0"/>
                        <a:ea typeface="Times New Roman"/>
                      </a:endParaRPr>
                    </a:p>
                  </a:txBody>
                  <a:tcPr marL="68580" marR="68580" marT="0" marB="0"/>
                </a:tc>
              </a:tr>
              <a:tr h="232482">
                <a:tc>
                  <a:txBody>
                    <a:bodyPr/>
                    <a:lstStyle/>
                    <a:p>
                      <a:pPr>
                        <a:defRPr/>
                      </a:pPr>
                      <a:r>
                        <a:rPr lang="en-US" sz="900" dirty="0" smtClean="0">
                          <a:solidFill>
                            <a:schemeClr val="tx1"/>
                          </a:solidFill>
                          <a:latin typeface="Calibri" panose="020F0502020204030204" pitchFamily="34" charset="0"/>
                        </a:rPr>
                        <a:t>What tradeoffs between cost, schedule, and performance were made that adjusted KPP objective/thresholds?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schedule, and performance adjustment to KPP objective/thresholds.</a:t>
                      </a:r>
                      <a:endParaRPr lang="en-US" sz="900" dirty="0" smtClean="0">
                        <a:effectLst/>
                        <a:latin typeface="Calibri" panose="020F0502020204030204" pitchFamily="34" charset="0"/>
                        <a:ea typeface="Times New Roman"/>
                      </a:endParaRPr>
                    </a:p>
                  </a:txBody>
                  <a:tcPr marL="68580" marR="68580" marT="0" marB="0"/>
                </a:tc>
              </a:tr>
              <a:tr h="232482">
                <a:tc>
                  <a:txBody>
                    <a:bodyPr/>
                    <a:lstStyle/>
                    <a:p>
                      <a:pPr>
                        <a:defRPr/>
                      </a:pPr>
                      <a:r>
                        <a:rPr lang="en-US" sz="900" dirty="0" smtClean="0">
                          <a:latin typeface="Calibri" panose="020F0502020204030204" pitchFamily="34" charset="0"/>
                        </a:rPr>
                        <a:t>For each KPP and KSA, what are the cost and operational impacts and resulting military utility to accepting a lower threshold value?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to accepting a lower threshold value.</a:t>
                      </a:r>
                      <a:endParaRPr lang="en-US" sz="900" dirty="0" smtClean="0">
                        <a:effectLst/>
                        <a:latin typeface="Calibri" panose="020F0502020204030204" pitchFamily="34" charset="0"/>
                        <a:ea typeface="Times New Roman"/>
                      </a:endParaRPr>
                    </a:p>
                  </a:txBody>
                  <a:tcPr marL="68580" marR="68580" marT="0" marB="0"/>
                </a:tc>
              </a:tr>
              <a:tr h="212741">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27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the Key Performance Parameters (KPPs)?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Demonstrate that all of the KPPs, their goals and thresholds, have been completely defined and agreed upon with the user/sponsor.  Show the analysis conducted to determine feasibility, design impact, and life-cycle cost impact of each KPP as it is finalized in the CDD.</a:t>
                      </a: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the design drivers imposed by the KPPs?</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PMO has identified the design drivers imposed by the KPPs and why (show analysis) the PMO is comfortable that design solutions that fit within the threshold-goal trade space window for the entire set of KPPs is both feasible and affordable</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the impact of the KPP design drivers on acquisition cost and life-cycle cost?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the KPP design drivers, how they were identified and analysis that has been done to show their impact on both acquisition and life-cycle costs.  Provide analysis results that show how the threshold values are achievable within either acquisition or life-cycle budget constraints</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KPPs clearly related to the mission need(s) stated in the ICD?</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all of the KPPs are clearly related to the mission need(s) stated in the ICD and the threshold values for these KPPs are reasonable for the stated mission need and consistent with, the CONOPS, the Maintenance and Support Concept, and the guidelines in Enclosure B to CJCSM 3170.01. </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Is a system design that meets the KPPs and the ICD mission need(s) feasible and can be delivered within the program budget?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the PMO "straw-man" design that is based on the KPPs presently contained in the draft CDD that is a feasible solution.  Show how you used that "straw-man" design as the "technical baseline" for a life cycle cost estimate.  Show how the life-cycle cost estimate compares to the program budget in the FYDP and identify the changes necessary to make that solution affordable (show the decision space and the alternative available).  Also show the affordable solutions that were not feasible and identify the requirement changes necessary to make them feasible, yet still affordable.  Provide the rational used to decide on a course of action (increase the budget or change the requirements).</a:t>
                      </a:r>
                      <a:endParaRPr lang="en-US" sz="900" dirty="0">
                        <a:effectLst/>
                        <a:latin typeface="Calibri" panose="020F0502020204030204" pitchFamily="34" charset="0"/>
                        <a:ea typeface="Times New Roman"/>
                      </a:endParaRPr>
                    </a:p>
                  </a:txBody>
                  <a:tcPr marL="68580" marR="68580" marT="0" marB="0"/>
                </a:tc>
              </a:tr>
            </a:tbl>
          </a:graphicData>
        </a:graphic>
      </p:graphicFrame>
      <p:sp>
        <p:nvSpPr>
          <p:cNvPr id="2" name="Title 1"/>
          <p:cNvSpPr>
            <a:spLocks noGrp="1"/>
          </p:cNvSpPr>
          <p:nvPr>
            <p:ph type="title"/>
          </p:nvPr>
        </p:nvSpPr>
        <p:spPr>
          <a:xfrm>
            <a:off x="971358" y="79032"/>
            <a:ext cx="7231738" cy="944562"/>
          </a:xfrm>
        </p:spPr>
        <p:txBody>
          <a:bodyPr/>
          <a:lstStyle/>
          <a:p>
            <a:pPr algn="l"/>
            <a:r>
              <a:rPr lang="en-US" dirty="0"/>
              <a:t>CCDF Decision Point</a:t>
            </a:r>
            <a:br>
              <a:rPr lang="en-US" dirty="0"/>
            </a:br>
            <a:r>
              <a:rPr lang="en-US" dirty="0" smtClean="0"/>
              <a:t>CCD Validation </a:t>
            </a:r>
            <a:r>
              <a:rPr lang="en-US" sz="1400" dirty="0" smtClean="0"/>
              <a:t>(1 of 2)</a:t>
            </a:r>
            <a:endParaRPr lang="en-US" sz="1400" dirty="0"/>
          </a:p>
        </p:txBody>
      </p:sp>
      <p:sp>
        <p:nvSpPr>
          <p:cNvPr id="3" name="Slide Number Placeholder 2"/>
          <p:cNvSpPr>
            <a:spLocks noGrp="1"/>
          </p:cNvSpPr>
          <p:nvPr>
            <p:ph type="sldNum" sz="quarter" idx="10"/>
          </p:nvPr>
        </p:nvSpPr>
        <p:spPr/>
        <p:txBody>
          <a:bodyPr/>
          <a:lstStyle/>
          <a:p>
            <a:fld id="{295008BC-DA31-4D19-837B-EFA4386B05F5}" type="slidenum">
              <a:rPr lang="en-US" smtClean="0"/>
              <a:t>25</a:t>
            </a:fld>
            <a:endParaRPr lang="en-US"/>
          </a:p>
        </p:txBody>
      </p:sp>
      <p:sp>
        <p:nvSpPr>
          <p:cNvPr id="21" name="Rectangle 20"/>
          <p:cNvSpPr/>
          <p:nvPr/>
        </p:nvSpPr>
        <p:spPr>
          <a:xfrm>
            <a:off x="5658266" y="-12663"/>
            <a:ext cx="865943" cy="707886"/>
          </a:xfrm>
          <a:prstGeom prst="rect">
            <a:avLst/>
          </a:prstGeom>
        </p:spPr>
        <p:txBody>
          <a:bodyPr wrap="none">
            <a:spAutoFit/>
          </a:bodyPr>
          <a:lstStyle/>
          <a:p>
            <a:r>
              <a:rPr lang="en-US" sz="4000" dirty="0">
                <a:solidFill>
                  <a:srgbClr val="FF00FF"/>
                </a:solidFill>
                <a:latin typeface="Calibri"/>
              </a:rPr>
              <a:t>❼</a:t>
            </a:r>
            <a:endParaRPr lang="en-US" sz="4000" dirty="0"/>
          </a:p>
        </p:txBody>
      </p:sp>
      <p:pic>
        <p:nvPicPr>
          <p:cNvPr id="3074"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4960" r="17975" b="17753"/>
          <a:stretch/>
        </p:blipFill>
        <p:spPr bwMode="auto">
          <a:xfrm>
            <a:off x="6911579" y="127394"/>
            <a:ext cx="1517438" cy="114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184218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41981450"/>
              </p:ext>
            </p:extLst>
          </p:nvPr>
        </p:nvGraphicFramePr>
        <p:xfrm>
          <a:off x="286167" y="1322705"/>
          <a:ext cx="8515351" cy="3624315"/>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Validate the Draft CDD</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JROC, MDA, AFROC, CAE</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a:t>
                      </a:r>
                      <a:r>
                        <a:rPr lang="en-US" sz="1000" b="1" baseline="0" dirty="0" smtClean="0">
                          <a:solidFill>
                            <a:srgbClr val="FFFF00"/>
                          </a:solidFill>
                        </a:rPr>
                        <a:t> to the release of the EMD RFP Release</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other performance requirements in the CDD impose design drivers?</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Using the "straw-man" design developed to support the KPPs show how KSAs impose any new and unanticipated design drivers.  Show the design, feasibility, and cost impact of the KSA(s) in question.  Show the decision process and analysis for mitigating the impact of these KSAs.</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other (non-KPP) requirements prioritized?</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There is an effective four tier priority scheme (KPPs, KSAs, [thresholds and goals] non-negotiable attributes, and negotiable attributes.  Show how an operational prioritization and an analysis of the negotiable attributes have been conducted that creates an effective larger trade-space for the system and how it will be used (i.e. future contingency, should-cost target etc.). </a:t>
                      </a:r>
                      <a:endParaRPr lang="en-US" sz="900" dirty="0">
                        <a:effectLst/>
                        <a:latin typeface="Calibri" panose="020F0502020204030204" pitchFamily="34" charset="0"/>
                        <a:ea typeface="Times New Roman"/>
                      </a:endParaRPr>
                    </a:p>
                  </a:txBody>
                  <a:tcPr marL="68580" marR="68580" marT="0" marB="0"/>
                </a:tc>
              </a:tr>
              <a:tr h="256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there other user requirements (e.g. maintenance and support concept) that impose significant acquisition and/or life-cycle costs that exceed the program budget?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If applicable, show the other user requirements (maintenance concepts, operations concepts, training equipment, support equipment, construction costs, environmental remediation costs, government maintenance, production competition, etc.) that are included in the life-cycle cost estimate that have not been included in the program budget. Show the decision process and analysis to handle these other requirements. </a:t>
                      </a:r>
                      <a:endParaRPr lang="en-US" sz="900" dirty="0">
                        <a:effectLst/>
                        <a:latin typeface="Calibri" panose="020F0502020204030204" pitchFamily="34" charset="0"/>
                        <a:ea typeface="Times New Roman"/>
                      </a:endParaRPr>
                    </a:p>
                  </a:txBody>
                  <a:tcPr marL="68580" marR="68580" marT="0" marB="0"/>
                </a:tc>
              </a:tr>
              <a:tr h="423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other (non-KPP) requirements could be changed to reduce the acquisition and/or life-cycle cost and still deliver a system that meets the KPPs and the ICD mission need(s)?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the analysis used to change these requirements and how the user/sponsor negotiated a resolution. </a:t>
                      </a:r>
                    </a:p>
                  </a:txBody>
                  <a:tcPr marL="68580" marR="68580" marT="0" marB="0"/>
                </a:tc>
              </a:tr>
              <a:tr h="158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CDD requirements are cost-drivers for the program?</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Identify the "knee of the curve" analysis for each of the cost drivers and the current value for their associated KPP or KSA requirement in the CDD.  Identify the largest savings associated with the smallest change in the CDD's KPP or KSA threshold.  Negotiate changes to the budget or these KPP / KSA values with the user to permit an affordable program.</a:t>
                      </a:r>
                      <a:endParaRPr lang="en-US" sz="900" dirty="0">
                        <a:effectLst/>
                        <a:latin typeface="Calibri" panose="020F0502020204030204" pitchFamily="34" charset="0"/>
                        <a:ea typeface="Times New Roman"/>
                      </a:endParaRPr>
                    </a:p>
                  </a:txBody>
                  <a:tcPr marL="68580" marR="68580" marT="0" marB="0"/>
                </a:tc>
              </a:tr>
            </a:tbl>
          </a:graphicData>
        </a:graphic>
      </p:graphicFrame>
      <p:sp>
        <p:nvSpPr>
          <p:cNvPr id="3" name="Slide Number Placeholder 2"/>
          <p:cNvSpPr>
            <a:spLocks noGrp="1"/>
          </p:cNvSpPr>
          <p:nvPr>
            <p:ph type="sldNum" sz="quarter" idx="10"/>
          </p:nvPr>
        </p:nvSpPr>
        <p:spPr/>
        <p:txBody>
          <a:bodyPr/>
          <a:lstStyle/>
          <a:p>
            <a:fld id="{295008BC-DA31-4D19-837B-EFA4386B05F5}" type="slidenum">
              <a:rPr lang="en-US" smtClean="0"/>
              <a:t>26</a:t>
            </a:fld>
            <a:endParaRPr lang="en-US"/>
          </a:p>
        </p:txBody>
      </p:sp>
      <p:pic>
        <p:nvPicPr>
          <p:cNvPr id="8"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4960" r="17975" b="17753"/>
          <a:stretch/>
        </p:blipFill>
        <p:spPr bwMode="auto">
          <a:xfrm>
            <a:off x="6911579" y="127394"/>
            <a:ext cx="1517438" cy="114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
        <p:nvSpPr>
          <p:cNvPr id="10" name="Title 1"/>
          <p:cNvSpPr>
            <a:spLocks noGrp="1"/>
          </p:cNvSpPr>
          <p:nvPr>
            <p:ph type="title"/>
          </p:nvPr>
        </p:nvSpPr>
        <p:spPr>
          <a:xfrm>
            <a:off x="971358" y="79032"/>
            <a:ext cx="7231738" cy="944562"/>
          </a:xfrm>
        </p:spPr>
        <p:txBody>
          <a:bodyPr/>
          <a:lstStyle/>
          <a:p>
            <a:pPr algn="l"/>
            <a:r>
              <a:rPr lang="en-US" dirty="0"/>
              <a:t>CCDF Decision Point</a:t>
            </a:r>
            <a:br>
              <a:rPr lang="en-US" dirty="0"/>
            </a:br>
            <a:r>
              <a:rPr lang="en-US" dirty="0" smtClean="0"/>
              <a:t>CCD Validation </a:t>
            </a:r>
            <a:r>
              <a:rPr lang="en-US" sz="1400" dirty="0" smtClean="0"/>
              <a:t>(2 of 2)</a:t>
            </a:r>
            <a:endParaRPr lang="en-US" sz="1400" dirty="0"/>
          </a:p>
        </p:txBody>
      </p:sp>
      <p:sp>
        <p:nvSpPr>
          <p:cNvPr id="11" name="Rectangle 10"/>
          <p:cNvSpPr/>
          <p:nvPr/>
        </p:nvSpPr>
        <p:spPr>
          <a:xfrm>
            <a:off x="5658266" y="-12663"/>
            <a:ext cx="865943" cy="707886"/>
          </a:xfrm>
          <a:prstGeom prst="rect">
            <a:avLst/>
          </a:prstGeom>
        </p:spPr>
        <p:txBody>
          <a:bodyPr wrap="none">
            <a:spAutoFit/>
          </a:bodyPr>
          <a:lstStyle/>
          <a:p>
            <a:r>
              <a:rPr lang="en-US" sz="4000" dirty="0">
                <a:solidFill>
                  <a:srgbClr val="FF00FF"/>
                </a:solidFill>
                <a:latin typeface="Calibri"/>
              </a:rPr>
              <a:t>❼</a:t>
            </a:r>
            <a:endParaRPr lang="en-US" sz="4000" dirty="0"/>
          </a:p>
        </p:txBody>
      </p:sp>
    </p:spTree>
    <p:extLst>
      <p:ext uri="{BB962C8B-B14F-4D97-AF65-F5344CB8AC3E}">
        <p14:creationId xmlns:p14="http://schemas.microsoft.com/office/powerpoint/2010/main" val="69389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035858284"/>
              </p:ext>
            </p:extLst>
          </p:nvPr>
        </p:nvGraphicFramePr>
        <p:xfrm>
          <a:off x="296106" y="1322705"/>
          <a:ext cx="8515351" cy="4971994"/>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Approve RFP Release</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Authorizes</a:t>
                      </a:r>
                      <a:r>
                        <a:rPr lang="en-US" sz="1000" b="1" baseline="0" dirty="0" smtClean="0">
                          <a:solidFill>
                            <a:srgbClr val="FFFF00"/>
                          </a:solidFill>
                        </a:rPr>
                        <a:t> release of RFPs for EMD and often LRIP</a:t>
                      </a:r>
                      <a:endParaRPr lang="en-US" sz="1000" b="1" dirty="0" smtClean="0">
                        <a:solidFill>
                          <a:srgbClr val="FFFF00"/>
                        </a:solidFill>
                      </a:endParaRPr>
                    </a:p>
                  </a:txBody>
                  <a:tcPr>
                    <a:solidFill>
                      <a:srgbClr val="0070C0"/>
                    </a:solidFill>
                  </a:tcPr>
                </a:tc>
                <a:tc hMerge="1">
                  <a:txBody>
                    <a:bodyPr/>
                    <a:lstStyle/>
                    <a:p>
                      <a:endParaRPr lang="en-US"/>
                    </a:p>
                  </a:txBody>
                  <a:tcPr/>
                </a:tc>
              </a:tr>
              <a:tr h="481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latin typeface="+mn-lt"/>
                        </a:rPr>
                        <a:t>Does the acquisition strategy  and preferred solution reflected in the RFP maximize military utility?</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Show  how the acquisition strategy and preferred solution were developed (i.e. trade analyses) to deliver the max military utility in the CDD.</a:t>
                      </a:r>
                      <a:endParaRPr lang="en-US" sz="1000" b="1" dirty="0" smtClean="0">
                        <a:solidFill>
                          <a:schemeClr val="bg1"/>
                        </a:solidFill>
                      </a:endParaRPr>
                    </a:p>
                  </a:txBody>
                  <a:tcPr>
                    <a:solidFill>
                      <a:srgbClr val="0070C0"/>
                    </a:solidFill>
                  </a:tcPr>
                </a:tc>
              </a:tr>
              <a:tr h="133727">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latin typeface="Calibri" panose="020F0502020204030204" pitchFamily="34" charset="0"/>
                        </a:rPr>
                        <a:t>Have there been any changes to the capability requirements</a:t>
                      </a:r>
                      <a:r>
                        <a:rPr lang="en-US" sz="900" baseline="0" dirty="0" smtClean="0">
                          <a:latin typeface="Calibri" panose="020F0502020204030204" pitchFamily="34" charset="0"/>
                        </a:rPr>
                        <a:t> since the validation of the CDD, if so </a:t>
                      </a:r>
                      <a:r>
                        <a:rPr lang="en-US" sz="900" baseline="0" dirty="0" smtClean="0">
                          <a:solidFill>
                            <a:schemeClr val="tx1"/>
                          </a:solidFill>
                          <a:latin typeface="Calibri" panose="020F0502020204030204" pitchFamily="34" charset="0"/>
                        </a:rPr>
                        <a:t>a</a:t>
                      </a:r>
                      <a:r>
                        <a:rPr lang="en-US" sz="900" dirty="0" smtClean="0">
                          <a:solidFill>
                            <a:schemeClr val="tx1"/>
                          </a:solidFill>
                          <a:latin typeface="Calibri" panose="020F0502020204030204" pitchFamily="34" charset="0"/>
                        </a:rPr>
                        <a:t>re the capability requirements both feasible and affordable? </a:t>
                      </a:r>
                      <a:endParaRPr lang="en-US" sz="900" baseline="0" dirty="0" smtClean="0">
                        <a:latin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feasibility and affordability of the changes to the defined performance attributes (KPPs and KSAs).</a:t>
                      </a:r>
                      <a:endParaRPr lang="en-US" sz="900" dirty="0" smtClean="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latin typeface="Calibri" panose="020F0502020204030204" pitchFamily="34" charset="0"/>
                        </a:rPr>
                        <a:t>Have there been any changes to the capability requirements</a:t>
                      </a:r>
                      <a:r>
                        <a:rPr lang="en-US" sz="900" baseline="0" dirty="0" smtClean="0">
                          <a:latin typeface="Calibri" panose="020F0502020204030204" pitchFamily="34" charset="0"/>
                        </a:rPr>
                        <a:t> since the validation of the CDD, if so </a:t>
                      </a:r>
                      <a:r>
                        <a:rPr lang="en-US" sz="900" dirty="0" smtClean="0">
                          <a:solidFill>
                            <a:schemeClr val="tx1"/>
                          </a:solidFill>
                          <a:latin typeface="Calibri" panose="020F0502020204030204" pitchFamily="34" charset="0"/>
                        </a:rPr>
                        <a:t>What tradeoffs between cost, schedule, and performance were made that adjusted KPP objective / thresholds? </a:t>
                      </a: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schedule, and performance adjustment to KPP objective/thresholds that have changed.</a:t>
                      </a:r>
                      <a:endParaRPr lang="en-US" sz="900" dirty="0">
                        <a:effectLst/>
                        <a:latin typeface="Times New Roman"/>
                        <a:ea typeface="Times New Roman"/>
                      </a:endParaRPr>
                    </a:p>
                  </a:txBody>
                  <a:tcPr marL="68580" marR="68580" marT="0" marB="0"/>
                </a:tc>
              </a:tr>
              <a:tr h="27807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latin typeface="Calibri" panose="020F0502020204030204" pitchFamily="34" charset="0"/>
                        </a:rPr>
                        <a:t>Have there been any changes to the capability requirements</a:t>
                      </a:r>
                      <a:r>
                        <a:rPr lang="en-US" sz="900" baseline="0" dirty="0" smtClean="0">
                          <a:latin typeface="Calibri" panose="020F0502020204030204" pitchFamily="34" charset="0"/>
                        </a:rPr>
                        <a:t> since the validation of the CDD, if so </a:t>
                      </a:r>
                      <a:r>
                        <a:rPr lang="en-US" sz="900" baseline="0" dirty="0" smtClean="0">
                          <a:solidFill>
                            <a:schemeClr val="tx1"/>
                          </a:solidFill>
                          <a:latin typeface="Calibri" panose="020F0502020204030204" pitchFamily="34" charset="0"/>
                        </a:rPr>
                        <a:t>w</a:t>
                      </a:r>
                      <a:r>
                        <a:rPr lang="en-US" sz="900" dirty="0" smtClean="0">
                          <a:solidFill>
                            <a:schemeClr val="tx1"/>
                          </a:solidFill>
                          <a:latin typeface="Calibri" panose="020F0502020204030204" pitchFamily="34" charset="0"/>
                        </a:rPr>
                        <a:t>hat are the risks to accepting lower threshold values?</a:t>
                      </a:r>
                      <a:endParaRPr lang="en-US" sz="900" baseline="0" dirty="0" smtClean="0">
                        <a:latin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risks to accepting a lower threshold value.</a:t>
                      </a:r>
                      <a:endParaRPr lang="en-US" sz="900" dirty="0" smtClean="0">
                        <a:effectLst/>
                        <a:latin typeface="Calibri" panose="020F0502020204030204" pitchFamily="34" charset="0"/>
                        <a:ea typeface="Times New Roman"/>
                      </a:endParaRPr>
                    </a:p>
                  </a:txBody>
                  <a:tcPr marL="68580" marR="68580" marT="0" marB="0"/>
                </a:tc>
              </a:tr>
              <a:tr h="152681">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you using the most recent DoD guidance to construct / refine your acquisition strategy?</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Identify the guidance used to develop the acquisition strategy.</a:t>
                      </a:r>
                    </a:p>
                    <a:p>
                      <a:pPr marL="0" marR="0">
                        <a:spcBef>
                          <a:spcPts val="0"/>
                        </a:spcBef>
                        <a:spcAft>
                          <a:spcPts val="0"/>
                        </a:spcAft>
                      </a:pPr>
                      <a:endParaRPr lang="en-US" sz="900" dirty="0">
                        <a:effectLst/>
                        <a:latin typeface="Times New Roman"/>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Does the reference design concept come from a</a:t>
                      </a:r>
                      <a:r>
                        <a:rPr lang="en-US" sz="900" baseline="0" dirty="0" smtClean="0">
                          <a:latin typeface="Calibri" panose="020F0502020204030204" pitchFamily="34" charset="0"/>
                        </a:rPr>
                        <a:t> PMO</a:t>
                      </a:r>
                      <a:r>
                        <a:rPr lang="en-US" sz="900" dirty="0" smtClean="0">
                          <a:latin typeface="Calibri" panose="020F0502020204030204" pitchFamily="34" charset="0"/>
                        </a:rPr>
                        <a:t> technical baseline? How does it incorporate the results of TMRR?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how you sourced the technical baseline (including results from TMRR) and how it is linked to the acquisition strategy and to the program office cost estimate.  </a:t>
                      </a: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Have trade studies been used to assess contracting approaches and ensure the approach documented in the acquisition strategy supports BBP affordability targets?  What are your should cost targets and how did</a:t>
                      </a:r>
                      <a:r>
                        <a:rPr lang="en-US" sz="900" baseline="0" dirty="0" smtClean="0">
                          <a:latin typeface="Calibri" panose="020F0502020204030204" pitchFamily="34" charset="0"/>
                        </a:rPr>
                        <a:t> you arrive at them?</a:t>
                      </a:r>
                      <a:endParaRPr lang="en-US" sz="900" dirty="0" smtClean="0">
                        <a:latin typeface="Calibri" panose="020F0502020204030204" pitchFamily="34" charset="0"/>
                      </a:endParaRP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trade studies were performed as excursions off of the program office cost estimate and how the preferred contracting approach is within the budget and schedule. Show you should-cost targets and the analytical</a:t>
                      </a:r>
                      <a:r>
                        <a:rPr lang="en-US" sz="900" baseline="0" dirty="0" smtClean="0">
                          <a:latin typeface="Calibri" panose="020F0502020204030204" pitchFamily="34" charset="0"/>
                        </a:rPr>
                        <a:t> detail used to arrive at them.</a:t>
                      </a:r>
                      <a:endParaRPr lang="en-US" sz="900" dirty="0">
                        <a:effectLst/>
                        <a:latin typeface="Times New Roman"/>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findings of the market assessment consistent with the contracting approach?</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how a complete market assessment (what capabilities are exploitable versus what remain immature) was performed and how it was used to frame an executable, affordable, and efficient contracting strategy.	</a:t>
                      </a: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schedule, periods of performance, and delivery dates in the acquisition strategy consistent with those used to produce the program office cost estimate?</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schedule, durations and delivery dates in the acquisition strategy are consistent to the ones derived with the program office cost estimate.</a:t>
                      </a:r>
                      <a:endParaRPr lang="en-US" sz="900" dirty="0">
                        <a:effectLst/>
                        <a:latin typeface="Times New Roman"/>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If increments are decomposed into blocks and builds, are the necessary integration (HW-HW, SW-SW, and HW-SW) and subsystem/system testing accomplished at every build-block-increment transition point? </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program cost estimate captures the builds/blocks/increments that are defined in the acquisition strategy and described in the technical baseline and how they are incorporated</a:t>
                      </a:r>
                      <a:r>
                        <a:rPr lang="en-US" sz="900" baseline="0" dirty="0" smtClean="0">
                          <a:latin typeface="Calibri" panose="020F0502020204030204" pitchFamily="34" charset="0"/>
                        </a:rPr>
                        <a:t> into the program office cost and schedule estimates</a:t>
                      </a:r>
                      <a:r>
                        <a:rPr lang="en-US" sz="900" dirty="0" smtClean="0">
                          <a:latin typeface="Calibri" panose="020F0502020204030204" pitchFamily="34" charset="0"/>
                        </a:rPr>
                        <a:t>.</a:t>
                      </a:r>
                      <a:endParaRPr lang="en-US" sz="900" dirty="0">
                        <a:effectLst/>
                        <a:latin typeface="Times New Roman"/>
                        <a:ea typeface="Times New Roman"/>
                      </a:endParaRPr>
                    </a:p>
                  </a:txBody>
                  <a:tcPr marL="68580" marR="68580" marT="0" marB="0"/>
                </a:tc>
              </a:tr>
            </a:tbl>
          </a:graphicData>
        </a:graphic>
      </p:graphicFrame>
      <p:sp>
        <p:nvSpPr>
          <p:cNvPr id="2" name="Title 1"/>
          <p:cNvSpPr>
            <a:spLocks noGrp="1"/>
          </p:cNvSpPr>
          <p:nvPr>
            <p:ph type="title"/>
          </p:nvPr>
        </p:nvSpPr>
        <p:spPr>
          <a:xfrm>
            <a:off x="941540" y="123018"/>
            <a:ext cx="7231738" cy="944562"/>
          </a:xfrm>
        </p:spPr>
        <p:txBody>
          <a:bodyPr/>
          <a:lstStyle/>
          <a:p>
            <a:pPr algn="l">
              <a:lnSpc>
                <a:spcPts val="4000"/>
              </a:lnSpc>
            </a:pPr>
            <a:r>
              <a:rPr lang="en-US" dirty="0"/>
              <a:t>CCDF Decision Point</a:t>
            </a:r>
            <a:br>
              <a:rPr lang="en-US" dirty="0"/>
            </a:br>
            <a:r>
              <a:rPr lang="en-US" dirty="0" smtClean="0"/>
              <a:t>Approve RFP Release </a:t>
            </a:r>
            <a:r>
              <a:rPr lang="en-US" sz="1400" dirty="0" smtClean="0"/>
              <a:t>(1 of 2)</a:t>
            </a:r>
            <a:endParaRPr lang="en-US" sz="1400" dirty="0"/>
          </a:p>
        </p:txBody>
      </p:sp>
      <p:sp>
        <p:nvSpPr>
          <p:cNvPr id="3" name="Slide Number Placeholder 2"/>
          <p:cNvSpPr>
            <a:spLocks noGrp="1"/>
          </p:cNvSpPr>
          <p:nvPr>
            <p:ph type="sldNum" sz="quarter" idx="10"/>
          </p:nvPr>
        </p:nvSpPr>
        <p:spPr/>
        <p:txBody>
          <a:bodyPr/>
          <a:lstStyle/>
          <a:p>
            <a:fld id="{295008BC-DA31-4D19-837B-EFA4386B05F5}" type="slidenum">
              <a:rPr lang="en-US" smtClean="0"/>
              <a:t>27</a:t>
            </a:fld>
            <a:endParaRPr lang="en-US"/>
          </a:p>
        </p:txBody>
      </p:sp>
      <p:sp>
        <p:nvSpPr>
          <p:cNvPr id="22" name="Rectangle 21"/>
          <p:cNvSpPr/>
          <p:nvPr/>
        </p:nvSpPr>
        <p:spPr>
          <a:xfrm>
            <a:off x="5658266" y="-4379"/>
            <a:ext cx="865943" cy="707886"/>
          </a:xfrm>
          <a:prstGeom prst="rect">
            <a:avLst/>
          </a:prstGeom>
        </p:spPr>
        <p:txBody>
          <a:bodyPr wrap="none">
            <a:spAutoFit/>
          </a:bodyPr>
          <a:lstStyle/>
          <a:p>
            <a:r>
              <a:rPr lang="en-US" sz="4000" dirty="0">
                <a:solidFill>
                  <a:srgbClr val="00B0F0"/>
                </a:solidFill>
                <a:latin typeface="Calibri"/>
              </a:rPr>
              <a:t>❽</a:t>
            </a:r>
            <a:endParaRPr lang="en-US" sz="4000" dirty="0"/>
          </a:p>
        </p:txBody>
      </p:sp>
      <p:sp>
        <p:nvSpPr>
          <p:cNvPr id="7" name="TextBox 6"/>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pic>
        <p:nvPicPr>
          <p:cNvPr id="4098"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5132" r="17975" b="17754"/>
          <a:stretch/>
        </p:blipFill>
        <p:spPr bwMode="auto">
          <a:xfrm>
            <a:off x="6915150" y="142896"/>
            <a:ext cx="1517438" cy="114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913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694025123"/>
              </p:ext>
            </p:extLst>
          </p:nvPr>
        </p:nvGraphicFramePr>
        <p:xfrm>
          <a:off x="286167" y="1322705"/>
          <a:ext cx="8515351" cy="4046220"/>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Approve RFP Release</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Authorizes</a:t>
                      </a:r>
                      <a:r>
                        <a:rPr lang="en-US" sz="1000" b="1" baseline="0" dirty="0" smtClean="0">
                          <a:solidFill>
                            <a:srgbClr val="FFFF00"/>
                          </a:solidFill>
                        </a:rPr>
                        <a:t> release of RFPs for EMD and often LRIP</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256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efforts associated with the use of external dependencies (such as subscribing to an external service in a SOA) cited in the acquisition strategy described in the technical baseline and incorporated in the program office cost and schedule estimate?  </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Describe all external dependencies and how they are fully and consistently described in the technical baseline and acquisition strategy and captured in the program cost estimate and budget.</a:t>
                      </a:r>
                      <a:endParaRPr lang="en-US" sz="900" dirty="0">
                        <a:effectLst/>
                        <a:latin typeface="Times New Roman"/>
                        <a:ea typeface="Times New Roman"/>
                      </a:endParaRPr>
                    </a:p>
                  </a:txBody>
                  <a:tcPr marL="68580" marR="68580" marT="0" marB="0"/>
                </a:tc>
              </a:tr>
              <a:tr h="256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efforts to accomplish legacy migration (e.g., interim dual maintenance and operation of parallel HW and SW, repeated acceptance testing, procurement and installation of additional infrastructure) as described in the acquisition strategy described in the technical baseline and included in the program office cost and schedule estimate?</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Identify legacy migration efforts and how these efforts are fully scoped in the technical baseline and acquisition strategy.</a:t>
                      </a:r>
                      <a:endParaRPr lang="en-US" sz="900" dirty="0">
                        <a:effectLst/>
                        <a:latin typeface="Times New Roman"/>
                        <a:ea typeface="Times New Roman"/>
                      </a:endParaRPr>
                    </a:p>
                  </a:txBody>
                  <a:tcPr marL="68580" marR="68580" marT="0" marB="0"/>
                </a:tc>
              </a:tr>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quantities shown in the acquisition strategy consistent with rates and cost improvement (“learning curve” and/or COTS quantity discount) expectations applied in production cost estimation in the program office cost estimate?  </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production quantities have been held stable or at least within unit cost target needs.  Demonstrate how control has been maintained on requirements growth and schedule change and how it will help keep control on unit cost affordability.</a:t>
                      </a:r>
                      <a:endParaRPr lang="en-US" sz="900" dirty="0">
                        <a:effectLst/>
                        <a:latin typeface="Times New Roman"/>
                        <a:ea typeface="Times New Roman"/>
                      </a:endParaRPr>
                    </a:p>
                  </a:txBody>
                  <a:tcPr marL="68580" marR="68580" marT="0" marB="0"/>
                </a:tc>
              </a:tr>
              <a:tr h="158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Is the risk management system described in the acquisition strategy managed independently by the Government?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program runs an objective risk management program, further show how the technical baseline and associated cost estimate reflect all planned mitigations.</a:t>
                      </a:r>
                      <a:endParaRPr lang="en-US" sz="900" dirty="0">
                        <a:effectLst/>
                        <a:latin typeface="Times New Roman"/>
                        <a:ea typeface="Times New Roman"/>
                      </a:endParaRPr>
                    </a:p>
                  </a:txBody>
                  <a:tcPr marL="68580" marR="68580" marT="0" marB="0"/>
                </a:tc>
              </a:tr>
              <a:tr h="158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competition strategy, contracting approaches, schedule, and acquisition approach aligned and consistent with the technical baseline and ground rules and assumptions used to develop the program office cost/schedule estimate?</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competition strategy, contracting approaches, schedule, acquisition approach all are cross-checked against one another for consistency and lack of conflict.</a:t>
                      </a:r>
                      <a:endParaRPr lang="en-US" sz="900" dirty="0">
                        <a:effectLst/>
                        <a:latin typeface="Times New Roman"/>
                        <a:ea typeface="Times New Roman"/>
                      </a:endParaRPr>
                    </a:p>
                  </a:txBody>
                  <a:tcPr marL="68580" marR="68580" marT="0" marB="0"/>
                </a:tc>
              </a:tr>
              <a:tr h="158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Is the approach to hardware/software subsystem breakouts shown in the reference design concept consistent with the sustainment strategy and maintainability/reliability levels defined in the acquisition strategy?</a:t>
                      </a:r>
                    </a:p>
                  </a:txBody>
                  <a:tcPr marL="68580" marR="68580" marT="0" marB="0"/>
                </a:tc>
                <a:tc>
                  <a:txBody>
                    <a:bodyPr/>
                    <a:lstStyle/>
                    <a:p>
                      <a:r>
                        <a:rPr lang="en-US" sz="900" dirty="0" smtClean="0">
                          <a:latin typeface="Calibri" panose="020F0502020204030204" pitchFamily="34" charset="0"/>
                        </a:rPr>
                        <a:t>Show how the hardware/software subsystem breakouts were developed in order to satisfy the sustainment strategy and maintainability/reliability levels defined in the acquisition strategy.	</a:t>
                      </a:r>
                    </a:p>
                  </a:txBody>
                  <a:tcPr marL="68580" marR="68580" marT="0" marB="0"/>
                </a:tc>
              </a:tr>
              <a:tr h="158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Does the work breakdown structure and cost estimate make visible cost drivers and key risks such that the financial and schedule management / reporting described in the acquisition strategy can be accomplished?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how risks and cost drivers are identified in the WBS and how the financial and schedule management/reporting will be done to avoid cost and schedule performance issues and to identify their root cause. </a:t>
                      </a:r>
                    </a:p>
                  </a:txBody>
                  <a:tcPr marL="68580" marR="68580" marT="0" marB="0"/>
                </a:tc>
              </a:tr>
            </a:tbl>
          </a:graphicData>
        </a:graphic>
      </p:graphicFrame>
      <p:sp>
        <p:nvSpPr>
          <p:cNvPr id="3" name="Slide Number Placeholder 2"/>
          <p:cNvSpPr>
            <a:spLocks noGrp="1"/>
          </p:cNvSpPr>
          <p:nvPr>
            <p:ph type="sldNum" sz="quarter" idx="10"/>
          </p:nvPr>
        </p:nvSpPr>
        <p:spPr/>
        <p:txBody>
          <a:bodyPr/>
          <a:lstStyle/>
          <a:p>
            <a:fld id="{295008BC-DA31-4D19-837B-EFA4386B05F5}" type="slidenum">
              <a:rPr lang="en-US" smtClean="0"/>
              <a:t>28</a:t>
            </a:fld>
            <a:endParaRPr lang="en-US"/>
          </a:p>
        </p:txBody>
      </p:sp>
      <p:sp>
        <p:nvSpPr>
          <p:cNvPr id="7" name="TextBox 6"/>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pic>
        <p:nvPicPr>
          <p:cNvPr id="8"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5132" r="17975" b="17754"/>
          <a:stretch/>
        </p:blipFill>
        <p:spPr bwMode="auto">
          <a:xfrm>
            <a:off x="6915150" y="142896"/>
            <a:ext cx="1517438" cy="114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941540" y="123018"/>
            <a:ext cx="7231738" cy="944562"/>
          </a:xfrm>
        </p:spPr>
        <p:txBody>
          <a:bodyPr/>
          <a:lstStyle/>
          <a:p>
            <a:pPr algn="l">
              <a:lnSpc>
                <a:spcPts val="4000"/>
              </a:lnSpc>
            </a:pPr>
            <a:r>
              <a:rPr lang="en-US" dirty="0"/>
              <a:t>CCDF Decision Point</a:t>
            </a:r>
            <a:br>
              <a:rPr lang="en-US" dirty="0"/>
            </a:br>
            <a:r>
              <a:rPr lang="en-US" dirty="0" smtClean="0"/>
              <a:t>Approve RFP Release </a:t>
            </a:r>
            <a:r>
              <a:rPr lang="en-US" sz="1400" dirty="0" smtClean="0"/>
              <a:t>(2 of 2)</a:t>
            </a:r>
            <a:endParaRPr lang="en-US" sz="1400" dirty="0"/>
          </a:p>
        </p:txBody>
      </p:sp>
      <p:sp>
        <p:nvSpPr>
          <p:cNvPr id="10" name="Rectangle 9"/>
          <p:cNvSpPr/>
          <p:nvPr/>
        </p:nvSpPr>
        <p:spPr>
          <a:xfrm>
            <a:off x="5658266" y="-4379"/>
            <a:ext cx="865943" cy="707886"/>
          </a:xfrm>
          <a:prstGeom prst="rect">
            <a:avLst/>
          </a:prstGeom>
        </p:spPr>
        <p:txBody>
          <a:bodyPr wrap="none">
            <a:spAutoFit/>
          </a:bodyPr>
          <a:lstStyle/>
          <a:p>
            <a:r>
              <a:rPr lang="en-US" sz="4000" dirty="0">
                <a:solidFill>
                  <a:srgbClr val="00B0F0"/>
                </a:solidFill>
                <a:latin typeface="Calibri"/>
              </a:rPr>
              <a:t>❽</a:t>
            </a:r>
            <a:endParaRPr lang="en-US" sz="4000" dirty="0"/>
          </a:p>
        </p:txBody>
      </p:sp>
    </p:spTree>
    <p:extLst>
      <p:ext uri="{BB962C8B-B14F-4D97-AF65-F5344CB8AC3E}">
        <p14:creationId xmlns:p14="http://schemas.microsoft.com/office/powerpoint/2010/main" val="4074070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77" y="118788"/>
            <a:ext cx="7243340" cy="944562"/>
          </a:xfrm>
        </p:spPr>
        <p:txBody>
          <a:bodyPr/>
          <a:lstStyle/>
          <a:p>
            <a:pPr algn="l"/>
            <a:r>
              <a:rPr lang="en-US" dirty="0"/>
              <a:t>CCDF Decision Point</a:t>
            </a:r>
            <a:br>
              <a:rPr lang="en-US" dirty="0"/>
            </a:br>
            <a:r>
              <a:rPr lang="en-US" dirty="0" smtClean="0"/>
              <a:t>Milestone B </a:t>
            </a:r>
            <a:r>
              <a:rPr lang="en-US" sz="1400" dirty="0" smtClean="0"/>
              <a:t>(1 of 2)</a:t>
            </a:r>
            <a:endParaRPr lang="en-US" sz="1400" dirty="0"/>
          </a:p>
        </p:txBody>
      </p:sp>
      <p:sp>
        <p:nvSpPr>
          <p:cNvPr id="3" name="Slide Number Placeholder 2"/>
          <p:cNvSpPr>
            <a:spLocks noGrp="1"/>
          </p:cNvSpPr>
          <p:nvPr>
            <p:ph type="sldNum" sz="quarter" idx="10"/>
          </p:nvPr>
        </p:nvSpPr>
        <p:spPr/>
        <p:txBody>
          <a:bodyPr/>
          <a:lstStyle/>
          <a:p>
            <a:fld id="{295008BC-DA31-4D19-837B-EFA4386B05F5}" type="slidenum">
              <a:rPr lang="en-US" smtClean="0"/>
              <a:t>29</a:t>
            </a:fld>
            <a:endParaRPr lang="en-US"/>
          </a:p>
        </p:txBody>
      </p:sp>
      <p:sp>
        <p:nvSpPr>
          <p:cNvPr id="20" name="TextBox 19"/>
          <p:cNvSpPr txBox="1"/>
          <p:nvPr/>
        </p:nvSpPr>
        <p:spPr>
          <a:xfrm>
            <a:off x="5658266" y="-9870"/>
            <a:ext cx="865943" cy="707886"/>
          </a:xfrm>
          <a:prstGeom prst="rect">
            <a:avLst/>
          </a:prstGeom>
          <a:noFill/>
        </p:spPr>
        <p:txBody>
          <a:bodyPr wrap="none" rtlCol="0">
            <a:spAutoFit/>
          </a:bodyPr>
          <a:lstStyle/>
          <a:p>
            <a:r>
              <a:rPr lang="en-US" sz="4000" dirty="0" smtClean="0">
                <a:latin typeface="Calibri"/>
              </a:rPr>
              <a:t>❾</a:t>
            </a:r>
            <a:endParaRPr lang="en-US" sz="4000" dirty="0">
              <a:solidFill>
                <a:schemeClr val="accent2"/>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0621404"/>
              </p:ext>
            </p:extLst>
          </p:nvPr>
        </p:nvGraphicFramePr>
        <p:xfrm>
          <a:off x="286167" y="1322705"/>
          <a:ext cx="8515351" cy="5034280"/>
        </p:xfrm>
        <a:graphic>
          <a:graphicData uri="http://schemas.openxmlformats.org/drawingml/2006/table">
            <a:tbl>
              <a:tblPr firstRow="1" bandRow="1">
                <a:tableStyleId>{D7AC3CCA-C797-4891-BE02-D94E43425B78}</a:tableStyleId>
              </a:tblPr>
              <a:tblGrid>
                <a:gridCol w="3478019"/>
                <a:gridCol w="570106"/>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Milestone B</a:t>
                      </a:r>
                      <a:endParaRPr lang="en-US" sz="4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c hMerge="1">
                  <a:txBody>
                    <a:bodyPr/>
                    <a:lstStyle/>
                    <a:p>
                      <a:endParaRPr lang="en-US"/>
                    </a:p>
                  </a:txBody>
                  <a:tcPr/>
                </a:tc>
              </a:tr>
              <a:tr h="16801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Milestone</a:t>
                      </a:r>
                      <a:r>
                        <a:rPr lang="en-US" sz="1000" b="1" baseline="0" dirty="0" smtClean="0">
                          <a:solidFill>
                            <a:srgbClr val="FFFF00"/>
                          </a:solidFill>
                        </a:rPr>
                        <a:t> B approves entry into EMD and award of contracts for EMD</a:t>
                      </a:r>
                      <a:endParaRPr lang="en-US" sz="10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1337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latin typeface="Calibri" panose="020F0502020204030204" pitchFamily="34" charset="0"/>
                        </a:rPr>
                        <a:t>Does the acquisition strategy reflect maximizing military utility?</a:t>
                      </a:r>
                    </a:p>
                  </a:txBody>
                  <a:tcPr>
                    <a:solidFill>
                      <a:srgbClr val="0070C0"/>
                    </a:solidFill>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Show  how the acquisition strategy was developed (i.e. trade analyses) to deliver the max military utility in the CDD.</a:t>
                      </a:r>
                      <a:endParaRPr lang="en-US" sz="1000" b="1" dirty="0" smtClean="0">
                        <a:solidFill>
                          <a:schemeClr val="bg1"/>
                        </a:solidFill>
                      </a:endParaRPr>
                    </a:p>
                  </a:txBody>
                  <a:tcPr>
                    <a:solidFill>
                      <a:srgbClr val="0070C0"/>
                    </a:solidFill>
                  </a:tcPr>
                </a:tc>
              </a:tr>
              <a:tr h="133727">
                <a:tc gridSpan="2">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Have there been any updates to the cost estimate or KPPs that will be going into the APB?  If so, what trades  were made to arrive at those values and what are the cost, schedule, technical and operational implications?</a:t>
                      </a:r>
                    </a:p>
                  </a:txBody>
                  <a:tcPr marL="68580" marR="68580" marT="0" marB="0"/>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feasibility and affordability of any updates to the defined performance attributes (KPPs and KSAs) and/or the cost estimate.</a:t>
                      </a:r>
                      <a:endParaRPr lang="en-US" sz="900" dirty="0" smtClean="0">
                        <a:effectLst/>
                        <a:latin typeface="Calibri" panose="020F0502020204030204" pitchFamily="34" charset="0"/>
                        <a:ea typeface="Times New Roman"/>
                      </a:endParaRPr>
                    </a:p>
                  </a:txBody>
                  <a:tcPr marL="68580" marR="68580" marT="0" marB="0"/>
                </a:tc>
              </a:tr>
              <a:tr h="220972">
                <a:tc gridSpan="2">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your Acquisition Strategy and business approach for EMD? Describe the decision process used to arrive at this approach, including any trade studies conducted.</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Describe the program acquisition strategy and business approach, in doing so identify how and why decisions</a:t>
                      </a:r>
                      <a:r>
                        <a:rPr lang="en-US" sz="900" baseline="0" dirty="0" smtClean="0">
                          <a:effectLst/>
                          <a:latin typeface="Calibri" panose="020F0502020204030204" pitchFamily="34" charset="0"/>
                          <a:ea typeface="Times New Roman"/>
                        </a:rPr>
                        <a:t> were made provide a description of the analyses that were used to support decisions.</a:t>
                      </a:r>
                      <a:endParaRPr lang="en-US" sz="900" dirty="0">
                        <a:effectLst/>
                        <a:latin typeface="Calibri" panose="020F0502020204030204" pitchFamily="34" charset="0"/>
                        <a:ea typeface="Times New Roman"/>
                      </a:endParaRPr>
                    </a:p>
                  </a:txBody>
                  <a:tcPr marL="68580" marR="68580" marT="0" marB="0"/>
                </a:tc>
              </a:tr>
              <a:tr h="370840">
                <a:tc gridSpan="2">
                  <a:txBody>
                    <a:bodyPr/>
                    <a:lstStyle/>
                    <a:p>
                      <a:r>
                        <a:rPr lang="en-US" sz="900" dirty="0" smtClean="0">
                          <a:latin typeface="Calibri" panose="020F0502020204030204" pitchFamily="34" charset="0"/>
                        </a:rPr>
                        <a:t>What are the program risk?  Describe what specific technology development and other risk mitigation activities have or will be conducted to reduce the risk to acceptable levels, what technology or other trades were conducted to determine the appropriate mitigations?</a:t>
                      </a:r>
                      <a:endParaRPr lang="en-US" sz="900" dirty="0">
                        <a:latin typeface="Calibri" panose="020F0502020204030204" pitchFamily="34" charset="0"/>
                      </a:endParaRP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Identify the program risks accompanied</a:t>
                      </a:r>
                      <a:r>
                        <a:rPr lang="en-US" sz="900" baseline="0" dirty="0" smtClean="0">
                          <a:effectLst/>
                          <a:latin typeface="Calibri" panose="020F0502020204030204" pitchFamily="34" charset="0"/>
                          <a:ea typeface="Times New Roman"/>
                        </a:rPr>
                        <a:t> by the analysis used to arrive at risk mitigation. In particular provide specifics with respect to alternatives considered and rational for selecting a specific mitigation, for example the details of the multi-objective decision analysis  (MODA) if used.</a:t>
                      </a:r>
                      <a:endParaRPr lang="en-US" sz="900" dirty="0">
                        <a:effectLst/>
                        <a:latin typeface="Calibri" panose="020F0502020204030204" pitchFamily="34" charset="0"/>
                        <a:ea typeface="Times New Roman"/>
                      </a:endParaRPr>
                    </a:p>
                  </a:txBody>
                  <a:tcPr marL="68580" marR="68580" marT="0" marB="0"/>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“should cost management” targets and how will you achieve them?</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how “should cost management” targets were developed ,</a:t>
                      </a:r>
                      <a:r>
                        <a:rPr lang="en-US" sz="900" baseline="0" dirty="0" smtClean="0">
                          <a:effectLst/>
                          <a:latin typeface="Calibri" panose="020F0502020204030204" pitchFamily="34" charset="0"/>
                          <a:ea typeface="Times New Roman"/>
                        </a:rPr>
                        <a:t> include the analytical basis of the target as they relate to the program “will costs”. </a:t>
                      </a:r>
                      <a:endParaRPr lang="en-US" sz="900" dirty="0">
                        <a:effectLst/>
                        <a:latin typeface="Calibri" panose="020F0502020204030204" pitchFamily="34" charset="0"/>
                        <a:ea typeface="Times New Roman"/>
                      </a:endParaRPr>
                    </a:p>
                  </a:txBody>
                  <a:tcPr marL="68580" marR="68580" marT="0" marB="0"/>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affordability goals and how did you arrive at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how your affordability analysis supports the Air Force’s proposed affordability goals for unit production and sustainment costs.</a:t>
                      </a:r>
                    </a:p>
                  </a:txBody>
                  <a:tcPr marL="68580" marR="68580" marT="0" marB="0"/>
                </a:tc>
                <a:tc hMerge="1">
                  <a:txBody>
                    <a:bodyPr/>
                    <a:lstStyle/>
                    <a:p>
                      <a:endParaRPr lang="en-US"/>
                    </a:p>
                  </a:txBody>
                  <a:tcPr/>
                </a:tc>
                <a:tc>
                  <a:txBody>
                    <a:bodyPr/>
                    <a:lstStyle/>
                    <a:p>
                      <a:r>
                        <a:rPr lang="en-US" sz="900" dirty="0" smtClean="0">
                          <a:latin typeface="Calibri" panose="020F0502020204030204" pitchFamily="34" charset="0"/>
                        </a:rPr>
                        <a:t>Provide your affordability analysis and proposed affordability goals based on</a:t>
                      </a:r>
                      <a:r>
                        <a:rPr lang="en-US" sz="900" baseline="0" dirty="0" smtClean="0">
                          <a:latin typeface="Calibri" panose="020F0502020204030204" pitchFamily="34" charset="0"/>
                        </a:rPr>
                        <a:t> </a:t>
                      </a:r>
                      <a:r>
                        <a:rPr lang="en-US" sz="900" dirty="0" smtClean="0">
                          <a:latin typeface="Calibri" panose="020F0502020204030204" pitchFamily="34" charset="0"/>
                        </a:rPr>
                        <a:t>the resources that are projected to be available to the Air Force in the portfolio(s) or mission area(s) associated with the program. The analysis will be supported by a quantitative assessment of all of the programs in the prospective program’s portfolio or mission area that demonstrates the ability of the Air Force’s estimated budgets to fund the new program over its planned life cycle. This analysis</a:t>
                      </a:r>
                      <a:r>
                        <a:rPr lang="en-US" sz="900" baseline="0" dirty="0" smtClean="0">
                          <a:latin typeface="Calibri" panose="020F0502020204030204" pitchFamily="34" charset="0"/>
                        </a:rPr>
                        <a:t> is </a:t>
                      </a:r>
                      <a:r>
                        <a:rPr lang="en-US" sz="900" dirty="0" smtClean="0">
                          <a:latin typeface="Calibri" panose="020F0502020204030204" pitchFamily="34" charset="0"/>
                        </a:rPr>
                        <a:t>intended to inform current decisions about the reasonableness of embarking on long-term capital investments at specific capability levels.</a:t>
                      </a:r>
                    </a:p>
                  </a:txBody>
                  <a:tcPr marL="68580" marR="68580" marT="0" marB="0"/>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Does the APB clearly and comprehensively denote the operational performance thresholds for each Key Performance Parameter (KPP) and Key System Attribute (KSA) consistent with the capability needs documents (CDD, CPD)?</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KPPs and KSAs are clearly and comprehensively stated, and they are consistent with the capability needs documents. Show any trades that were accomplished to meet the needs and how the technical baseline and program office cost/schedule estimates were revised and compare them to the time-phased budget.</a:t>
                      </a:r>
                      <a:endParaRPr lang="en-US" sz="900" dirty="0">
                        <a:effectLst/>
                        <a:latin typeface="Calibri" panose="020F0502020204030204" pitchFamily="34" charset="0"/>
                        <a:ea typeface="Times New Roman"/>
                      </a:endParaRPr>
                    </a:p>
                  </a:txBody>
                  <a:tcPr marL="68580" marR="68580" marT="0" marB="0"/>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you confident that the KPP and KSA threshold levels in the CDD and repeated in the APB are attainable?  </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how the threshold KPP and KSA levels are consistent with an affordable reference design. Show all alternatives considered and the rational for the selected alternative for to meet each KPP and KSA.</a:t>
                      </a:r>
                    </a:p>
                  </a:txBody>
                  <a:tcPr marL="68580" marR="68580" marT="0" marB="0"/>
                </a:tc>
              </a:tr>
            </a:tbl>
          </a:graphicData>
        </a:graphic>
      </p:graphicFrame>
      <p:pic>
        <p:nvPicPr>
          <p:cNvPr id="1026"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5132" r="17867" b="17754"/>
          <a:stretch/>
        </p:blipFill>
        <p:spPr bwMode="auto">
          <a:xfrm>
            <a:off x="6915150" y="138969"/>
            <a:ext cx="1520894" cy="114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2547119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of Digital Engineering</a:t>
            </a:r>
            <a:endParaRPr lang="en-US" dirty="0"/>
          </a:p>
        </p:txBody>
      </p:sp>
      <p:sp>
        <p:nvSpPr>
          <p:cNvPr id="3" name="Rectangle 2"/>
          <p:cNvSpPr/>
          <p:nvPr/>
        </p:nvSpPr>
        <p:spPr>
          <a:xfrm>
            <a:off x="108200" y="1144926"/>
            <a:ext cx="9035800" cy="3123932"/>
          </a:xfrm>
          <a:prstGeom prst="rect">
            <a:avLst/>
          </a:prstGeom>
        </p:spPr>
        <p:txBody>
          <a:bodyPr wrap="square">
            <a:spAutoFit/>
          </a:bodyPr>
          <a:lstStyle/>
          <a:p>
            <a:pPr marL="285750" lvl="1" indent="-285750">
              <a:buFont typeface="Wingdings" charset="0"/>
              <a:buChar char="§"/>
            </a:pPr>
            <a:r>
              <a:rPr lang="en-US" sz="1700" dirty="0" smtClean="0">
                <a:solidFill>
                  <a:srgbClr val="000000"/>
                </a:solidFill>
                <a:latin typeface="Arial" panose="020B0604020202020204" pitchFamily="34" charset="0"/>
                <a:ea typeface="ＭＳ Ｐゴシック" charset="0"/>
                <a:cs typeface="Arial" panose="020B0604020202020204" pitchFamily="34" charset="0"/>
              </a:rPr>
              <a:t>Digital </a:t>
            </a:r>
            <a:r>
              <a:rPr lang="en-US" sz="1700" dirty="0">
                <a:solidFill>
                  <a:srgbClr val="000000"/>
                </a:solidFill>
                <a:latin typeface="Arial" panose="020B0604020202020204" pitchFamily="34" charset="0"/>
                <a:ea typeface="ＭＳ Ｐゴシック" charset="0"/>
                <a:cs typeface="Arial" panose="020B0604020202020204" pitchFamily="34" charset="0"/>
              </a:rPr>
              <a:t>Engineering </a:t>
            </a:r>
            <a:r>
              <a:rPr lang="en-US" sz="1700" dirty="0" smtClean="0">
                <a:solidFill>
                  <a:srgbClr val="000000"/>
                </a:solidFill>
                <a:latin typeface="Arial" panose="020B0604020202020204" pitchFamily="34" charset="0"/>
                <a:ea typeface="ＭＳ Ｐゴシック" charset="0"/>
                <a:cs typeface="Arial" panose="020B0604020202020204" pitchFamily="34" charset="0"/>
              </a:rPr>
              <a:t>moves the engineering discipline </a:t>
            </a:r>
            <a:r>
              <a:rPr lang="en-US" sz="1700" dirty="0">
                <a:solidFill>
                  <a:srgbClr val="000000"/>
                </a:solidFill>
                <a:latin typeface="Arial" panose="020B0604020202020204" pitchFamily="34" charset="0"/>
                <a:ea typeface="ＭＳ Ｐゴシック" charset="0"/>
                <a:cs typeface="Arial" panose="020B0604020202020204" pitchFamily="34" charset="0"/>
              </a:rPr>
              <a:t>towards an integrated model-based approach</a:t>
            </a:r>
          </a:p>
          <a:p>
            <a:pPr marL="742950" lvl="2" indent="-285750">
              <a:buFont typeface="Wingdings" charset="0"/>
              <a:buChar char="§"/>
            </a:pPr>
            <a:r>
              <a:rPr lang="en-US" sz="1700" dirty="0">
                <a:solidFill>
                  <a:srgbClr val="000000"/>
                </a:solidFill>
                <a:latin typeface="Arial" panose="020B0604020202020204" pitchFamily="34" charset="0"/>
                <a:ea typeface="ＭＳ Ｐゴシック" charset="0"/>
                <a:cs typeface="Arial" panose="020B0604020202020204" pitchFamily="34" charset="0"/>
              </a:rPr>
              <a:t>Through the use of digital </a:t>
            </a:r>
            <a:r>
              <a:rPr lang="en-US" sz="1700" dirty="0" smtClean="0">
                <a:solidFill>
                  <a:srgbClr val="000000"/>
                </a:solidFill>
                <a:latin typeface="Arial" panose="020B0604020202020204" pitchFamily="34" charset="0"/>
                <a:ea typeface="ＭＳ Ｐゴシック" charset="0"/>
                <a:cs typeface="Arial" panose="020B0604020202020204" pitchFamily="34" charset="0"/>
              </a:rPr>
              <a:t>environments, processes, methods, tools, and digital artifacts </a:t>
            </a:r>
            <a:endParaRPr lang="en-US" sz="1700" dirty="0">
              <a:solidFill>
                <a:srgbClr val="000000"/>
              </a:solidFill>
              <a:latin typeface="Arial" panose="020B0604020202020204" pitchFamily="34" charset="0"/>
              <a:ea typeface="ＭＳ Ｐゴシック" charset="0"/>
              <a:cs typeface="Arial" panose="020B0604020202020204" pitchFamily="34" charset="0"/>
            </a:endParaRPr>
          </a:p>
          <a:p>
            <a:pPr marL="742950" lvl="2" indent="-285750">
              <a:buFont typeface="Wingdings" charset="0"/>
              <a:buChar char="§"/>
            </a:pPr>
            <a:r>
              <a:rPr lang="en-US" sz="1700" dirty="0">
                <a:solidFill>
                  <a:srgbClr val="000000"/>
                </a:solidFill>
                <a:latin typeface="Arial" panose="020B0604020202020204" pitchFamily="34" charset="0"/>
                <a:ea typeface="ＭＳ Ｐゴシック" charset="0"/>
                <a:cs typeface="Arial" panose="020B0604020202020204" pitchFamily="34" charset="0"/>
              </a:rPr>
              <a:t>To support </a:t>
            </a:r>
            <a:r>
              <a:rPr lang="en-US" sz="1700" dirty="0" smtClean="0">
                <a:solidFill>
                  <a:srgbClr val="000000"/>
                </a:solidFill>
                <a:latin typeface="Arial" panose="020B0604020202020204" pitchFamily="34" charset="0"/>
                <a:ea typeface="ＭＳ Ｐゴシック" charset="0"/>
                <a:cs typeface="Arial" panose="020B0604020202020204" pitchFamily="34" charset="0"/>
              </a:rPr>
              <a:t>planning, requirements, design, analysis, verification, validation, operation, </a:t>
            </a:r>
            <a:r>
              <a:rPr lang="en-US" sz="1700" dirty="0">
                <a:solidFill>
                  <a:srgbClr val="000000"/>
                </a:solidFill>
                <a:latin typeface="Arial" panose="020B0604020202020204" pitchFamily="34" charset="0"/>
                <a:ea typeface="ＭＳ Ｐゴシック" charset="0"/>
                <a:cs typeface="Arial" panose="020B0604020202020204" pitchFamily="34" charset="0"/>
              </a:rPr>
              <a:t>and sustainment of </a:t>
            </a:r>
            <a:r>
              <a:rPr lang="en-US" sz="1700" dirty="0" smtClean="0">
                <a:solidFill>
                  <a:srgbClr val="000000"/>
                </a:solidFill>
                <a:latin typeface="Arial" panose="020B0604020202020204" pitchFamily="34" charset="0"/>
                <a:ea typeface="ＭＳ Ｐゴシック" charset="0"/>
                <a:cs typeface="Arial" panose="020B0604020202020204" pitchFamily="34" charset="0"/>
              </a:rPr>
              <a:t>a system</a:t>
            </a:r>
            <a:r>
              <a:rPr lang="en-US" sz="1700" dirty="0">
                <a:solidFill>
                  <a:srgbClr val="000000"/>
                </a:solidFill>
                <a:latin typeface="Arial" panose="020B0604020202020204" pitchFamily="34" charset="0"/>
                <a:ea typeface="ＭＳ Ｐゴシック" charset="0"/>
                <a:cs typeface="Arial" panose="020B0604020202020204" pitchFamily="34" charset="0"/>
              </a:rPr>
              <a:t>.</a:t>
            </a:r>
          </a:p>
          <a:p>
            <a:pPr marL="285750" indent="-285750">
              <a:buFont typeface="Wingdings" charset="0"/>
              <a:buChar char="§"/>
            </a:pPr>
            <a:r>
              <a:rPr lang="en-US" sz="1700" dirty="0">
                <a:solidFill>
                  <a:srgbClr val="000000"/>
                </a:solidFill>
                <a:latin typeface="Arial" panose="020B0604020202020204" pitchFamily="34" charset="0"/>
                <a:cs typeface="Arial" panose="020B0604020202020204" pitchFamily="34" charset="0"/>
              </a:rPr>
              <a:t>Digital Engineering ecosystem links our data sources and models across the lifecycle </a:t>
            </a:r>
            <a:endParaRPr lang="en-US" sz="1700" dirty="0" smtClean="0">
              <a:solidFill>
                <a:srgbClr val="000000"/>
              </a:solidFill>
              <a:latin typeface="Arial" panose="020B0604020202020204" pitchFamily="34" charset="0"/>
              <a:cs typeface="Arial" panose="020B0604020202020204" pitchFamily="34" charset="0"/>
            </a:endParaRPr>
          </a:p>
          <a:p>
            <a:pPr marL="742950" lvl="1" indent="-285750">
              <a:buFont typeface="Wingdings" charset="0"/>
              <a:buChar char="§"/>
            </a:pPr>
            <a:r>
              <a:rPr lang="en-US" sz="1700" dirty="0">
                <a:solidFill>
                  <a:srgbClr val="000000"/>
                </a:solidFill>
                <a:latin typeface="Arial" panose="020B0604020202020204" pitchFamily="34" charset="0"/>
                <a:ea typeface="ＭＳ Ｐゴシック" charset="0"/>
                <a:cs typeface="Arial" panose="020B0604020202020204" pitchFamily="34" charset="0"/>
              </a:rPr>
              <a:t>Provides the </a:t>
            </a:r>
            <a:r>
              <a:rPr lang="en-US" sz="1700" dirty="0" smtClean="0">
                <a:solidFill>
                  <a:srgbClr val="000000"/>
                </a:solidFill>
                <a:latin typeface="Arial" panose="020B0604020202020204" pitchFamily="34" charset="0"/>
                <a:ea typeface="ＭＳ Ｐゴシック" charset="0"/>
                <a:cs typeface="Arial" panose="020B0604020202020204" pitchFamily="34" charset="0"/>
              </a:rPr>
              <a:t>authoritative </a:t>
            </a:r>
            <a:r>
              <a:rPr lang="en-US" sz="1700" dirty="0">
                <a:solidFill>
                  <a:srgbClr val="000000"/>
                </a:solidFill>
                <a:latin typeface="Arial" panose="020B0604020202020204" pitchFamily="34" charset="0"/>
                <a:ea typeface="ＭＳ Ｐゴシック" charset="0"/>
                <a:cs typeface="Arial" panose="020B0604020202020204" pitchFamily="34" charset="0"/>
              </a:rPr>
              <a:t>source of truth</a:t>
            </a:r>
          </a:p>
          <a:p>
            <a:endParaRPr lang="en-US" sz="1400" dirty="0">
              <a:solidFill>
                <a:srgbClr val="000000"/>
              </a:solidFill>
              <a:latin typeface="Times New Roman"/>
            </a:endParaRPr>
          </a:p>
          <a:p>
            <a:endParaRPr lang="en-US" sz="1400" dirty="0">
              <a:solidFill>
                <a:srgbClr val="000000"/>
              </a:solidFill>
              <a:latin typeface="Times New Roman"/>
            </a:endParaRPr>
          </a:p>
          <a:p>
            <a:pPr marL="285750" indent="-285750">
              <a:spcBef>
                <a:spcPts val="600"/>
              </a:spcBef>
              <a:buFont typeface="Wingdings" charset="0"/>
              <a:buChar char="§"/>
            </a:pPr>
            <a:endParaRPr lang="en-US" sz="1400" dirty="0" smtClean="0">
              <a:solidFill>
                <a:srgbClr val="000000"/>
              </a:solidFill>
              <a:latin typeface="Times New Roman"/>
            </a:endParaRPr>
          </a:p>
          <a:p>
            <a:endParaRPr lang="en-US" sz="1400" dirty="0">
              <a:solidFill>
                <a:srgbClr val="000000"/>
              </a:solidFill>
              <a:latin typeface="Times New Roman"/>
            </a:endParaRPr>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913" y="3513266"/>
            <a:ext cx="9205913" cy="180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83953" y="5291118"/>
            <a:ext cx="4257090" cy="409652"/>
          </a:xfrm>
          <a:prstGeom prst="rect">
            <a:avLst/>
          </a:prstGeom>
          <a:noFill/>
          <a:ln w="9525">
            <a:noFill/>
            <a:miter lim="800000"/>
            <a:headEnd/>
            <a:tailEnd/>
          </a:ln>
        </p:spPr>
        <p:txBody>
          <a:bodyPr wrap="square">
            <a:prstTxWarp prst="textNoShape">
              <a:avLst/>
            </a:prstTxWarp>
            <a:spAutoFit/>
          </a:bodyPr>
          <a:lstStyle/>
          <a:p>
            <a:pPr eaLnBrk="0" hangingPunct="0"/>
            <a:r>
              <a:rPr lang="en-US" sz="1400" b="1" dirty="0" smtClean="0">
                <a:solidFill>
                  <a:srgbClr val="000000"/>
                </a:solidFill>
                <a:latin typeface="Helvetica"/>
                <a:cs typeface="Helvetica"/>
              </a:rPr>
              <a:t>Current: </a:t>
            </a:r>
            <a:r>
              <a:rPr lang="en-US" sz="1400" dirty="0" smtClean="0">
                <a:solidFill>
                  <a:srgbClr val="000099"/>
                </a:solidFill>
                <a:latin typeface="Helvetica"/>
                <a:cs typeface="Helvetica"/>
              </a:rPr>
              <a:t>Stove-piped models and data sources</a:t>
            </a:r>
            <a:endParaRPr lang="en-US" sz="1400" dirty="0">
              <a:solidFill>
                <a:srgbClr val="000099"/>
              </a:solidFill>
              <a:latin typeface="Helvetica"/>
              <a:cs typeface="Helvetica"/>
            </a:endParaRPr>
          </a:p>
        </p:txBody>
      </p:sp>
      <p:sp>
        <p:nvSpPr>
          <p:cNvPr id="6" name="Rectangle 9"/>
          <p:cNvSpPr>
            <a:spLocks noChangeArrowheads="1"/>
          </p:cNvSpPr>
          <p:nvPr/>
        </p:nvSpPr>
        <p:spPr bwMode="auto">
          <a:xfrm>
            <a:off x="4100972" y="5296582"/>
            <a:ext cx="4798097" cy="372411"/>
          </a:xfrm>
          <a:prstGeom prst="rect">
            <a:avLst/>
          </a:prstGeom>
          <a:noFill/>
          <a:ln w="9525">
            <a:noFill/>
            <a:miter lim="800000"/>
            <a:headEnd/>
            <a:tailEnd/>
          </a:ln>
        </p:spPr>
        <p:txBody>
          <a:bodyPr wrap="square">
            <a:prstTxWarp prst="textNoShape">
              <a:avLst/>
            </a:prstTxWarp>
            <a:spAutoFit/>
          </a:bodyPr>
          <a:lstStyle/>
          <a:p>
            <a:pPr algn="ctr" eaLnBrk="0" hangingPunct="0"/>
            <a:r>
              <a:rPr lang="en-US" sz="1400" b="1" dirty="0" smtClean="0">
                <a:solidFill>
                  <a:srgbClr val="000000"/>
                </a:solidFill>
                <a:latin typeface="Helvetica"/>
                <a:cs typeface="Helvetica"/>
              </a:rPr>
              <a:t>Future:</a:t>
            </a:r>
            <a:r>
              <a:rPr lang="en-US" sz="1400" dirty="0">
                <a:solidFill>
                  <a:srgbClr val="000000"/>
                </a:solidFill>
                <a:latin typeface="Helvetica"/>
                <a:cs typeface="Helvetica"/>
              </a:rPr>
              <a:t> </a:t>
            </a:r>
            <a:r>
              <a:rPr lang="en-US" sz="1400" dirty="0" smtClean="0">
                <a:solidFill>
                  <a:srgbClr val="000099"/>
                </a:solidFill>
                <a:latin typeface="Helvetica"/>
                <a:cs typeface="Helvetica"/>
              </a:rPr>
              <a:t>Digital Engineering Ecosystem</a:t>
            </a:r>
            <a:endParaRPr lang="en-US" sz="1400" dirty="0">
              <a:solidFill>
                <a:srgbClr val="000099"/>
              </a:solidFill>
              <a:latin typeface="Helvetica"/>
              <a:cs typeface="Helvetica"/>
            </a:endParaRPr>
          </a:p>
        </p:txBody>
      </p:sp>
      <p:sp>
        <p:nvSpPr>
          <p:cNvPr id="7" name="TextBox 6"/>
          <p:cNvSpPr txBox="1"/>
          <p:nvPr/>
        </p:nvSpPr>
        <p:spPr>
          <a:xfrm>
            <a:off x="3352800" y="748066"/>
            <a:ext cx="4833374" cy="369332"/>
          </a:xfrm>
          <a:prstGeom prst="rect">
            <a:avLst/>
          </a:prstGeom>
          <a:noFill/>
        </p:spPr>
        <p:txBody>
          <a:bodyPr wrap="none" rtlCol="0">
            <a:spAutoFit/>
          </a:bodyPr>
          <a:lstStyle/>
          <a:p>
            <a:pPr>
              <a:defRPr/>
            </a:pPr>
            <a:r>
              <a:rPr lang="en-US" kern="0" dirty="0" smtClean="0">
                <a:solidFill>
                  <a:srgbClr val="000000"/>
                </a:solidFill>
              </a:rPr>
              <a:t>Courtesy of Philomena Zimmerman, ODASD(R&amp;E)</a:t>
            </a:r>
          </a:p>
        </p:txBody>
      </p:sp>
    </p:spTree>
    <p:extLst>
      <p:ext uri="{BB962C8B-B14F-4D97-AF65-F5344CB8AC3E}">
        <p14:creationId xmlns:p14="http://schemas.microsoft.com/office/powerpoint/2010/main" val="554625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5008BC-DA31-4D19-837B-EFA4386B05F5}" type="slidenum">
              <a:rPr lang="en-US" smtClean="0"/>
              <a:t>30</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3835446357"/>
              </p:ext>
            </p:extLst>
          </p:nvPr>
        </p:nvGraphicFramePr>
        <p:xfrm>
          <a:off x="276228" y="1322705"/>
          <a:ext cx="8515351" cy="2655514"/>
        </p:xfrm>
        <a:graphic>
          <a:graphicData uri="http://schemas.openxmlformats.org/drawingml/2006/table">
            <a:tbl>
              <a:tblPr firstRow="1" bandRow="1">
                <a:tableStyleId>{D7AC3CCA-C797-4891-BE02-D94E43425B78}</a:tableStyleId>
              </a:tblPr>
              <a:tblGrid>
                <a:gridCol w="3478019"/>
                <a:gridCol w="570106"/>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Milestone B</a:t>
                      </a:r>
                      <a:endParaRPr lang="en-US" sz="4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c hMerge="1">
                  <a:txBody>
                    <a:bodyPr/>
                    <a:lstStyle/>
                    <a:p>
                      <a:endParaRPr lang="en-US"/>
                    </a:p>
                  </a:txBody>
                  <a:tcPr/>
                </a:tc>
              </a:tr>
              <a:tr h="16801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Milestone</a:t>
                      </a:r>
                      <a:r>
                        <a:rPr lang="en-US" sz="1000" b="1" baseline="0" dirty="0" smtClean="0">
                          <a:solidFill>
                            <a:srgbClr val="FFFF00"/>
                          </a:solidFill>
                        </a:rPr>
                        <a:t> B approves entry into EMD and award of contracts for EMD</a:t>
                      </a:r>
                      <a:endParaRPr lang="en-US" sz="10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133727">
                <a:tc gridSpan="2">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endParaRPr>
                    </a:p>
                  </a:txBody>
                  <a:tcP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Does the APB provide objective values for each performance parameter, describing added operational value and utility to enable an effective cost/schedule and performance trade space?</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program and users have used trade-offs to examine the attainment of objective parameter values with minimal or acceptable impact to affordability and/or how you considered trading off complete threshold satisfaction in certain parameters to achieve or exceed objective levels in other areas.</a:t>
                      </a:r>
                      <a:endParaRPr lang="en-US" sz="900" dirty="0">
                        <a:effectLst/>
                        <a:latin typeface="Calibri" panose="020F0502020204030204" pitchFamily="34" charset="0"/>
                        <a:ea typeface="Times New Roman"/>
                      </a:endParaRPr>
                    </a:p>
                  </a:txBody>
                  <a:tcPr marL="68580" marR="68580" marT="0" marB="0"/>
                </a:tc>
              </a:tr>
              <a:tr h="2565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Does the technical baseline (and thus the program office cost estimate and schedule) reflect the acquisition of capabilities that meet threshold KPPs and KSAs as defined in the APB?  </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reference design inherent in the technical baseline was purposefully created (show trade space, alternatives considered, alternatives rejected, and associated rationale) to reflect performance and capability that would meet threshold levels of KPPs and KSAs. </a:t>
                      </a:r>
                      <a:endParaRPr lang="en-US" sz="900" dirty="0">
                        <a:effectLst/>
                        <a:latin typeface="Calibri" panose="020F0502020204030204" pitchFamily="34" charset="0"/>
                        <a:ea typeface="Times New Roman"/>
                      </a:endParaRPr>
                    </a:p>
                  </a:txBody>
                  <a:tcPr marL="68580" marR="68580" marT="0" marB="0"/>
                </a:tc>
              </a:tr>
              <a:tr h="2565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costs/schedule in the APB derived from a well-coordinated program office cost and schedule estimate that effectively incorporates cost risk?</a:t>
                      </a:r>
                    </a:p>
                    <a:p>
                      <a:pPr marL="0" marR="0">
                        <a:spcBef>
                          <a:spcPts val="0"/>
                        </a:spcBef>
                        <a:spcAft>
                          <a:spcPts val="0"/>
                        </a:spcAft>
                      </a:pPr>
                      <a:endParaRPr lang="en-US" sz="900" dirty="0">
                        <a:effectLst/>
                        <a:latin typeface="Calibri" panose="020F0502020204030204" pitchFamily="34" charset="0"/>
                        <a:ea typeface="Times New Roman"/>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900" dirty="0" smtClean="0">
                          <a:latin typeface="Calibri" panose="020F0502020204030204" pitchFamily="34" charset="0"/>
                        </a:rPr>
                        <a:t>Show how the costs/schedule in the APB are derived from a well-coordinated program office cost and schedule estimate that effectively incorporates cost risk. Show all trades and associate rationale used to mitigate cost/schedule risk.</a:t>
                      </a:r>
                      <a:endParaRPr lang="en-US" sz="900" dirty="0">
                        <a:effectLst/>
                        <a:latin typeface="Calibri" panose="020F0502020204030204" pitchFamily="34" charset="0"/>
                        <a:ea typeface="Times New Roman"/>
                      </a:endParaRPr>
                    </a:p>
                  </a:txBody>
                  <a:tcPr marL="68580" marR="68580" marT="0" marB="0"/>
                </a:tc>
              </a:tr>
              <a:tr h="27807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the Air Force’s cost estimate for the preferred solution(s)identified by the AoA?</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Provide a</a:t>
                      </a:r>
                      <a:r>
                        <a:rPr lang="en-US" sz="900" baseline="0" dirty="0" smtClean="0">
                          <a:effectLst/>
                          <a:latin typeface="Calibri" panose="020F0502020204030204" pitchFamily="34" charset="0"/>
                          <a:ea typeface="Times New Roman"/>
                        </a:rPr>
                        <a:t> LCC estimate and the underlying basis of that estimate, by appropriation and FY. (See </a:t>
                      </a:r>
                      <a:r>
                        <a:rPr lang="en-US" sz="900" baseline="0" dirty="0" smtClean="0">
                          <a:effectLst/>
                          <a:latin typeface="Calibri" panose="020F0502020204030204" pitchFamily="34" charset="0"/>
                          <a:ea typeface="Times New Roman"/>
                          <a:hlinkClick r:id="rId3"/>
                        </a:rPr>
                        <a:t>DAG Para 3.1</a:t>
                      </a:r>
                      <a:r>
                        <a:rPr lang="en-US" sz="900" baseline="0" dirty="0" smtClean="0">
                          <a:effectLst/>
                          <a:latin typeface="Calibri" panose="020F0502020204030204" pitchFamily="34" charset="0"/>
                          <a:ea typeface="Times New Roman"/>
                        </a:rPr>
                        <a:t>)</a:t>
                      </a:r>
                      <a:endParaRPr lang="en-US" sz="900" dirty="0">
                        <a:effectLst/>
                        <a:latin typeface="Calibri" panose="020F0502020204030204" pitchFamily="34" charset="0"/>
                        <a:ea typeface="Times New Roman"/>
                      </a:endParaRPr>
                    </a:p>
                  </a:txBody>
                  <a:tcPr marL="68580" marR="68580" marT="0" marB="0"/>
                </a:tc>
              </a:tr>
              <a:tr h="1584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Demonstrate that the program will be fully funded within the FYDP at Milestone A.</a:t>
                      </a:r>
                    </a:p>
                  </a:txBody>
                  <a:tcPr marL="68580" marR="68580" marT="0" marB="0"/>
                </a:tc>
                <a:tc hMerge="1">
                  <a:txBody>
                    <a:bodyPr/>
                    <a:lstStyle/>
                    <a:p>
                      <a:pPr marL="0" marR="0">
                        <a:spcBef>
                          <a:spcPts val="0"/>
                        </a:spcBef>
                        <a:spcAft>
                          <a:spcPts val="0"/>
                        </a:spcAft>
                      </a:pP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Provide program</a:t>
                      </a:r>
                      <a:r>
                        <a:rPr lang="en-US" sz="900" baseline="0" dirty="0" smtClean="0">
                          <a:effectLst/>
                          <a:latin typeface="Calibri" panose="020F0502020204030204" pitchFamily="34" charset="0"/>
                          <a:ea typeface="Times New Roman"/>
                        </a:rPr>
                        <a:t> projected funding vs. program LCC by appropriation and FY. Identify shortfall and overages and projected fix details.</a:t>
                      </a:r>
                      <a:endParaRPr lang="en-US" sz="900" dirty="0">
                        <a:effectLst/>
                        <a:latin typeface="Calibri" panose="020F0502020204030204" pitchFamily="34" charset="0"/>
                        <a:ea typeface="Times New Roman"/>
                      </a:endParaRPr>
                    </a:p>
                  </a:txBody>
                  <a:tcPr marL="68580" marR="68580" marT="0" marB="0"/>
                </a:tc>
              </a:tr>
            </a:tbl>
          </a:graphicData>
        </a:graphic>
      </p:graphicFrame>
      <p:pic>
        <p:nvPicPr>
          <p:cNvPr id="8" name="Picture 2">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611" t="25132" r="17867" b="17754"/>
          <a:stretch/>
        </p:blipFill>
        <p:spPr bwMode="auto">
          <a:xfrm>
            <a:off x="6915150" y="138969"/>
            <a:ext cx="1520894" cy="114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
        <p:nvSpPr>
          <p:cNvPr id="10" name="Title 1"/>
          <p:cNvSpPr>
            <a:spLocks noGrp="1"/>
          </p:cNvSpPr>
          <p:nvPr>
            <p:ph type="title"/>
          </p:nvPr>
        </p:nvSpPr>
        <p:spPr>
          <a:xfrm>
            <a:off x="939877" y="118788"/>
            <a:ext cx="7243340" cy="944562"/>
          </a:xfrm>
        </p:spPr>
        <p:txBody>
          <a:bodyPr/>
          <a:lstStyle/>
          <a:p>
            <a:pPr algn="l"/>
            <a:r>
              <a:rPr lang="en-US" dirty="0"/>
              <a:t>CCDF Decision Point</a:t>
            </a:r>
            <a:br>
              <a:rPr lang="en-US" dirty="0"/>
            </a:br>
            <a:r>
              <a:rPr lang="en-US" dirty="0" smtClean="0"/>
              <a:t>Milestone B </a:t>
            </a:r>
            <a:r>
              <a:rPr lang="en-US" sz="1400" dirty="0" smtClean="0"/>
              <a:t>(2 of 2)</a:t>
            </a:r>
            <a:endParaRPr lang="en-US" sz="1400" dirty="0"/>
          </a:p>
        </p:txBody>
      </p:sp>
      <p:sp>
        <p:nvSpPr>
          <p:cNvPr id="11" name="TextBox 10"/>
          <p:cNvSpPr txBox="1"/>
          <p:nvPr/>
        </p:nvSpPr>
        <p:spPr>
          <a:xfrm>
            <a:off x="5658266" y="-9870"/>
            <a:ext cx="865943" cy="707886"/>
          </a:xfrm>
          <a:prstGeom prst="rect">
            <a:avLst/>
          </a:prstGeom>
          <a:noFill/>
        </p:spPr>
        <p:txBody>
          <a:bodyPr wrap="none" rtlCol="0">
            <a:spAutoFit/>
          </a:bodyPr>
          <a:lstStyle/>
          <a:p>
            <a:r>
              <a:rPr lang="en-US" sz="4000" dirty="0" smtClean="0">
                <a:latin typeface="Calibri"/>
              </a:rPr>
              <a:t>❾</a:t>
            </a:r>
            <a:endParaRPr lang="en-US" sz="4000" dirty="0">
              <a:solidFill>
                <a:schemeClr val="accent2"/>
              </a:solidFill>
            </a:endParaRPr>
          </a:p>
        </p:txBody>
      </p:sp>
    </p:spTree>
    <p:extLst>
      <p:ext uri="{BB962C8B-B14F-4D97-AF65-F5344CB8AC3E}">
        <p14:creationId xmlns:p14="http://schemas.microsoft.com/office/powerpoint/2010/main" val="2223565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87" y="122035"/>
            <a:ext cx="7234708" cy="944562"/>
          </a:xfrm>
        </p:spPr>
        <p:txBody>
          <a:bodyPr/>
          <a:lstStyle/>
          <a:p>
            <a:pPr algn="l">
              <a:lnSpc>
                <a:spcPts val="4000"/>
              </a:lnSpc>
            </a:pPr>
            <a:r>
              <a:rPr lang="en-US" dirty="0"/>
              <a:t>CCDF Decision Point</a:t>
            </a:r>
            <a:br>
              <a:rPr lang="en-US" dirty="0"/>
            </a:br>
            <a:r>
              <a:rPr lang="en-US" dirty="0" smtClean="0"/>
              <a:t>Approve CPD </a:t>
            </a:r>
            <a:r>
              <a:rPr lang="en-US" sz="1400" dirty="0" smtClean="0"/>
              <a:t>(1 of 2)</a:t>
            </a:r>
            <a:endParaRPr lang="en-US" sz="1400" dirty="0"/>
          </a:p>
        </p:txBody>
      </p:sp>
      <p:sp>
        <p:nvSpPr>
          <p:cNvPr id="3" name="Slide Number Placeholder 2"/>
          <p:cNvSpPr>
            <a:spLocks noGrp="1"/>
          </p:cNvSpPr>
          <p:nvPr>
            <p:ph type="sldNum" sz="quarter" idx="10"/>
          </p:nvPr>
        </p:nvSpPr>
        <p:spPr/>
        <p:txBody>
          <a:bodyPr/>
          <a:lstStyle/>
          <a:p>
            <a:fld id="{295008BC-DA31-4D19-837B-EFA4386B05F5}" type="slidenum">
              <a:rPr lang="en-US" smtClean="0"/>
              <a:t>31</a:t>
            </a:fld>
            <a:endParaRPr lang="en-US"/>
          </a:p>
        </p:txBody>
      </p:sp>
      <p:sp>
        <p:nvSpPr>
          <p:cNvPr id="23" name="Rectangle 22"/>
          <p:cNvSpPr/>
          <p:nvPr/>
        </p:nvSpPr>
        <p:spPr>
          <a:xfrm>
            <a:off x="5654911" y="4768"/>
            <a:ext cx="865943" cy="707886"/>
          </a:xfrm>
          <a:prstGeom prst="rect">
            <a:avLst/>
          </a:prstGeom>
        </p:spPr>
        <p:txBody>
          <a:bodyPr wrap="none">
            <a:spAutoFit/>
          </a:bodyPr>
          <a:lstStyle/>
          <a:p>
            <a:r>
              <a:rPr lang="en-US" sz="4000" dirty="0" smtClean="0">
                <a:solidFill>
                  <a:srgbClr val="FFC000"/>
                </a:solidFill>
                <a:latin typeface="Calibri"/>
              </a:rPr>
              <a:t>❿</a:t>
            </a:r>
            <a:endParaRPr lang="en-US" sz="4000" dirty="0">
              <a:solidFill>
                <a:srgbClr val="FFC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45728508"/>
              </p:ext>
            </p:extLst>
          </p:nvPr>
        </p:nvGraphicFramePr>
        <p:xfrm>
          <a:off x="276228" y="1322705"/>
          <a:ext cx="8515351" cy="4861560"/>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Validate the Draft CDD</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JROC, MDA, AFROC, CAE</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a:t>
                      </a:r>
                      <a:r>
                        <a:rPr lang="en-US" sz="1000" b="1" baseline="0" dirty="0" smtClean="0">
                          <a:solidFill>
                            <a:srgbClr val="FFFF00"/>
                          </a:solidFill>
                        </a:rPr>
                        <a:t> to the release of the EMD RFP Release</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rPr>
                        <a:t>Have changes to the program baseline been assessed to ensure the maximum military utility for cost within affordability constraints? If so, what trades were made to arrive at those values and what are the cost, schedule,  technical, and operational implications?</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If changes to the program baseline have been made, show the trades analysis accomplished to arrived at these changes </a:t>
                      </a:r>
                      <a:r>
                        <a:rPr lang="en-US" sz="1000" b="0" baseline="0" dirty="0" smtClean="0">
                          <a:solidFill>
                            <a:srgbClr val="FFFF00"/>
                          </a:solidFill>
                        </a:rPr>
                        <a:t>, include details on the effectiveness/military utility analysis; cost, schedule, and affordability analysis; rationale for  making changes; associated risks and mitigations; sensitivity analysis ; and operational implications associated with each trade made to adjust the program baseline. </a:t>
                      </a:r>
                    </a:p>
                  </a:txBody>
                  <a:tcPr>
                    <a:solidFill>
                      <a:srgbClr val="0070C0"/>
                    </a:solidFill>
                  </a:tcPr>
                </a:tc>
              </a:tr>
              <a:tr h="133727">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23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Are the defined performance attributes (KPPs and KSAs) both feasible and affordable?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feasibility and affordability of the defined performance attributes (KPPs and KSAs).</a:t>
                      </a:r>
                      <a:endParaRPr lang="en-US" sz="900" dirty="0" smtClean="0">
                        <a:effectLst/>
                        <a:latin typeface="Calibri" panose="020F0502020204030204" pitchFamily="34" charset="0"/>
                        <a:ea typeface="Times New Roman"/>
                      </a:endParaRPr>
                    </a:p>
                  </a:txBody>
                  <a:tcPr marL="68580" marR="68580" marT="0" marB="0"/>
                </a:tc>
              </a:tr>
              <a:tr h="219043">
                <a:tc>
                  <a:txBody>
                    <a:bodyPr/>
                    <a:lstStyle/>
                    <a:p>
                      <a:pPr>
                        <a:defRPr/>
                      </a:pPr>
                      <a:r>
                        <a:rPr lang="en-US" sz="900" dirty="0" smtClean="0">
                          <a:solidFill>
                            <a:schemeClr val="tx1"/>
                          </a:solidFill>
                          <a:latin typeface="Calibri" panose="020F0502020204030204" pitchFamily="34" charset="0"/>
                        </a:rPr>
                        <a:t>What tradeoffs between cost, schedule, and performance were made that adjusted KPP objective/thresholds?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schedule, and performance adjustment to KPP objective/thresholds.</a:t>
                      </a:r>
                      <a:endParaRPr lang="en-US" sz="900" dirty="0" smtClean="0">
                        <a:effectLst/>
                        <a:latin typeface="Calibri" panose="020F0502020204030204" pitchFamily="34" charset="0"/>
                        <a:ea typeface="Times New Roman"/>
                      </a:endParaRPr>
                    </a:p>
                  </a:txBody>
                  <a:tcPr marL="68580" marR="68580" marT="0" marB="0"/>
                </a:tc>
              </a:tr>
              <a:tr h="210941">
                <a:tc>
                  <a:txBody>
                    <a:bodyPr/>
                    <a:lstStyle/>
                    <a:p>
                      <a:pPr>
                        <a:defRPr/>
                      </a:pPr>
                      <a:r>
                        <a:rPr lang="en-US" sz="900" dirty="0" smtClean="0">
                          <a:latin typeface="Calibri" panose="020F0502020204030204" pitchFamily="34" charset="0"/>
                        </a:rPr>
                        <a:t>What are the risks of accepting lower threshold values?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operational impact,  and military utility risks to accepting a lower threshold value.</a:t>
                      </a:r>
                      <a:endParaRPr lang="en-US" sz="900" dirty="0" smtClean="0">
                        <a:effectLst/>
                        <a:latin typeface="Calibri" panose="020F0502020204030204" pitchFamily="34" charset="0"/>
                        <a:ea typeface="Times New Roman"/>
                      </a:endParaRPr>
                    </a:p>
                  </a:txBody>
                  <a:tcPr marL="68580" marR="68580" marT="0" marB="0"/>
                </a:tc>
              </a:tr>
              <a:tr h="121623">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the Key Performance Parameters (KPPs)</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Demonstrate that all of the KPPs, their goals and thresholds, have been completely defined and agreed upon with the user/sponsor.  Show the analysis conducted to determine feasibility, design/manufacturing  impact, and life-cycle cost impact of each KPP as it is finalized in the CPD.</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the design drivers imposed by the KPPs?</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the PMO has identified the design drivers imposed by the KPPs and why (show analysis) the PMO is comfortable that design/production solutions that fit within the threshold-goal trade space window for the entire set of KPPs is both feasible and affordable.</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the impact of the KPP design drivers on acquisition cost and life-cycle cost?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the KPP design/production drivers and how they were identified and the analysis that has been done to show their impact on both acquisition and life-cycle costs.  Provide analysis results that show how the threshold values are achievable within either acquisition or life-cycle budget constraints.</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 KPPs clearly related to the mission need(s) stated in the ICD/CDD?</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how all of the KPPs are clearly related to the mission need(s) stated in the ICD/CDD and the threshold values for these KPPs are reasonable for the stated mission need and consistent with, the CONOPS, the Maintenance and Support Concept, and the guidelines in Enclosure B to CJCSM 3170.01.</a:t>
                      </a:r>
                      <a:endParaRPr lang="en-US" sz="900" dirty="0">
                        <a:effectLst/>
                        <a:latin typeface="Calibri" panose="020F0502020204030204" pitchFamily="34" charset="0"/>
                        <a:ea typeface="Times New Roman"/>
                      </a:endParaRPr>
                    </a:p>
                  </a:txBody>
                  <a:tcPr marL="68580" marR="68580" marT="0" marB="0"/>
                </a:tc>
              </a:tr>
            </a:tbl>
          </a:graphicData>
        </a:graphic>
      </p:graphicFrame>
      <p:pic>
        <p:nvPicPr>
          <p:cNvPr id="2050"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4265" r="17975" b="18622"/>
          <a:stretch/>
        </p:blipFill>
        <p:spPr bwMode="auto">
          <a:xfrm>
            <a:off x="6915150" y="141453"/>
            <a:ext cx="1517438" cy="114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3434100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5008BC-DA31-4D19-837B-EFA4386B05F5}" type="slidenum">
              <a:rPr lang="en-US" smtClean="0"/>
              <a:t>32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565720963"/>
              </p:ext>
            </p:extLst>
          </p:nvPr>
        </p:nvGraphicFramePr>
        <p:xfrm>
          <a:off x="286167" y="1322705"/>
          <a:ext cx="8515351" cy="3909060"/>
        </p:xfrm>
        <a:graphic>
          <a:graphicData uri="http://schemas.openxmlformats.org/drawingml/2006/table">
            <a:tbl>
              <a:tblPr firstRow="1" bandRow="1">
                <a:tableStyleId>{D7AC3CCA-C797-4891-BE02-D94E43425B78}</a:tableStyleId>
              </a:tblPr>
              <a:tblGrid>
                <a:gridCol w="4048125"/>
                <a:gridCol w="44672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Validate the Draft CDD</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JROC, MDA, AFROC, CAE</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Prior</a:t>
                      </a:r>
                      <a:r>
                        <a:rPr lang="en-US" sz="1000" b="1" baseline="0" dirty="0" smtClean="0">
                          <a:solidFill>
                            <a:srgbClr val="FFFF00"/>
                          </a:solidFill>
                        </a:rPr>
                        <a:t> to the release of the EMD RFP Release</a:t>
                      </a:r>
                      <a:endParaRPr lang="en-US" sz="1000" b="1" dirty="0" smtClean="0">
                        <a:solidFill>
                          <a:srgbClr val="FFFF00"/>
                        </a:solidFill>
                      </a:endParaRPr>
                    </a:p>
                  </a:txBody>
                  <a:tcPr>
                    <a:solidFill>
                      <a:srgbClr val="0070C0"/>
                    </a:solidFill>
                  </a:tcPr>
                </a:tc>
                <a:tc hMerge="1">
                  <a:txBody>
                    <a:bodyPr/>
                    <a:lstStyle/>
                    <a:p>
                      <a:endParaRPr lang="en-US"/>
                    </a:p>
                  </a:txBody>
                  <a:tcPr/>
                </a:tc>
              </a:tr>
              <a:tr h="133727">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Is a system design that meets the KPPs and the ICD/CDD mission need(s) feasible and can be delivered within the program budget?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Show the PMO system design that is based on the KPPs presently contained in the CDD that is a feasible solution.  Show how you used that system design as the technical baseline for a life cycle cost estimate.  Show how the life-cycle cost estimate compares to the program budget in the FYDP and identify the changes necessary to make that solution affordable (show the decision space and the alternatives available).  Also show the affordable solutions that were not feasible and identify the requirement changes necessary to make them feasible, yet still affordable.  Provide the rational used to decide on a course of action (increase the budget or change the requirements (i.e. quantity)).</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other performance requirements in the CPD impose design drivers?</a:t>
                      </a:r>
                    </a:p>
                    <a:p>
                      <a:pPr marL="0" marR="0">
                        <a:spcBef>
                          <a:spcPts val="0"/>
                        </a:spcBef>
                        <a:spcAft>
                          <a:spcPts val="0"/>
                        </a:spcAft>
                      </a:pPr>
                      <a:endParaRPr lang="en-US" sz="90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Using the system design developed to support the KPPs show any design/production drivers.  Show the production and cost impact of the design/production driver in question.  Show the decision process and analysis for mitigating the impact of these drivers.</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 there other user requirements remaining  (e.g. maintenance and support concept) that impose significant acquisition and/or life-cycle costs that exceed the program budget?</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If applicable, show the other user requirements (maintenance concepts, operations concepts, training equipment, support equipment, construction costs, environmental remediation costs, government maintenance, production competition, etc.) that are included in the life-cycle cost estimate that have not been included in the program budget. Show the decision process and analysis to handle these other requirements. </a:t>
                      </a:r>
                      <a:endParaRPr lang="en-US" sz="900" dirty="0">
                        <a:effectLst/>
                        <a:latin typeface="Calibri" panose="020F0502020204030204" pitchFamily="34" charset="0"/>
                        <a:ea typeface="Times New Roman"/>
                      </a:endParaRPr>
                    </a:p>
                  </a:txBody>
                  <a:tcPr marL="68580" marR="68580" marT="0" marB="0"/>
                </a:tc>
              </a:tr>
              <a:tr h="256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other (non-KPP) requirements could be changed to reduce the acquisition and/or life-cycle cost and still deliver a system that meets the KPPs and the ICD/CDD mission need(s)?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Show the analysis used to change these requirements and how the user/sponsor negotiated a resolution. </a:t>
                      </a:r>
                    </a:p>
                  </a:txBody>
                  <a:tcPr marL="68580" marR="68580" marT="0" marB="0"/>
                </a:tc>
              </a:tr>
              <a:tr h="571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CPD requirements are cost-drivers for the program?</a:t>
                      </a:r>
                    </a:p>
                  </a:txBody>
                  <a:tcPr marL="68580" marR="68580" marT="0" marB="0"/>
                </a:tc>
                <a:tc>
                  <a:txBody>
                    <a:bodyPr/>
                    <a:lstStyle/>
                    <a:p>
                      <a:pPr marL="0" marR="0">
                        <a:spcBef>
                          <a:spcPts val="0"/>
                        </a:spcBef>
                        <a:spcAft>
                          <a:spcPts val="0"/>
                        </a:spcAft>
                      </a:pPr>
                      <a:r>
                        <a:rPr lang="en-US" sz="900" dirty="0" smtClean="0">
                          <a:latin typeface="Calibri" panose="020F0502020204030204" pitchFamily="34" charset="0"/>
                        </a:rPr>
                        <a:t>Identify the "knee of the curve" analysis for each of the cost drivers and the current value for their associated KPP or KSA requirement in the CPD.  Identify the largest savings associated with the smallest change in the CPD's KPP or KSA threshold.  Show the changes negotiated with the user to permit an affordable program.</a:t>
                      </a:r>
                      <a:endParaRPr lang="en-US" sz="900" dirty="0">
                        <a:effectLst/>
                        <a:latin typeface="Calibri" panose="020F0502020204030204" pitchFamily="34" charset="0"/>
                        <a:ea typeface="Times New Roman"/>
                      </a:endParaRPr>
                    </a:p>
                  </a:txBody>
                  <a:tcPr marL="68580" marR="68580" marT="0" marB="0"/>
                </a:tc>
              </a:tr>
            </a:tbl>
          </a:graphicData>
        </a:graphic>
      </p:graphicFrame>
      <p:pic>
        <p:nvPicPr>
          <p:cNvPr id="8" name="Picture 2">
            <a:hlinkClick r:id="rId3" action="ppaction://hlinksldjump"/>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4265" r="17975" b="18622"/>
          <a:stretch/>
        </p:blipFill>
        <p:spPr bwMode="auto">
          <a:xfrm>
            <a:off x="6915150" y="141453"/>
            <a:ext cx="1517438" cy="114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
        <p:nvSpPr>
          <p:cNvPr id="11" name="Title 1"/>
          <p:cNvSpPr>
            <a:spLocks noGrp="1"/>
          </p:cNvSpPr>
          <p:nvPr>
            <p:ph type="title"/>
          </p:nvPr>
        </p:nvSpPr>
        <p:spPr>
          <a:xfrm>
            <a:off x="968387" y="122035"/>
            <a:ext cx="7234708" cy="944562"/>
          </a:xfrm>
        </p:spPr>
        <p:txBody>
          <a:bodyPr/>
          <a:lstStyle/>
          <a:p>
            <a:pPr algn="l">
              <a:lnSpc>
                <a:spcPts val="4000"/>
              </a:lnSpc>
            </a:pPr>
            <a:r>
              <a:rPr lang="en-US" dirty="0"/>
              <a:t>CCDF Decision Point</a:t>
            </a:r>
            <a:br>
              <a:rPr lang="en-US" dirty="0"/>
            </a:br>
            <a:r>
              <a:rPr lang="en-US" dirty="0" smtClean="0"/>
              <a:t>Approve CPD </a:t>
            </a:r>
            <a:r>
              <a:rPr lang="en-US" sz="1400" dirty="0" smtClean="0"/>
              <a:t>(2 of 2)</a:t>
            </a:r>
            <a:endParaRPr lang="en-US" sz="1400" dirty="0"/>
          </a:p>
        </p:txBody>
      </p:sp>
      <p:sp>
        <p:nvSpPr>
          <p:cNvPr id="12" name="Rectangle 11"/>
          <p:cNvSpPr/>
          <p:nvPr/>
        </p:nvSpPr>
        <p:spPr>
          <a:xfrm>
            <a:off x="5654911" y="4768"/>
            <a:ext cx="865943" cy="707886"/>
          </a:xfrm>
          <a:prstGeom prst="rect">
            <a:avLst/>
          </a:prstGeom>
        </p:spPr>
        <p:txBody>
          <a:bodyPr wrap="none">
            <a:spAutoFit/>
          </a:bodyPr>
          <a:lstStyle/>
          <a:p>
            <a:r>
              <a:rPr lang="en-US" sz="4000" dirty="0" smtClean="0">
                <a:solidFill>
                  <a:srgbClr val="FFC000"/>
                </a:solidFill>
                <a:latin typeface="Calibri"/>
              </a:rPr>
              <a:t>❿</a:t>
            </a:r>
            <a:endParaRPr lang="en-US" sz="4000" dirty="0">
              <a:solidFill>
                <a:srgbClr val="FFC000"/>
              </a:solidFill>
            </a:endParaRPr>
          </a:p>
        </p:txBody>
      </p:sp>
    </p:spTree>
    <p:extLst>
      <p:ext uri="{BB962C8B-B14F-4D97-AF65-F5344CB8AC3E}">
        <p14:creationId xmlns:p14="http://schemas.microsoft.com/office/powerpoint/2010/main" val="2276574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32" y="95789"/>
            <a:ext cx="7231968" cy="944562"/>
          </a:xfrm>
        </p:spPr>
        <p:txBody>
          <a:bodyPr/>
          <a:lstStyle/>
          <a:p>
            <a:pPr algn="l"/>
            <a:r>
              <a:rPr lang="en-US" dirty="0"/>
              <a:t>CCDF Decision Point</a:t>
            </a:r>
            <a:br>
              <a:rPr lang="en-US" dirty="0"/>
            </a:br>
            <a:r>
              <a:rPr lang="en-US" dirty="0" smtClean="0"/>
              <a:t>Milestone C</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33</a:t>
            </a:fld>
            <a:endParaRPr lang="en-US"/>
          </a:p>
        </p:txBody>
      </p:sp>
      <p:sp>
        <p:nvSpPr>
          <p:cNvPr id="24" name="Rectangle 23"/>
          <p:cNvSpPr/>
          <p:nvPr/>
        </p:nvSpPr>
        <p:spPr>
          <a:xfrm>
            <a:off x="5658266" y="-11933"/>
            <a:ext cx="865943" cy="707886"/>
          </a:xfrm>
          <a:prstGeom prst="rect">
            <a:avLst/>
          </a:prstGeom>
        </p:spPr>
        <p:txBody>
          <a:bodyPr wrap="none">
            <a:spAutoFit/>
          </a:bodyPr>
          <a:lstStyle/>
          <a:p>
            <a:r>
              <a:rPr lang="en-US" sz="4000" dirty="0" smtClean="0">
                <a:solidFill>
                  <a:schemeClr val="bg1">
                    <a:lumMod val="50000"/>
                  </a:schemeClr>
                </a:solidFill>
                <a:latin typeface="Calibri"/>
              </a:rPr>
              <a:t>⓫</a:t>
            </a:r>
            <a:endParaRPr lang="en-US" sz="4000" dirty="0">
              <a:solidFill>
                <a:srgbClr val="0070C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702783618"/>
              </p:ext>
            </p:extLst>
          </p:nvPr>
        </p:nvGraphicFramePr>
        <p:xfrm>
          <a:off x="286167" y="1322705"/>
          <a:ext cx="8515351" cy="5288280"/>
        </p:xfrm>
        <a:graphic>
          <a:graphicData uri="http://schemas.openxmlformats.org/drawingml/2006/table">
            <a:tbl>
              <a:tblPr firstRow="1" bandRow="1">
                <a:tableStyleId>{D7AC3CCA-C797-4891-BE02-D94E43425B78}</a:tableStyleId>
              </a:tblPr>
              <a:tblGrid>
                <a:gridCol w="3478019"/>
                <a:gridCol w="5037332"/>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Milestone C</a:t>
                      </a:r>
                      <a:endParaRPr lang="en-US" sz="4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dirty="0" smtClean="0">
                          <a:solidFill>
                            <a:srgbClr val="FFFF00"/>
                          </a:solidFill>
                        </a:rPr>
                        <a:t>Milestone</a:t>
                      </a:r>
                      <a:r>
                        <a:rPr lang="en-US" sz="1000" b="1" baseline="0" dirty="0" smtClean="0">
                          <a:solidFill>
                            <a:srgbClr val="FFFF00"/>
                          </a:solidFill>
                        </a:rPr>
                        <a:t> C is a review for entrance into Production &amp; Deployment Phase</a:t>
                      </a:r>
                      <a:endParaRPr lang="en-US" sz="10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r>
              <a:tr h="944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rPr>
                        <a:t>Have changes to the program baseline been assessed to ensure the maximum military utility for cost within affordability constraints? If so, what trades were made to arrive at those values and what are the cost, schedule,  technical, and operational implications?</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If changes to the program baseline have been made, show the trades analysis accomplished to arrived at these changes </a:t>
                      </a:r>
                      <a:r>
                        <a:rPr lang="en-US" sz="1000" b="0" baseline="0" dirty="0" smtClean="0">
                          <a:solidFill>
                            <a:srgbClr val="FFFF00"/>
                          </a:solidFill>
                        </a:rPr>
                        <a:t>, include details on the effectiveness/military utility analysis; cost, schedule, and affordability analysis; rationale for  making changes; associated risks and mitigations; sensitivity analysis ; and operational implications associated with each trade made to adjust the program baseline. </a:t>
                      </a:r>
                    </a:p>
                  </a:txBody>
                  <a:tcPr>
                    <a:solidFill>
                      <a:srgbClr val="0070C0"/>
                    </a:solidFill>
                  </a:tcPr>
                </a:tc>
              </a:tr>
              <a:tr h="133727">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Have there been any updates to the cost estimate or KPPs?  If so, what trades were made to arrive at those values and what are the cost, schedule, technical, operational implications?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the trade analysis</a:t>
                      </a:r>
                      <a:r>
                        <a:rPr lang="en-US" sz="900" baseline="0" dirty="0" smtClean="0">
                          <a:effectLst/>
                          <a:latin typeface="Calibri" panose="020F0502020204030204" pitchFamily="34" charset="0"/>
                          <a:ea typeface="Times New Roman"/>
                        </a:rPr>
                        <a:t> that reveals the cost and operational impacts  and military utility feasibility and affordability of any updates to the defined performance attributes (KPPs and KSAs) and/or the cost estimate.</a:t>
                      </a:r>
                      <a:endParaRPr lang="en-US" sz="900" dirty="0" smtClean="0">
                        <a:effectLst/>
                        <a:latin typeface="Calibri" panose="020F0502020204030204" pitchFamily="34" charset="0"/>
                        <a:ea typeface="Times New Roman"/>
                      </a:endParaRPr>
                    </a:p>
                  </a:txBody>
                  <a:tcPr marL="68580" marR="68580" marT="0" marB="0"/>
                </a:tc>
              </a:tr>
              <a:tr h="0">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a:t>
                      </a:r>
                      <a:r>
                        <a:rPr lang="en-US" sz="900" baseline="0" dirty="0" smtClean="0">
                          <a:latin typeface="Calibri" panose="020F0502020204030204" pitchFamily="34" charset="0"/>
                        </a:rPr>
                        <a:t> there any updates to </a:t>
                      </a:r>
                      <a:r>
                        <a:rPr lang="en-US" sz="900" dirty="0" smtClean="0">
                          <a:latin typeface="Calibri" panose="020F0502020204030204" pitchFamily="34" charset="0"/>
                        </a:rPr>
                        <a:t>your Acquisition Strategy and business approach for EMD? Describe the decision process used to arrive at this approach, including any trade studies conducted.</a:t>
                      </a: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Describe the program acquisition strategy and business approach (emphasis on updates), in doing so identify how and why decisions</a:t>
                      </a:r>
                      <a:r>
                        <a:rPr lang="en-US" sz="900" baseline="0" dirty="0" smtClean="0">
                          <a:effectLst/>
                          <a:latin typeface="Calibri" panose="020F0502020204030204" pitchFamily="34" charset="0"/>
                          <a:ea typeface="Times New Roman"/>
                        </a:rPr>
                        <a:t> were made provide a description of the analyses that were used to support decisions.</a:t>
                      </a:r>
                      <a:endParaRPr lang="en-US" sz="900" dirty="0">
                        <a:effectLst/>
                        <a:latin typeface="Calibri" panose="020F0502020204030204" pitchFamily="34" charset="0"/>
                        <a:ea typeface="Times New Roman"/>
                      </a:endParaRPr>
                    </a:p>
                  </a:txBody>
                  <a:tcPr marL="68580" marR="68580" marT="0" marB="0"/>
                </a:tc>
              </a:tr>
              <a:tr h="370840">
                <a:tc>
                  <a:txBody>
                    <a:bodyPr/>
                    <a:lstStyle/>
                    <a:p>
                      <a:r>
                        <a:rPr lang="en-US" sz="900" dirty="0" smtClean="0">
                          <a:latin typeface="Calibri" panose="020F0502020204030204" pitchFamily="34" charset="0"/>
                        </a:rPr>
                        <a:t>What are the program risk?  Describe what specific production design and other risk mitigation activities have or will be conducted to reduce the risk to acceptable levels, what technology or other trades were conducted to determine the appropriate mitigations?</a:t>
                      </a:r>
                      <a:endParaRPr lang="en-US" sz="900" dirty="0">
                        <a:latin typeface="Calibri" panose="020F0502020204030204" pitchFamily="34" charset="0"/>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Identify the program risks accompanied</a:t>
                      </a:r>
                      <a:r>
                        <a:rPr lang="en-US" sz="900" baseline="0" dirty="0" smtClean="0">
                          <a:effectLst/>
                          <a:latin typeface="Calibri" panose="020F0502020204030204" pitchFamily="34" charset="0"/>
                          <a:ea typeface="Times New Roman"/>
                        </a:rPr>
                        <a:t> by the analysis used to arrive at risk mitigation. In particular provide specifics with respect to alternatives considered and rational for selecting a specific mitigation, for example the details of the multi-objective decision analysis  (MODA) if used.</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“should cost management” targets and how will you achieve them?</a:t>
                      </a: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Show how “should cost management” targets were developed ,</a:t>
                      </a:r>
                      <a:r>
                        <a:rPr lang="en-US" sz="900" baseline="0" dirty="0" smtClean="0">
                          <a:effectLst/>
                          <a:latin typeface="Calibri" panose="020F0502020204030204" pitchFamily="34" charset="0"/>
                          <a:ea typeface="Times New Roman"/>
                        </a:rPr>
                        <a:t> include the analytical basis of the target as they relate to the program “will costs”. </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affordability goals and how did you arrive at them? Show how your affordability analysis supports the Air Force’s proposed affordability goals for unit production and sustainment costs.</a:t>
                      </a:r>
                    </a:p>
                  </a:txBody>
                  <a:tcPr marL="68580" marR="68580" marT="0" marB="0"/>
                </a:tc>
                <a:tc>
                  <a:txBody>
                    <a:bodyPr/>
                    <a:lstStyle/>
                    <a:p>
                      <a:r>
                        <a:rPr lang="en-US" sz="900" dirty="0" smtClean="0">
                          <a:latin typeface="Calibri" panose="020F0502020204030204" pitchFamily="34" charset="0"/>
                        </a:rPr>
                        <a:t>Provide your affordability analysis and proposed affordability goals based on</a:t>
                      </a:r>
                      <a:r>
                        <a:rPr lang="en-US" sz="900" baseline="0" dirty="0" smtClean="0">
                          <a:latin typeface="Calibri" panose="020F0502020204030204" pitchFamily="34" charset="0"/>
                        </a:rPr>
                        <a:t> </a:t>
                      </a:r>
                      <a:r>
                        <a:rPr lang="en-US" sz="900" dirty="0" smtClean="0">
                          <a:latin typeface="Calibri" panose="020F0502020204030204" pitchFamily="34" charset="0"/>
                        </a:rPr>
                        <a:t>the resources that are projected to be available to the Air Force for this program with respect to production</a:t>
                      </a:r>
                      <a:r>
                        <a:rPr lang="en-US" sz="900" baseline="0" dirty="0" smtClean="0">
                          <a:latin typeface="Calibri" panose="020F0502020204030204" pitchFamily="34" charset="0"/>
                        </a:rPr>
                        <a:t> and sustainment</a:t>
                      </a:r>
                      <a:r>
                        <a:rPr lang="en-US" sz="900" dirty="0" smtClean="0">
                          <a:latin typeface="Calibri" panose="020F0502020204030204" pitchFamily="34" charset="0"/>
                        </a:rPr>
                        <a:t>.</a:t>
                      </a:r>
                      <a:r>
                        <a:rPr lang="en-US" sz="900" baseline="0" dirty="0" smtClean="0">
                          <a:latin typeface="Calibri" panose="020F0502020204030204" pitchFamily="34" charset="0"/>
                        </a:rPr>
                        <a:t> </a:t>
                      </a:r>
                      <a:endParaRPr lang="en-US" sz="900" dirty="0" smtClean="0">
                        <a:latin typeface="Calibri" panose="020F0502020204030204" pitchFamily="34" charset="0"/>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the Air Force’s cost estimate for the preferred solution(s)identified by the AoA?</a:t>
                      </a: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Provide a</a:t>
                      </a:r>
                      <a:r>
                        <a:rPr lang="en-US" sz="900" baseline="0" dirty="0" smtClean="0">
                          <a:effectLst/>
                          <a:latin typeface="Calibri" panose="020F0502020204030204" pitchFamily="34" charset="0"/>
                          <a:ea typeface="Times New Roman"/>
                        </a:rPr>
                        <a:t> LCC estimate and the underlying basis of that estimate, by appropriation and FY. (See </a:t>
                      </a:r>
                      <a:r>
                        <a:rPr lang="en-US" sz="900" baseline="0" dirty="0" smtClean="0">
                          <a:effectLst/>
                          <a:latin typeface="Calibri" panose="020F0502020204030204" pitchFamily="34" charset="0"/>
                          <a:ea typeface="Times New Roman"/>
                          <a:hlinkClick r:id="rId3"/>
                        </a:rPr>
                        <a:t>DAG Para 3.1</a:t>
                      </a:r>
                      <a:r>
                        <a:rPr lang="en-US" sz="900" baseline="0" dirty="0" smtClean="0">
                          <a:effectLst/>
                          <a:latin typeface="Calibri" panose="020F0502020204030204" pitchFamily="34" charset="0"/>
                          <a:ea typeface="Times New Roman"/>
                        </a:rPr>
                        <a:t>)</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Demonstrate that the program will be fully funded within the FYDP at Milestone A.</a:t>
                      </a: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Provide program</a:t>
                      </a:r>
                      <a:r>
                        <a:rPr lang="en-US" sz="900" baseline="0" dirty="0" smtClean="0">
                          <a:effectLst/>
                          <a:latin typeface="Calibri" panose="020F0502020204030204" pitchFamily="34" charset="0"/>
                          <a:ea typeface="Times New Roman"/>
                        </a:rPr>
                        <a:t> projected funding vs. program LCC by appropriation and FY. Identify shortfall and overages and projected fix details.</a:t>
                      </a:r>
                      <a:endParaRPr lang="en-US" sz="900" dirty="0">
                        <a:effectLst/>
                        <a:latin typeface="Calibri" panose="020F0502020204030204" pitchFamily="34" charset="0"/>
                        <a:ea typeface="Times New Roman"/>
                      </a:endParaRPr>
                    </a:p>
                  </a:txBody>
                  <a:tcPr marL="68580" marR="68580" marT="0" marB="0"/>
                </a:tc>
              </a:tr>
              <a:tr h="158492">
                <a:tc>
                  <a:txBody>
                    <a:bodyPr/>
                    <a:lstStyle/>
                    <a:p>
                      <a:pPr marL="0" marR="0">
                        <a:spcBef>
                          <a:spcPts val="0"/>
                        </a:spcBef>
                        <a:spcAft>
                          <a:spcPts val="0"/>
                        </a:spcAft>
                      </a:pPr>
                      <a:r>
                        <a:rPr lang="en-US" sz="900" dirty="0" smtClean="0">
                          <a:effectLst/>
                          <a:latin typeface="Calibri" panose="020F0502020204030204" pitchFamily="34" charset="0"/>
                          <a:ea typeface="Times New Roman"/>
                        </a:rPr>
                        <a:t>Are there any new validated threats</a:t>
                      </a:r>
                      <a:r>
                        <a:rPr lang="en-US" sz="900" baseline="0" dirty="0" smtClean="0">
                          <a:effectLst/>
                          <a:latin typeface="Calibri" panose="020F0502020204030204" pitchFamily="34" charset="0"/>
                          <a:ea typeface="Times New Roman"/>
                        </a:rPr>
                        <a:t> or threat environments that might affect the system’s operational effectiveness?</a:t>
                      </a:r>
                      <a:endParaRPr lang="en-US" sz="90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Identify the new validated threats or threat environments and show how they</a:t>
                      </a:r>
                      <a:r>
                        <a:rPr lang="en-US" sz="900" baseline="0" dirty="0" smtClean="0">
                          <a:effectLst/>
                          <a:latin typeface="Calibri" panose="020F0502020204030204" pitchFamily="34" charset="0"/>
                          <a:ea typeface="Times New Roman"/>
                        </a:rPr>
                        <a:t> have been countered in the production design. Show any trades conducted and the alternatives chosen or rejected and the associated rational.</a:t>
                      </a:r>
                      <a:r>
                        <a:rPr lang="en-US" sz="900" dirty="0" smtClean="0">
                          <a:effectLst/>
                          <a:latin typeface="Calibri" panose="020F0502020204030204" pitchFamily="34" charset="0"/>
                          <a:ea typeface="Times New Roman"/>
                        </a:rPr>
                        <a:t> </a:t>
                      </a:r>
                      <a:endParaRPr lang="en-US" sz="900" dirty="0">
                        <a:effectLst/>
                        <a:latin typeface="Calibri" panose="020F0502020204030204" pitchFamily="34" charset="0"/>
                        <a:ea typeface="Times New Roman"/>
                      </a:endParaRPr>
                    </a:p>
                  </a:txBody>
                  <a:tcPr marL="68580" marR="68580" marT="0" marB="0"/>
                </a:tc>
              </a:tr>
            </a:tbl>
          </a:graphicData>
        </a:graphic>
      </p:graphicFrame>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11" t="25305" r="17975" b="17754"/>
          <a:stretch/>
        </p:blipFill>
        <p:spPr bwMode="auto">
          <a:xfrm>
            <a:off x="6915150" y="141452"/>
            <a:ext cx="1517438" cy="113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3143931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431" y="119586"/>
            <a:ext cx="7231969" cy="944562"/>
          </a:xfrm>
        </p:spPr>
        <p:txBody>
          <a:bodyPr/>
          <a:lstStyle/>
          <a:p>
            <a:pPr algn="l"/>
            <a:r>
              <a:rPr lang="en-US" dirty="0"/>
              <a:t>CCDF Decision Point</a:t>
            </a:r>
            <a:br>
              <a:rPr lang="en-US" dirty="0"/>
            </a:br>
            <a:r>
              <a:rPr lang="en-US" dirty="0" smtClean="0"/>
              <a:t>FRP Decision</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34</a:t>
            </a:fld>
            <a:endParaRPr lang="en-US"/>
          </a:p>
        </p:txBody>
      </p:sp>
      <p:sp>
        <p:nvSpPr>
          <p:cNvPr id="25" name="Rectangle 24"/>
          <p:cNvSpPr/>
          <p:nvPr/>
        </p:nvSpPr>
        <p:spPr>
          <a:xfrm>
            <a:off x="5658266" y="-3748"/>
            <a:ext cx="865943" cy="707886"/>
          </a:xfrm>
          <a:prstGeom prst="rect">
            <a:avLst/>
          </a:prstGeom>
        </p:spPr>
        <p:txBody>
          <a:bodyPr wrap="none">
            <a:spAutoFit/>
          </a:bodyPr>
          <a:lstStyle/>
          <a:p>
            <a:r>
              <a:rPr lang="en-US" sz="4000" dirty="0">
                <a:solidFill>
                  <a:srgbClr val="0070C0"/>
                </a:solidFill>
                <a:latin typeface="Calibri"/>
              </a:rPr>
              <a:t>⓬</a:t>
            </a:r>
            <a:endParaRPr lang="en-US" sz="4000" dirty="0">
              <a:solidFill>
                <a:srgbClr val="0070C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30676899"/>
              </p:ext>
            </p:extLst>
          </p:nvPr>
        </p:nvGraphicFramePr>
        <p:xfrm>
          <a:off x="276228" y="1322705"/>
          <a:ext cx="8515351" cy="5420360"/>
        </p:xfrm>
        <a:graphic>
          <a:graphicData uri="http://schemas.openxmlformats.org/drawingml/2006/table">
            <a:tbl>
              <a:tblPr firstRow="1" bandRow="1">
                <a:tableStyleId>{D7AC3CCA-C797-4891-BE02-D94E43425B78}</a:tableStyleId>
              </a:tblPr>
              <a:tblGrid>
                <a:gridCol w="3478019"/>
                <a:gridCol w="5037332"/>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a:t>
                      </a:r>
                      <a:r>
                        <a:rPr lang="en-US" sz="1000" b="1" dirty="0" smtClean="0">
                          <a:solidFill>
                            <a:schemeClr val="bg1"/>
                          </a:solidFill>
                        </a:rPr>
                        <a:t>: </a:t>
                      </a:r>
                      <a:r>
                        <a:rPr lang="en-US" sz="1000" b="1" dirty="0" smtClean="0">
                          <a:solidFill>
                            <a:srgbClr val="FFFF00"/>
                          </a:solidFill>
                        </a:rPr>
                        <a:t>Full Rate Production (FRP)</a:t>
                      </a:r>
                      <a:endParaRPr lang="en-US" sz="4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Makers</a:t>
                      </a:r>
                      <a:r>
                        <a:rPr lang="en-US" sz="1000" b="1" dirty="0" smtClean="0">
                          <a:solidFill>
                            <a:schemeClr val="bg1"/>
                          </a:solidFill>
                        </a:rPr>
                        <a:t>: </a:t>
                      </a:r>
                      <a:r>
                        <a:rPr lang="en-US" sz="1000" b="1" dirty="0" smtClean="0">
                          <a:solidFill>
                            <a:srgbClr val="FFFF00"/>
                          </a:solidFill>
                        </a:rPr>
                        <a:t>MDA</a:t>
                      </a:r>
                    </a:p>
                  </a:txBody>
                  <a:tcPr>
                    <a:solidFill>
                      <a:srgbClr val="0070C0"/>
                    </a:solidFill>
                  </a:tcPr>
                </a:tc>
              </a:tr>
              <a:tr h="1680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rPr>
                        <a:t>Decision Point</a:t>
                      </a:r>
                      <a:r>
                        <a:rPr lang="en-US" sz="1000" b="1" dirty="0" smtClean="0">
                          <a:solidFill>
                            <a:schemeClr val="bg1"/>
                          </a:solidFill>
                        </a:rPr>
                        <a:t>: </a:t>
                      </a:r>
                      <a:r>
                        <a:rPr lang="en-US" sz="1000" b="1" i="0" u="none" strike="noStrike" kern="1200" baseline="0" dirty="0" smtClean="0">
                          <a:solidFill>
                            <a:srgbClr val="FFFF00"/>
                          </a:solidFill>
                          <a:latin typeface="+mn-lt"/>
                          <a:ea typeface="+mn-ea"/>
                          <a:cs typeface="+mn-cs"/>
                        </a:rPr>
                        <a:t>FRP assess the results of initial OT&amp;E, initial manufacturing, and initial deployment, and determine whether or not to approve proceeding to Full-Rate Production or Full Deployment</a:t>
                      </a:r>
                      <a:endParaRPr lang="en-US" sz="10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r>
              <a:tr h="13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OVERARCHING</a:t>
                      </a:r>
                      <a:r>
                        <a:rPr lang="en-US" sz="1000" b="1" u="sng" baseline="0" dirty="0" smtClean="0">
                          <a:solidFill>
                            <a:schemeClr val="bg1"/>
                          </a:solidFill>
                          <a:latin typeface="+mn-lt"/>
                        </a:rPr>
                        <a:t> QUESTION</a:t>
                      </a:r>
                      <a:r>
                        <a:rPr lang="en-US" sz="1000" b="1" baseline="0" dirty="0" smtClean="0">
                          <a:solidFill>
                            <a:schemeClr val="bg1"/>
                          </a:solidFill>
                          <a:latin typeface="+mn-lt"/>
                        </a:rPr>
                        <a:t>:</a:t>
                      </a:r>
                      <a:r>
                        <a:rPr lang="en-US" sz="1000" b="1" baseline="0" dirty="0" smtClean="0">
                          <a:solidFill>
                            <a:srgbClr val="FFFF00"/>
                          </a:solidFill>
                          <a:latin typeface="+mn-lt"/>
                        </a:rPr>
                        <a:t> </a:t>
                      </a:r>
                      <a:r>
                        <a:rPr lang="en-US" sz="1000" dirty="0" smtClean="0">
                          <a:solidFill>
                            <a:srgbClr val="FFFF00"/>
                          </a:solidFill>
                        </a:rPr>
                        <a:t>Have changes to the program baseline been assessed to ensure the maximum military utility for cost within affordability constraints? If so, what trades were made to arrive at those values and what are the cost, schedule,  technical, and operational implications?</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bg1"/>
                          </a:solidFill>
                          <a:latin typeface="+mn-lt"/>
                        </a:rPr>
                        <a:t>INFORMATION</a:t>
                      </a:r>
                      <a:r>
                        <a:rPr lang="en-US" sz="1000" b="1" u="sng" baseline="0" dirty="0" smtClean="0">
                          <a:solidFill>
                            <a:schemeClr val="bg1"/>
                          </a:solidFill>
                          <a:latin typeface="+mn-lt"/>
                        </a:rPr>
                        <a:t> REQUIRED</a:t>
                      </a:r>
                      <a:r>
                        <a:rPr lang="en-US" sz="1000" b="1" baseline="0" dirty="0" smtClean="0">
                          <a:solidFill>
                            <a:schemeClr val="bg1"/>
                          </a:solidFill>
                          <a:latin typeface="+mn-lt"/>
                        </a:rPr>
                        <a:t>: </a:t>
                      </a:r>
                      <a:r>
                        <a:rPr lang="en-US" sz="1000" b="0" baseline="0" dirty="0" smtClean="0">
                          <a:solidFill>
                            <a:srgbClr val="FFFF00"/>
                          </a:solidFill>
                          <a:latin typeface="+mn-lt"/>
                        </a:rPr>
                        <a:t>If changes to the program baseline have been made, show the trades analysis accomplished to arrived at these changes </a:t>
                      </a:r>
                      <a:r>
                        <a:rPr lang="en-US" sz="1000" b="0" baseline="0" dirty="0" smtClean="0">
                          <a:solidFill>
                            <a:srgbClr val="FFFF00"/>
                          </a:solidFill>
                        </a:rPr>
                        <a:t>, include details on the effectiveness/military utility analysis; cost, schedule, and affordability analysis; rationale for  making changes; associated risks and mitigations; sensitivity analysis ; and operational implications associated with each trade made to adjust the program baseline. </a:t>
                      </a:r>
                    </a:p>
                  </a:txBody>
                  <a:tcPr>
                    <a:solidFill>
                      <a:srgbClr val="0070C0"/>
                    </a:solidFill>
                  </a:tcPr>
                </a:tc>
              </a:tr>
              <a:tr h="133727">
                <a:tc>
                  <a:txBody>
                    <a:bodyPr/>
                    <a:lstStyle/>
                    <a:p>
                      <a:pPr algn="ctr"/>
                      <a:r>
                        <a:rPr lang="en-US" sz="1000" b="1" u="sng" dirty="0" smtClean="0">
                          <a:solidFill>
                            <a:schemeClr val="tx2"/>
                          </a:solidFill>
                        </a:rPr>
                        <a:t>KEY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anose="020F0502020204030204" pitchFamily="34" charset="0"/>
                        </a:rPr>
                        <a:t>What product baseline attributes are key drivers of cost, schedule and risk?  For each driver, how would cost, schedule, risk and operational effectiveness be impacted by changes to the production/deployment baseline?</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Describe the product baseline attributes that</a:t>
                      </a:r>
                      <a:r>
                        <a:rPr lang="en-US" sz="900" baseline="0" dirty="0" smtClean="0">
                          <a:effectLst/>
                          <a:latin typeface="Calibri" panose="020F0502020204030204" pitchFamily="34" charset="0"/>
                          <a:ea typeface="Times New Roman"/>
                        </a:rPr>
                        <a:t> are key  drivers </a:t>
                      </a:r>
                      <a:r>
                        <a:rPr lang="en-US" sz="900" dirty="0" smtClean="0">
                          <a:solidFill>
                            <a:schemeClr val="tx1"/>
                          </a:solidFill>
                          <a:latin typeface="Calibri" panose="020F0502020204030204" pitchFamily="34" charset="0"/>
                        </a:rPr>
                        <a:t>of program cost, schedule and programmatic risk </a:t>
                      </a:r>
                      <a:r>
                        <a:rPr lang="en-US" sz="900" baseline="0" dirty="0" smtClean="0">
                          <a:effectLst/>
                          <a:latin typeface="Calibri" panose="020F0502020204030204" pitchFamily="34" charset="0"/>
                          <a:ea typeface="Times New Roman"/>
                        </a:rPr>
                        <a:t>and the associated analysis that identified them as principal drivers. Show the sensitivity of these drivers by identifying </a:t>
                      </a:r>
                      <a:r>
                        <a:rPr lang="en-US" sz="900" dirty="0" smtClean="0">
                          <a:solidFill>
                            <a:prstClr val="black"/>
                          </a:solidFill>
                          <a:latin typeface="Calibri" panose="020F0502020204030204" pitchFamily="34" charset="0"/>
                        </a:rPr>
                        <a:t>the "knee of the curve" analysis for each of the cost drivers and the current value for their associated with the production/deployment baseline. </a:t>
                      </a:r>
                      <a:endParaRPr lang="en-US" sz="900" dirty="0" smtClean="0">
                        <a:effectLst/>
                        <a:latin typeface="Calibri" panose="020F0502020204030204" pitchFamily="34" charset="0"/>
                        <a:ea typeface="Times New Roman"/>
                      </a:endParaRPr>
                    </a:p>
                  </a:txBody>
                  <a:tcPr marL="68580" marR="68580" marT="0" marB="0"/>
                </a:tc>
              </a:tr>
              <a:tr h="178467">
                <a:tc>
                  <a:txBody>
                    <a:bodyPr/>
                    <a:lstStyle/>
                    <a:p>
                      <a:pPr algn="ctr"/>
                      <a:r>
                        <a:rPr lang="en-US" sz="1000" b="1" u="sng" dirty="0" smtClean="0">
                          <a:solidFill>
                            <a:schemeClr val="tx2"/>
                          </a:solidFill>
                        </a:rPr>
                        <a:t>OTHER QUESTIONS TO BE ASKED</a:t>
                      </a:r>
                      <a:r>
                        <a:rPr lang="en-US" sz="1000" b="1" dirty="0" smtClean="0">
                          <a:solidFill>
                            <a:schemeClr val="tx2"/>
                          </a:solidFill>
                        </a:rPr>
                        <a:t>: </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u="sng" dirty="0" smtClean="0">
                          <a:solidFill>
                            <a:schemeClr val="tx2"/>
                          </a:solidFill>
                        </a:rPr>
                        <a:t>INFORMATION REQUIRED TO ANSWER THE QUESTIONS:</a:t>
                      </a:r>
                      <a:endParaRPr lang="en-US" sz="1000" b="1" dirty="0" smtClean="0">
                        <a:solidFill>
                          <a:schemeClr val="tx2"/>
                        </a:solidFill>
                      </a:endParaRPr>
                    </a:p>
                  </a:txBody>
                  <a:tcPr>
                    <a:solidFill>
                      <a:schemeClr val="tx2">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Are</a:t>
                      </a:r>
                      <a:r>
                        <a:rPr lang="en-US" sz="900" baseline="0" dirty="0" smtClean="0">
                          <a:latin typeface="Calibri" panose="020F0502020204030204" pitchFamily="34" charset="0"/>
                        </a:rPr>
                        <a:t> there any updates to </a:t>
                      </a:r>
                      <a:r>
                        <a:rPr lang="en-US" sz="900" dirty="0" smtClean="0">
                          <a:latin typeface="Calibri" panose="020F0502020204030204" pitchFamily="34" charset="0"/>
                        </a:rPr>
                        <a:t>your Acquisition Strategy and business approach for Production/Deployment? Describe the decision process used to arrive at this approach, including any trade studies conducted.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Describe the program acquisition strategy and business approach (emphasis on updates), in doing so identify how and why decisions</a:t>
                      </a:r>
                      <a:r>
                        <a:rPr lang="en-US" sz="900" baseline="0" dirty="0" smtClean="0">
                          <a:effectLst/>
                          <a:latin typeface="Calibri" panose="020F0502020204030204" pitchFamily="34" charset="0"/>
                          <a:ea typeface="Times New Roman"/>
                        </a:rPr>
                        <a:t> were made provide a description of the analyses that were used to support decisions.</a:t>
                      </a:r>
                      <a:endParaRPr lang="en-US" sz="900" dirty="0" smtClean="0">
                        <a:effectLst/>
                        <a:latin typeface="Calibri" panose="020F0502020204030204" pitchFamily="34" charset="0"/>
                        <a:ea typeface="Times New Roman"/>
                      </a:endParaRPr>
                    </a:p>
                  </a:txBody>
                  <a:tcPr marL="68580" marR="68580" marT="0" marB="0"/>
                </a:tc>
              </a:tr>
              <a:tr h="370840">
                <a:tc>
                  <a:txBody>
                    <a:bodyPr/>
                    <a:lstStyle/>
                    <a:p>
                      <a:pPr marL="0" marR="0">
                        <a:spcBef>
                          <a:spcPts val="0"/>
                        </a:spcBef>
                        <a:spcAft>
                          <a:spcPts val="0"/>
                        </a:spcAft>
                      </a:pPr>
                      <a:r>
                        <a:rPr lang="en-US" sz="900" dirty="0" smtClean="0">
                          <a:effectLst/>
                          <a:latin typeface="Calibri" panose="020F0502020204030204" pitchFamily="34" charset="0"/>
                          <a:ea typeface="Times New Roman"/>
                        </a:rPr>
                        <a:t>Are there any new validated threats</a:t>
                      </a:r>
                      <a:r>
                        <a:rPr lang="en-US" sz="900" baseline="0" dirty="0" smtClean="0">
                          <a:effectLst/>
                          <a:latin typeface="Calibri" panose="020F0502020204030204" pitchFamily="34" charset="0"/>
                          <a:ea typeface="Times New Roman"/>
                        </a:rPr>
                        <a:t> or threat environments that might affect the system’s operational effectiveness?</a:t>
                      </a:r>
                      <a:endParaRPr lang="en-US" sz="900" dirty="0">
                        <a:effectLst/>
                        <a:latin typeface="Calibri" panose="020F0502020204030204" pitchFamily="34" charset="0"/>
                        <a:ea typeface="Times New Roman"/>
                      </a:endParaRPr>
                    </a:p>
                  </a:txBody>
                  <a:tcPr marL="68580" marR="68580" marT="0" marB="0"/>
                </a:tc>
                <a:tc>
                  <a:txBody>
                    <a:bodyPr/>
                    <a:lstStyle/>
                    <a:p>
                      <a:pPr marL="0" marR="0">
                        <a:spcBef>
                          <a:spcPts val="0"/>
                        </a:spcBef>
                        <a:spcAft>
                          <a:spcPts val="0"/>
                        </a:spcAft>
                      </a:pPr>
                      <a:r>
                        <a:rPr lang="en-US" sz="900" dirty="0" smtClean="0">
                          <a:effectLst/>
                          <a:latin typeface="Calibri" panose="020F0502020204030204" pitchFamily="34" charset="0"/>
                          <a:ea typeface="Times New Roman"/>
                        </a:rPr>
                        <a:t>Identify the new validated threats or threat environments and show how they</a:t>
                      </a:r>
                      <a:r>
                        <a:rPr lang="en-US" sz="900" baseline="0" dirty="0" smtClean="0">
                          <a:effectLst/>
                          <a:latin typeface="Calibri" panose="020F0502020204030204" pitchFamily="34" charset="0"/>
                          <a:ea typeface="Times New Roman"/>
                        </a:rPr>
                        <a:t> have been countered in the production design. Show any trades conducted and the alternatives chosen or rejected and the associated rational.</a:t>
                      </a:r>
                      <a:r>
                        <a:rPr lang="en-US" sz="900" dirty="0" smtClean="0">
                          <a:effectLst/>
                          <a:latin typeface="Calibri" panose="020F0502020204030204" pitchFamily="34" charset="0"/>
                          <a:ea typeface="Times New Roman"/>
                        </a:rPr>
                        <a:t> </a:t>
                      </a:r>
                      <a:endParaRPr lang="en-US" sz="900" dirty="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the program risk?  Describe what specific production design and other risk mitigation activities have or will be conducted to reduce the risk to acceptable levels, what technology or other trades were conducted to determine the appropriate mitigations?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Identify the program risks accompanied</a:t>
                      </a:r>
                      <a:r>
                        <a:rPr lang="en-US" sz="900" baseline="0" dirty="0" smtClean="0">
                          <a:effectLst/>
                          <a:latin typeface="Calibri" panose="020F0502020204030204" pitchFamily="34" charset="0"/>
                          <a:ea typeface="Times New Roman"/>
                        </a:rPr>
                        <a:t> by the analysis used to arrive at risk mitigation. In particular provide specifics with respect to alternatives considered and rational for selecting a specific mitigation, for example the details of the multi-objective decision analysis  (MODA) if used.</a:t>
                      </a:r>
                      <a:endParaRPr lang="en-US" sz="900" dirty="0" smtClean="0">
                        <a:effectLst/>
                        <a:latin typeface="Calibri" panose="020F0502020204030204" pitchFamily="34" charset="0"/>
                        <a:ea typeface="Times New Roman"/>
                      </a:endParaRPr>
                    </a:p>
                  </a:txBody>
                  <a:tcPr marL="68580" marR="68580" marT="0" marB="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“should cost management” targets and how will you achieve them?</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Show how “should cost management” targets were developed ,</a:t>
                      </a:r>
                      <a:r>
                        <a:rPr lang="en-US" sz="900" baseline="0" dirty="0" smtClean="0">
                          <a:effectLst/>
                          <a:latin typeface="Calibri" panose="020F0502020204030204" pitchFamily="34" charset="0"/>
                          <a:ea typeface="Times New Roman"/>
                        </a:rPr>
                        <a:t> include the analytical basis of the target as they relate to the program “will costs”. </a:t>
                      </a:r>
                      <a:endParaRPr lang="en-US" sz="900" dirty="0" smtClean="0">
                        <a:effectLst/>
                        <a:latin typeface="Calibri" panose="020F0502020204030204" pitchFamily="34" charset="0"/>
                        <a:ea typeface="Times New Roman"/>
                      </a:endParaRPr>
                    </a:p>
                  </a:txBody>
                  <a:tcPr marL="68580" marR="68580" marT="0" marB="0"/>
                </a:tc>
              </a:tr>
              <a:tr h="256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are your affordability goals and how did you arrive at them? Show how your affordability analysis supports the Air Force’s proposed affordability goals for unit production and sustainment costs.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Provide your affordability analysis and proposed affordability goals based on</a:t>
                      </a:r>
                      <a:r>
                        <a:rPr lang="en-US" sz="900" baseline="0" dirty="0" smtClean="0">
                          <a:latin typeface="Calibri" panose="020F0502020204030204" pitchFamily="34" charset="0"/>
                        </a:rPr>
                        <a:t> </a:t>
                      </a:r>
                      <a:r>
                        <a:rPr lang="en-US" sz="900" dirty="0" smtClean="0">
                          <a:latin typeface="Calibri" panose="020F0502020204030204" pitchFamily="34" charset="0"/>
                        </a:rPr>
                        <a:t>the resources that are projected to be available to the Air Force for this program with respect to production</a:t>
                      </a:r>
                      <a:r>
                        <a:rPr lang="en-US" sz="900" baseline="0" dirty="0" smtClean="0">
                          <a:latin typeface="Calibri" panose="020F0502020204030204" pitchFamily="34" charset="0"/>
                        </a:rPr>
                        <a:t> and sustainment</a:t>
                      </a:r>
                      <a:r>
                        <a:rPr lang="en-US" sz="900" dirty="0" smtClean="0">
                          <a:latin typeface="Calibri" panose="020F0502020204030204" pitchFamily="34" charset="0"/>
                        </a:rPr>
                        <a:t>.</a:t>
                      </a:r>
                      <a:r>
                        <a:rPr lang="en-US" sz="900" baseline="0" dirty="0" smtClean="0">
                          <a:latin typeface="Calibri" panose="020F0502020204030204" pitchFamily="34" charset="0"/>
                        </a:rPr>
                        <a:t> </a:t>
                      </a:r>
                      <a:endParaRPr lang="en-US" sz="900" dirty="0" smtClean="0">
                        <a:latin typeface="Calibri" panose="020F0502020204030204" pitchFamily="34" charset="0"/>
                      </a:endParaRPr>
                    </a:p>
                  </a:txBody>
                  <a:tcPr marL="68580" marR="68580" marT="0" marB="0"/>
                </a:tc>
              </a:tr>
              <a:tr h="309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What is the Air Force’s cost estimate for the full-rate production?</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Provide a</a:t>
                      </a:r>
                      <a:r>
                        <a:rPr lang="en-US" sz="900" baseline="0" dirty="0" smtClean="0">
                          <a:effectLst/>
                          <a:latin typeface="Calibri" panose="020F0502020204030204" pitchFamily="34" charset="0"/>
                          <a:ea typeface="Times New Roman"/>
                        </a:rPr>
                        <a:t> LCC estimate and the underlying basis of that estimate, by appropriation and FY. (See </a:t>
                      </a:r>
                      <a:r>
                        <a:rPr lang="en-US" sz="900" baseline="0" dirty="0" smtClean="0">
                          <a:effectLst/>
                          <a:latin typeface="Calibri" panose="020F0502020204030204" pitchFamily="34" charset="0"/>
                          <a:ea typeface="Times New Roman"/>
                          <a:hlinkClick r:id="rId3"/>
                        </a:rPr>
                        <a:t>DAG Para 3.1</a:t>
                      </a:r>
                      <a:r>
                        <a:rPr lang="en-US" sz="900" baseline="0" dirty="0" smtClean="0">
                          <a:effectLst/>
                          <a:latin typeface="Calibri" panose="020F0502020204030204" pitchFamily="34" charset="0"/>
                          <a:ea typeface="Times New Roman"/>
                        </a:rPr>
                        <a:t>)</a:t>
                      </a:r>
                      <a:endParaRPr lang="en-US" sz="900" dirty="0" smtClean="0">
                        <a:effectLst/>
                        <a:latin typeface="Calibri" panose="020F0502020204030204" pitchFamily="34" charset="0"/>
                        <a:ea typeface="Times New Roman"/>
                      </a:endParaRPr>
                    </a:p>
                  </a:txBody>
                  <a:tcPr marL="68580" marR="68580" marT="0" marB="0"/>
                </a:tc>
              </a:tr>
              <a:tr h="158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Calibri" panose="020F0502020204030204" pitchFamily="34" charset="0"/>
                        </a:rPr>
                        <a:t>Demonstrate that the program will be fully funded within the FYDP at Milestone A.</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alibri" panose="020F0502020204030204" pitchFamily="34" charset="0"/>
                          <a:ea typeface="Times New Roman"/>
                        </a:rPr>
                        <a:t>Provide program</a:t>
                      </a:r>
                      <a:r>
                        <a:rPr lang="en-US" sz="900" baseline="0" dirty="0" smtClean="0">
                          <a:effectLst/>
                          <a:latin typeface="Calibri" panose="020F0502020204030204" pitchFamily="34" charset="0"/>
                          <a:ea typeface="Times New Roman"/>
                        </a:rPr>
                        <a:t> projected funding vs. program LCC by appropriation and FY. Identify shortfall and overages and projected fix details.</a:t>
                      </a:r>
                      <a:endParaRPr lang="en-US" sz="900" dirty="0" smtClean="0">
                        <a:effectLst/>
                        <a:latin typeface="Calibri" panose="020F0502020204030204" pitchFamily="34" charset="0"/>
                        <a:ea typeface="Times New Roman"/>
                      </a:endParaRPr>
                    </a:p>
                  </a:txBody>
                  <a:tcPr marL="68580" marR="68580" marT="0" marB="0"/>
                </a:tc>
              </a:tr>
            </a:tbl>
          </a:graphicData>
        </a:graphic>
      </p:graphicFrame>
      <p:pic>
        <p:nvPicPr>
          <p:cNvPr id="4098" name="Picture 2">
            <a:hlinkClick r:id="rId4" action="ppaction://hlinksldjump"/>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720" t="24264" r="17975" b="18796"/>
          <a:stretch/>
        </p:blipFill>
        <p:spPr bwMode="auto">
          <a:xfrm>
            <a:off x="6915150" y="141452"/>
            <a:ext cx="1513949" cy="113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2761" y="-41750"/>
            <a:ext cx="1415772" cy="215444"/>
          </a:xfrm>
          <a:prstGeom prst="rect">
            <a:avLst/>
          </a:prstGeom>
          <a:noFill/>
        </p:spPr>
        <p:txBody>
          <a:bodyPr wrap="none" rtlCol="0">
            <a:spAutoFit/>
          </a:bodyPr>
          <a:lstStyle/>
          <a:p>
            <a:pPr>
              <a:spcAft>
                <a:spcPts val="600"/>
              </a:spcAft>
            </a:pPr>
            <a:r>
              <a:rPr lang="en-US" sz="800" b="1" dirty="0" smtClean="0">
                <a:solidFill>
                  <a:schemeClr val="tx2"/>
                </a:solidFill>
                <a:ea typeface="Verdana" pitchFamily="34" charset="0"/>
                <a:cs typeface="Verdana" pitchFamily="34" charset="0"/>
              </a:rPr>
              <a:t>Decision Point Explained</a:t>
            </a:r>
            <a:endParaRPr lang="en-US" sz="800" b="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318051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1:  CBA - ICD</a:t>
            </a:r>
            <a:endParaRPr lang="en-US" dirty="0"/>
          </a:p>
        </p:txBody>
      </p:sp>
      <p:graphicFrame>
        <p:nvGraphicFramePr>
          <p:cNvPr id="10" name="Object 9"/>
          <p:cNvGraphicFramePr>
            <a:graphicFrameLocks noChangeAspect="1"/>
          </p:cNvGraphicFramePr>
          <p:nvPr>
            <p:extLst/>
          </p:nvPr>
        </p:nvGraphicFramePr>
        <p:xfrm>
          <a:off x="1" y="1143000"/>
          <a:ext cx="9144000" cy="5638800"/>
        </p:xfrm>
        <a:graphic>
          <a:graphicData uri="http://schemas.openxmlformats.org/presentationml/2006/ole">
            <mc:AlternateContent xmlns:mc="http://schemas.openxmlformats.org/markup-compatibility/2006">
              <mc:Choice xmlns:v="urn:schemas-microsoft-com:vml" Requires="v">
                <p:oleObj spid="_x0000_s1034" name="Visio" r:id="rId3" imgW="14786010" imgH="9760519" progId="Visio.Drawing.11">
                  <p:embed/>
                </p:oleObj>
              </mc:Choice>
              <mc:Fallback>
                <p:oleObj name="Visio" r:id="rId3" imgW="14786010" imgH="9760519" progId="Visio.Drawing.11">
                  <p:embed/>
                  <p:pic>
                    <p:nvPicPr>
                      <p:cNvPr id="0" name=""/>
                      <p:cNvPicPr/>
                      <p:nvPr/>
                    </p:nvPicPr>
                    <p:blipFill>
                      <a:blip r:embed="rId4"/>
                      <a:stretch>
                        <a:fillRect/>
                      </a:stretch>
                    </p:blipFill>
                    <p:spPr>
                      <a:xfrm>
                        <a:off x="1" y="1143000"/>
                        <a:ext cx="9144000" cy="5638800"/>
                      </a:xfrm>
                      <a:prstGeom prst="rect">
                        <a:avLst/>
                      </a:prstGeom>
                    </p:spPr>
                  </p:pic>
                </p:oleObj>
              </mc:Fallback>
            </mc:AlternateContent>
          </a:graphicData>
        </a:graphic>
      </p:graphicFrame>
    </p:spTree>
    <p:extLst>
      <p:ext uri="{BB962C8B-B14F-4D97-AF65-F5344CB8AC3E}">
        <p14:creationId xmlns:p14="http://schemas.microsoft.com/office/powerpoint/2010/main" val="1928806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2: </a:t>
            </a:r>
            <a:r>
              <a:rPr lang="en-US" dirty="0" err="1" smtClean="0"/>
              <a:t>AoA</a:t>
            </a:r>
            <a:r>
              <a:rPr lang="en-US" dirty="0" smtClean="0"/>
              <a:t>-MDD</a:t>
            </a:r>
            <a:endParaRPr lang="en-US" dirty="0"/>
          </a:p>
        </p:txBody>
      </p:sp>
      <p:graphicFrame>
        <p:nvGraphicFramePr>
          <p:cNvPr id="4" name="Object 3"/>
          <p:cNvGraphicFramePr>
            <a:graphicFrameLocks noChangeAspect="1"/>
          </p:cNvGraphicFramePr>
          <p:nvPr>
            <p:extLst/>
          </p:nvPr>
        </p:nvGraphicFramePr>
        <p:xfrm>
          <a:off x="1" y="1219200"/>
          <a:ext cx="9144000" cy="5638800"/>
        </p:xfrm>
        <a:graphic>
          <a:graphicData uri="http://schemas.openxmlformats.org/presentationml/2006/ole">
            <mc:AlternateContent xmlns:mc="http://schemas.openxmlformats.org/markup-compatibility/2006">
              <mc:Choice xmlns:v="urn:schemas-microsoft-com:vml" Requires="v">
                <p:oleObj spid="_x0000_s2058" name="Visio" r:id="rId3" imgW="10780290" imgH="7173134" progId="Visio.Drawing.11">
                  <p:embed/>
                </p:oleObj>
              </mc:Choice>
              <mc:Fallback>
                <p:oleObj name="Visio" r:id="rId3" imgW="10780290" imgH="7173134" progId="Visio.Drawing.11">
                  <p:embed/>
                  <p:pic>
                    <p:nvPicPr>
                      <p:cNvPr id="0" name=""/>
                      <p:cNvPicPr/>
                      <p:nvPr/>
                    </p:nvPicPr>
                    <p:blipFill>
                      <a:blip r:embed="rId4"/>
                      <a:stretch>
                        <a:fillRect/>
                      </a:stretch>
                    </p:blipFill>
                    <p:spPr>
                      <a:xfrm>
                        <a:off x="1" y="1219200"/>
                        <a:ext cx="9144000" cy="5638800"/>
                      </a:xfrm>
                      <a:prstGeom prst="rect">
                        <a:avLst/>
                      </a:prstGeom>
                    </p:spPr>
                  </p:pic>
                </p:oleObj>
              </mc:Fallback>
            </mc:AlternateContent>
          </a:graphicData>
        </a:graphic>
      </p:graphicFrame>
    </p:spTree>
    <p:extLst>
      <p:ext uri="{BB962C8B-B14F-4D97-AF65-F5344CB8AC3E}">
        <p14:creationId xmlns:p14="http://schemas.microsoft.com/office/powerpoint/2010/main" val="3757144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37</a:t>
            </a:fld>
            <a:endParaRPr lang="en-US"/>
          </a:p>
        </p:txBody>
      </p:sp>
      <p:sp>
        <p:nvSpPr>
          <p:cNvPr id="4" name="Rectangle 3"/>
          <p:cNvSpPr/>
          <p:nvPr/>
        </p:nvSpPr>
        <p:spPr>
          <a:xfrm>
            <a:off x="0" y="0"/>
            <a:ext cx="9144000" cy="6858000"/>
          </a:xfrm>
          <a:prstGeom prst="rect">
            <a:avLst/>
          </a:prstGeom>
          <a:solidFill>
            <a:srgbClr val="0070C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LINKS</a:t>
            </a:r>
            <a:endParaRPr lang="en-US" sz="6000" b="1" dirty="0"/>
          </a:p>
        </p:txBody>
      </p:sp>
    </p:spTree>
    <p:extLst>
      <p:ext uri="{BB962C8B-B14F-4D97-AF65-F5344CB8AC3E}">
        <p14:creationId xmlns:p14="http://schemas.microsoft.com/office/powerpoint/2010/main" val="4036679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39" y="123099"/>
            <a:ext cx="5672169" cy="914400"/>
          </a:xfrm>
        </p:spPr>
        <p:txBody>
          <a:bodyPr/>
          <a:lstStyle/>
          <a:p>
            <a:pPr algn="l"/>
            <a:r>
              <a:rPr lang="en-US" dirty="0" smtClean="0"/>
              <a:t>CCDF Decision Point </a:t>
            </a:r>
            <a:r>
              <a:rPr lang="en-US" dirty="0"/>
              <a:t/>
            </a:r>
            <a:br>
              <a:rPr lang="en-US" dirty="0"/>
            </a:br>
            <a:r>
              <a:rPr lang="en-US" dirty="0" smtClean="0">
                <a:effectLst>
                  <a:outerShdw blurRad="38100" dist="38100" dir="2700000" algn="tl">
                    <a:srgbClr val="000000">
                      <a:alpha val="43137"/>
                    </a:srgbClr>
                  </a:outerShdw>
                </a:effectLst>
              </a:rPr>
              <a:t>ICD Validation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38</a:t>
            </a:fld>
            <a:endParaRPr lang="en-US"/>
          </a:p>
        </p:txBody>
      </p:sp>
      <p:sp>
        <p:nvSpPr>
          <p:cNvPr id="17" name="TextBox 16"/>
          <p:cNvSpPr txBox="1"/>
          <p:nvPr/>
        </p:nvSpPr>
        <p:spPr>
          <a:xfrm>
            <a:off x="7423109" y="75544"/>
            <a:ext cx="1207382" cy="1015663"/>
          </a:xfrm>
          <a:prstGeom prst="rect">
            <a:avLst/>
          </a:prstGeom>
          <a:noFill/>
        </p:spPr>
        <p:txBody>
          <a:bodyPr wrap="none" rtlCol="0">
            <a:spAutoFit/>
          </a:bodyPr>
          <a:lstStyle/>
          <a:p>
            <a:r>
              <a:rPr lang="en-US" sz="6000" dirty="0" smtClean="0">
                <a:solidFill>
                  <a:srgbClr val="7030A0"/>
                </a:solidFill>
                <a:latin typeface="Calibri"/>
              </a:rPr>
              <a:t>❶</a:t>
            </a:r>
            <a:endParaRPr lang="en-US" sz="6000" dirty="0">
              <a:solidFill>
                <a:srgbClr val="7030A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29781956"/>
              </p:ext>
            </p:extLst>
          </p:nvPr>
        </p:nvGraphicFramePr>
        <p:xfrm>
          <a:off x="276228" y="1347093"/>
          <a:ext cx="8515351" cy="5129907"/>
        </p:xfrm>
        <a:graphic>
          <a:graphicData uri="http://schemas.openxmlformats.org/drawingml/2006/table">
            <a:tbl>
              <a:tblPr firstRow="1" bandRow="1">
                <a:tableStyleId>{D7AC3CCA-C797-4891-BE02-D94E43425B78}</a:tableStyleId>
              </a:tblPr>
              <a:tblGrid>
                <a:gridCol w="3478019"/>
                <a:gridCol w="741556"/>
                <a:gridCol w="4295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Validate the ICD</a:t>
                      </a:r>
                      <a:endParaRPr lang="en-US" sz="8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a:t>
                      </a:r>
                      <a:r>
                        <a:rPr lang="en-US" sz="1400" b="1" baseline="0" dirty="0" smtClean="0">
                          <a:solidFill>
                            <a:srgbClr val="FFFF00"/>
                          </a:solidFill>
                        </a:rPr>
                        <a:t> JCB, A</a:t>
                      </a:r>
                      <a:r>
                        <a:rPr lang="en-US" sz="1400" b="1" dirty="0" smtClean="0">
                          <a:solidFill>
                            <a:srgbClr val="FFFF00"/>
                          </a:solidFill>
                        </a:rPr>
                        <a:t>FROC</a:t>
                      </a:r>
                    </a:p>
                  </a:txBody>
                  <a:tcPr>
                    <a:solidFill>
                      <a:srgbClr val="0070C0"/>
                    </a:solidFill>
                  </a:tcPr>
                </a:tc>
                <a:tc hMerge="1">
                  <a:txBody>
                    <a:bodyPr/>
                    <a:lstStyle/>
                    <a:p>
                      <a:endParaRPr lang="en-US"/>
                    </a:p>
                  </a:txBody>
                  <a:tcPr/>
                </a:tc>
              </a:tr>
              <a:tr h="34137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 to an MDD a validated ICD needs to be approved</a:t>
                      </a: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3115056">
                <a:tc gridSpan="2">
                  <a:txBody>
                    <a:bodyPr/>
                    <a:lstStyle/>
                    <a:p>
                      <a:r>
                        <a:rPr lang="en-US" sz="1200" b="1" dirty="0" smtClean="0">
                          <a:effectLst/>
                        </a:rPr>
                        <a:t>Initial Capabilities</a:t>
                      </a:r>
                      <a:r>
                        <a:rPr lang="en-US" sz="1200" b="1" baseline="0" dirty="0" smtClean="0">
                          <a:effectLst/>
                        </a:rPr>
                        <a:t> Document (ICD): </a:t>
                      </a:r>
                      <a:r>
                        <a:rPr lang="en-US" sz="1200" dirty="0" smtClean="0">
                          <a:effectLst/>
                        </a:rPr>
                        <a:t>Documents one or more new capability requirements and associated capability gaps. The ICD also documents the intent to partially or wholly address identified capability gap(s) with a non-materiel solution, materiel solution, or some combination of the two. An ICD may lead directly to a Capability Production Document (CPD), if capability requirements and associated and capability gaps can be satisfied though Commercial Off-the-Shelf (COTS), Government Off-the-Shelf (GOTS), or Non-Developmental Items (NDI), with no significant development or integration efforts. See Non-Materiel Solution, Information System (IS) ICD and “Information Technology (IT) Box” Model.</a:t>
                      </a:r>
                    </a:p>
                    <a:p>
                      <a:endParaRPr lang="en-US" sz="1200" dirty="0" smtClean="0">
                        <a:effectLst/>
                      </a:endParaRPr>
                    </a:p>
                    <a:p>
                      <a:r>
                        <a:rPr lang="en-US" sz="1050" b="1" dirty="0" smtClean="0">
                          <a:solidFill>
                            <a:srgbClr val="C00000"/>
                          </a:solidFill>
                          <a:effectLst/>
                        </a:rPr>
                        <a:t>Source: JCIDS Manual</a:t>
                      </a:r>
                      <a:endParaRPr lang="en-US" sz="1050" b="1" dirty="0" smtClean="0">
                        <a:solidFill>
                          <a:srgbClr val="C00000"/>
                        </a:solidFill>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latin typeface="Times New Roman"/>
                        <a:ea typeface="Times New Roman"/>
                      </a:endParaRPr>
                    </a:p>
                  </a:txBody>
                  <a:tcPr/>
                </a:tc>
                <a:tc>
                  <a:txBody>
                    <a:bodyPr/>
                    <a:lstStyle/>
                    <a:p>
                      <a:endParaRPr lang="en-US" dirty="0"/>
                    </a:p>
                  </a:txBody>
                  <a:tcPr>
                    <a:solidFill>
                      <a:srgbClr val="E7E7E7"/>
                    </a:solidFill>
                  </a:tcPr>
                </a:tc>
              </a:tr>
              <a:tr h="133209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latin typeface="Times New Roman"/>
                        <a:ea typeface="Times New Roman"/>
                      </a:endParaRPr>
                    </a:p>
                  </a:txBody>
                  <a:tcPr/>
                </a:tc>
                <a:tc hMerge="1">
                  <a:txBody>
                    <a:bodyPr/>
                    <a:lstStyle/>
                    <a:p>
                      <a:endParaRPr lang="en-US"/>
                    </a:p>
                  </a:txBody>
                  <a:tcPr/>
                </a:tc>
              </a:tr>
            </a:tbl>
          </a:graphicData>
        </a:graphic>
      </p:graphicFrame>
      <p:grpSp>
        <p:nvGrpSpPr>
          <p:cNvPr id="7" name="Group 6"/>
          <p:cNvGrpSpPr>
            <a:grpSpLocks noChangeAspect="1"/>
          </p:cNvGrpSpPr>
          <p:nvPr/>
        </p:nvGrpSpPr>
        <p:grpSpPr>
          <a:xfrm>
            <a:off x="6238153" y="2395239"/>
            <a:ext cx="1099813" cy="2487177"/>
            <a:chOff x="7935229" y="1294811"/>
            <a:chExt cx="956359" cy="2162763"/>
          </a:xfrm>
        </p:grpSpPr>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9831" b="39855"/>
            <a:stretch/>
          </p:blipFill>
          <p:spPr bwMode="auto">
            <a:xfrm>
              <a:off x="7935229" y="1294811"/>
              <a:ext cx="865872" cy="21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34426" y="1347093"/>
              <a:ext cx="157162" cy="1029099"/>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23878" y="5295900"/>
            <a:ext cx="7953375" cy="1114425"/>
            <a:chOff x="657225" y="5410200"/>
            <a:chExt cx="7953375" cy="1114425"/>
          </a:xfrm>
        </p:grpSpPr>
        <p:pic>
          <p:nvPicPr>
            <p:cNvPr id="2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r="239"/>
            <a:stretch/>
          </p:blipFill>
          <p:spPr bwMode="auto">
            <a:xfrm>
              <a:off x="676275" y="6010275"/>
              <a:ext cx="7934325" cy="514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410200"/>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1102" y="477015"/>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52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04092506"/>
              </p:ext>
            </p:extLst>
          </p:nvPr>
        </p:nvGraphicFramePr>
        <p:xfrm>
          <a:off x="286167" y="1347093"/>
          <a:ext cx="8515351" cy="5365185"/>
        </p:xfrm>
        <a:graphic>
          <a:graphicData uri="http://schemas.openxmlformats.org/drawingml/2006/table">
            <a:tbl>
              <a:tblPr firstRow="1" bandRow="1">
                <a:tableStyleId>{D7AC3CCA-C797-4891-BE02-D94E43425B78}</a:tableStyleId>
              </a:tblPr>
              <a:tblGrid>
                <a:gridCol w="4219575"/>
                <a:gridCol w="4295776"/>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Approve the AoA Study Plan</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AFROC</a:t>
                      </a:r>
                    </a:p>
                  </a:txBody>
                  <a:tcPr>
                    <a:solidFill>
                      <a:srgbClr val="0070C0"/>
                    </a:solidFill>
                  </a:tcPr>
                </a:tc>
              </a:tr>
              <a:tr h="35386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 to an MDD the AoA Study Plan must</a:t>
                      </a:r>
                      <a:r>
                        <a:rPr lang="en-US" sz="1400" b="1" baseline="0" dirty="0" smtClean="0">
                          <a:solidFill>
                            <a:srgbClr val="FFFF00"/>
                          </a:solidFill>
                        </a:rPr>
                        <a:t> be approved.</a:t>
                      </a:r>
                      <a:endParaRPr lang="en-US" sz="1400" b="1" dirty="0" smtClean="0">
                        <a:solidFill>
                          <a:srgbClr val="FFFF00"/>
                        </a:solidFill>
                      </a:endParaRPr>
                    </a:p>
                  </a:txBody>
                  <a:tcPr>
                    <a:solidFill>
                      <a:srgbClr val="0070C0"/>
                    </a:solidFill>
                  </a:tcPr>
                </a:tc>
                <a:tc hMerge="1">
                  <a:txBody>
                    <a:bodyPr/>
                    <a:lstStyle/>
                    <a:p>
                      <a:endParaRPr lang="en-US"/>
                    </a:p>
                  </a:txBody>
                  <a:tcPr/>
                </a:tc>
              </a:tr>
              <a:tr h="3088948">
                <a:tc>
                  <a:txBody>
                    <a:bodyPr/>
                    <a:lstStyle/>
                    <a:p>
                      <a:r>
                        <a:rPr lang="en-US" sz="1000" b="1" dirty="0" smtClean="0"/>
                        <a:t>Analysis of Alternatives (AoA) Study Plan</a:t>
                      </a:r>
                      <a:r>
                        <a:rPr lang="en-US" sz="1000" b="1" baseline="0" dirty="0" smtClean="0"/>
                        <a:t> </a:t>
                      </a:r>
                      <a:r>
                        <a:rPr lang="en-US" sz="1000" baseline="0" dirty="0" smtClean="0"/>
                        <a:t>is b</a:t>
                      </a:r>
                      <a:r>
                        <a:rPr lang="en-US" sz="1000" dirty="0" smtClean="0"/>
                        <a:t>ased on the AoA Study Guidance*. The AoA Study Plan establishes a roadmap of how the analysis must proceed, who is responsible for the different elements, and why they are doing them. The Study Plan is a "living document" and must be updated throughout the AoA effort to reflect new information and changing study perceptions and direction. By design, the AoA Study Plan is structured so that it can evolve into the AoA Final Report. For Acquisition Category (ACAT) I and IA programs, the AoA Study Guidance and AoA Study Plan are approved by the Director, Cost Assessment and Program Evaluation (D, CAPE) prior to the Materiel Development Decision (MDD). Following the Materiel Development Decision (MDD), the organization responsible conducts the AoA and submits a report to the D, CAPE, the Milestone Decision Authority (MDA), and the Joint Staff prior to the Milestone A review. For ACAT II and ACAT III programs, Component AoA procedures apply.</a:t>
                      </a:r>
                    </a:p>
                    <a:p>
                      <a:endParaRPr lang="en-US" sz="500" dirty="0" smtClean="0"/>
                    </a:p>
                    <a:p>
                      <a:r>
                        <a:rPr lang="en-US" sz="600" dirty="0" smtClean="0">
                          <a:effectLst/>
                        </a:rPr>
                        <a:t>* Provides direction to the AoA sponsor on what the AoA must include. The study guidance requires, at minimum, full consideration of possible trade-offs among cost, schedule, and performance objectives for each alternative considered. The study guidance also requires an assessment of whether or not the joint military requirement can be met in a manner that is consistent with the cost and schedule objectives recommended by the Joint Requirements Oversight Council (JROC). For potential and designated Acquisition Category (ACAT) I and IA programs, the Director for Cost Assessment and Program Evaluation (CAPE) approves study guidance and the study plan for the AoA prior to the Materiel Development Decision (MDD). After the MDD review, the MDA directs that an AoA be conducted by the responsible DoD Component or Principal Staff Assistant (PSA). For ACAT II and III programs, Component AoA procedures apply. </a:t>
                      </a:r>
                      <a:endParaRPr lang="en-US" sz="600" dirty="0" smtClean="0"/>
                    </a:p>
                  </a:txBody>
                  <a:tcPr anchor="ctr"/>
                </a:tc>
                <a:tc>
                  <a:txBody>
                    <a:bodyPr/>
                    <a:lstStyle/>
                    <a:p>
                      <a:endParaRPr lang="en-US" dirty="0"/>
                    </a:p>
                  </a:txBody>
                  <a:tcPr>
                    <a:solidFill>
                      <a:srgbClr val="E7E7E7"/>
                    </a:solidFill>
                  </a:tcPr>
                </a:tc>
              </a:tr>
              <a:tr h="13808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txBody>
                  <a:tcPr/>
                </a:tc>
                <a:tc hMerge="1">
                  <a:txBody>
                    <a:bodyPr/>
                    <a:lstStyle/>
                    <a:p>
                      <a:endParaRPr lang="en-US"/>
                    </a:p>
                  </a:txBody>
                  <a:tcPr/>
                </a:tc>
              </a:tr>
            </a:tbl>
          </a:graphicData>
        </a:graphic>
      </p:graphicFrame>
      <p:sp>
        <p:nvSpPr>
          <p:cNvPr id="2" name="Title 1"/>
          <p:cNvSpPr>
            <a:spLocks noGrp="1"/>
          </p:cNvSpPr>
          <p:nvPr>
            <p:ph type="title"/>
          </p:nvPr>
        </p:nvSpPr>
        <p:spPr>
          <a:xfrm>
            <a:off x="860669" y="106017"/>
            <a:ext cx="5672169" cy="914400"/>
          </a:xfrm>
        </p:spPr>
        <p:txBody>
          <a:bodyPr/>
          <a:lstStyle/>
          <a:p>
            <a:pPr algn="l"/>
            <a:r>
              <a:rPr lang="en-US" dirty="0"/>
              <a:t>CCDF Decision Point </a:t>
            </a:r>
            <a:r>
              <a:rPr lang="en-US" dirty="0" smtClean="0"/>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Approve AoA Study Plan</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39</a:t>
            </a:fld>
            <a:endParaRPr lang="en-US"/>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975" r="89831" b="28353"/>
          <a:stretch/>
        </p:blipFill>
        <p:spPr bwMode="auto">
          <a:xfrm>
            <a:off x="6149202" y="2839464"/>
            <a:ext cx="1185368" cy="19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423109" y="65954"/>
            <a:ext cx="1207382" cy="1015663"/>
          </a:xfrm>
          <a:prstGeom prst="rect">
            <a:avLst/>
          </a:prstGeom>
        </p:spPr>
        <p:txBody>
          <a:bodyPr wrap="none">
            <a:spAutoFit/>
          </a:bodyPr>
          <a:lstStyle/>
          <a:p>
            <a:r>
              <a:rPr lang="en-US" sz="6000" dirty="0">
                <a:solidFill>
                  <a:schemeClr val="tx2"/>
                </a:solidFill>
                <a:latin typeface="Calibri"/>
              </a:rPr>
              <a:t>❷</a:t>
            </a:r>
            <a:endParaRPr lang="en-US" sz="6000" dirty="0"/>
          </a:p>
        </p:txBody>
      </p:sp>
      <p:grpSp>
        <p:nvGrpSpPr>
          <p:cNvPr id="5" name="Group 4"/>
          <p:cNvGrpSpPr/>
          <p:nvPr/>
        </p:nvGrpSpPr>
        <p:grpSpPr>
          <a:xfrm>
            <a:off x="526119" y="5380610"/>
            <a:ext cx="7962900" cy="1285875"/>
            <a:chOff x="657225" y="5238750"/>
            <a:chExt cx="7962900" cy="1285875"/>
          </a:xfrm>
        </p:grpSpPr>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5829300"/>
              <a:ext cx="7962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238750"/>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206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Digital Engineering Strategic Goals</a:t>
            </a:r>
            <a:endParaRPr lang="en-US" sz="2800" dirty="0"/>
          </a:p>
        </p:txBody>
      </p:sp>
      <p:sp>
        <p:nvSpPr>
          <p:cNvPr id="3" name="Rectangle 2"/>
          <p:cNvSpPr/>
          <p:nvPr/>
        </p:nvSpPr>
        <p:spPr bwMode="auto">
          <a:xfrm>
            <a:off x="147744" y="2635290"/>
            <a:ext cx="4325634" cy="783550"/>
          </a:xfrm>
          <a:prstGeom prst="rect">
            <a:avLst/>
          </a:prstGeom>
          <a:solidFill>
            <a:srgbClr val="3333CC">
              <a:lumMod val="60000"/>
              <a:lumOff val="40000"/>
            </a:srgbClr>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4" name="Oval 3"/>
          <p:cNvSpPr/>
          <p:nvPr/>
        </p:nvSpPr>
        <p:spPr bwMode="auto">
          <a:xfrm>
            <a:off x="4572000" y="1752600"/>
            <a:ext cx="4495800" cy="4572000"/>
          </a:xfrm>
          <a:prstGeom prst="ellipse">
            <a:avLst/>
          </a:prstGeom>
          <a:solidFill>
            <a:srgbClr val="000000"/>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5" name="TextBox 4"/>
          <p:cNvSpPr txBox="1"/>
          <p:nvPr/>
        </p:nvSpPr>
        <p:spPr>
          <a:xfrm>
            <a:off x="6310842" y="5954854"/>
            <a:ext cx="1133387" cy="323165"/>
          </a:xfrm>
          <a:prstGeom prst="rect">
            <a:avLst/>
          </a:prstGeom>
          <a:noFill/>
        </p:spPr>
        <p:txBody>
          <a:bodyPr wrap="none" rtlCol="0">
            <a:spAutoFit/>
          </a:bodyPr>
          <a:lstStyle/>
          <a:p>
            <a:pPr fontAlgn="base">
              <a:spcBef>
                <a:spcPct val="0"/>
              </a:spcBef>
              <a:spcAft>
                <a:spcPct val="0"/>
              </a:spcAft>
            </a:pPr>
            <a:r>
              <a:rPr lang="en-US" sz="1500" b="1" dirty="0" smtClean="0">
                <a:solidFill>
                  <a:srgbClr val="FFFFFF"/>
                </a:solidFill>
                <a:latin typeface="Arial" pitchFamily="34" charset="0"/>
              </a:rPr>
              <a:t>Workforce</a:t>
            </a:r>
            <a:endParaRPr lang="en-US" sz="1500" b="1" dirty="0">
              <a:solidFill>
                <a:srgbClr val="FFFFFF"/>
              </a:solidFill>
              <a:latin typeface="Arial" pitchFamily="34" charset="0"/>
            </a:endParaRPr>
          </a:p>
        </p:txBody>
      </p:sp>
      <p:sp>
        <p:nvSpPr>
          <p:cNvPr id="6" name="TextBox 5"/>
          <p:cNvSpPr txBox="1"/>
          <p:nvPr/>
        </p:nvSpPr>
        <p:spPr>
          <a:xfrm>
            <a:off x="6407012" y="1779455"/>
            <a:ext cx="857927" cy="323165"/>
          </a:xfrm>
          <a:prstGeom prst="rect">
            <a:avLst/>
          </a:prstGeom>
          <a:noFill/>
        </p:spPr>
        <p:txBody>
          <a:bodyPr wrap="none" rtlCol="0">
            <a:spAutoFit/>
          </a:bodyPr>
          <a:lstStyle/>
          <a:p>
            <a:pPr fontAlgn="base">
              <a:spcBef>
                <a:spcPct val="0"/>
              </a:spcBef>
              <a:spcAft>
                <a:spcPct val="0"/>
              </a:spcAft>
            </a:pPr>
            <a:r>
              <a:rPr lang="en-US" sz="1500" b="1" dirty="0" smtClean="0">
                <a:solidFill>
                  <a:srgbClr val="FFFFFF"/>
                </a:solidFill>
                <a:latin typeface="Arial" pitchFamily="34" charset="0"/>
              </a:rPr>
              <a:t>Culture</a:t>
            </a:r>
            <a:endParaRPr lang="en-US" sz="1500" b="1" dirty="0">
              <a:solidFill>
                <a:srgbClr val="FFFFFF"/>
              </a:solidFill>
              <a:latin typeface="Arial" pitchFamily="34" charset="0"/>
            </a:endParaRPr>
          </a:p>
        </p:txBody>
      </p:sp>
      <p:sp>
        <p:nvSpPr>
          <p:cNvPr id="7" name="Rectangle 6"/>
          <p:cNvSpPr/>
          <p:nvPr/>
        </p:nvSpPr>
        <p:spPr bwMode="auto">
          <a:xfrm>
            <a:off x="148419" y="1816140"/>
            <a:ext cx="4324950" cy="783550"/>
          </a:xfrm>
          <a:prstGeom prst="rect">
            <a:avLst/>
          </a:prstGeom>
          <a:solidFill>
            <a:srgbClr val="000000"/>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8" name="Rectangle 7"/>
          <p:cNvSpPr/>
          <p:nvPr/>
        </p:nvSpPr>
        <p:spPr>
          <a:xfrm>
            <a:off x="495674" y="1828663"/>
            <a:ext cx="4036733" cy="738664"/>
          </a:xfrm>
          <a:prstGeom prst="rect">
            <a:avLst/>
          </a:prstGeom>
        </p:spPr>
        <p:txBody>
          <a:bodyPr wrap="square">
            <a:spAutoFit/>
          </a:bodyPr>
          <a:lstStyle/>
          <a:p>
            <a:pPr fontAlgn="base">
              <a:spcBef>
                <a:spcPct val="0"/>
              </a:spcBef>
              <a:spcAft>
                <a:spcPct val="0"/>
              </a:spcAft>
            </a:pPr>
            <a:r>
              <a:rPr lang="en-US" sz="1400" dirty="0">
                <a:solidFill>
                  <a:srgbClr val="FFFFFF"/>
                </a:solidFill>
                <a:latin typeface="Arial" pitchFamily="34" charset="0"/>
              </a:rPr>
              <a:t>Develop and maintain a </a:t>
            </a:r>
            <a:r>
              <a:rPr lang="en-US" sz="1400" b="1" i="1" dirty="0">
                <a:solidFill>
                  <a:srgbClr val="FFFFFF"/>
                </a:solidFill>
                <a:latin typeface="Arial" pitchFamily="34" charset="0"/>
              </a:rPr>
              <a:t>culture</a:t>
            </a:r>
            <a:r>
              <a:rPr lang="en-US" sz="1400" dirty="0">
                <a:solidFill>
                  <a:srgbClr val="FFFFFF"/>
                </a:solidFill>
                <a:latin typeface="Arial" pitchFamily="34" charset="0"/>
              </a:rPr>
              <a:t> and </a:t>
            </a:r>
            <a:r>
              <a:rPr lang="en-US" sz="1400" b="1" i="1" dirty="0">
                <a:solidFill>
                  <a:srgbClr val="FFFFFF"/>
                </a:solidFill>
                <a:latin typeface="Arial" pitchFamily="34" charset="0"/>
              </a:rPr>
              <a:t>workforce</a:t>
            </a:r>
            <a:r>
              <a:rPr lang="en-US" sz="1400" dirty="0">
                <a:solidFill>
                  <a:srgbClr val="FFFFFF"/>
                </a:solidFill>
                <a:latin typeface="Arial" pitchFamily="34" charset="0"/>
              </a:rPr>
              <a:t> that adopts and supports Digital Engineering across the lifecycle</a:t>
            </a:r>
          </a:p>
        </p:txBody>
      </p:sp>
      <p:sp>
        <p:nvSpPr>
          <p:cNvPr id="9" name="Rectangle 8"/>
          <p:cNvSpPr/>
          <p:nvPr/>
        </p:nvSpPr>
        <p:spPr>
          <a:xfrm>
            <a:off x="522153" y="2649366"/>
            <a:ext cx="4010254" cy="738664"/>
          </a:xfrm>
          <a:prstGeom prst="rect">
            <a:avLst/>
          </a:prstGeom>
        </p:spPr>
        <p:txBody>
          <a:bodyPr wrap="square">
            <a:spAutoFit/>
          </a:bodyPr>
          <a:lstStyle/>
          <a:p>
            <a:pPr fontAlgn="base">
              <a:spcBef>
                <a:spcPct val="0"/>
              </a:spcBef>
              <a:spcAft>
                <a:spcPct val="0"/>
              </a:spcAft>
            </a:pPr>
            <a:r>
              <a:rPr lang="en-US" sz="1400" dirty="0">
                <a:solidFill>
                  <a:srgbClr val="000000"/>
                </a:solidFill>
                <a:latin typeface="Arial" pitchFamily="34" charset="0"/>
              </a:rPr>
              <a:t>Formalize </a:t>
            </a:r>
            <a:r>
              <a:rPr lang="en-US" sz="1400" dirty="0" smtClean="0">
                <a:solidFill>
                  <a:srgbClr val="000000"/>
                </a:solidFill>
                <a:latin typeface="Arial" pitchFamily="34" charset="0"/>
              </a:rPr>
              <a:t>development</a:t>
            </a:r>
            <a:r>
              <a:rPr lang="en-US" sz="1400" dirty="0">
                <a:solidFill>
                  <a:srgbClr val="FF0000"/>
                </a:solidFill>
                <a:latin typeface="Arial" pitchFamily="34" charset="0"/>
              </a:rPr>
              <a:t> </a:t>
            </a:r>
            <a:r>
              <a:rPr lang="en-US" sz="1400" dirty="0" smtClean="0">
                <a:solidFill>
                  <a:srgbClr val="000000"/>
                </a:solidFill>
                <a:latin typeface="Arial" pitchFamily="34" charset="0"/>
              </a:rPr>
              <a:t>and use </a:t>
            </a:r>
            <a:r>
              <a:rPr lang="en-US" sz="1400" dirty="0">
                <a:solidFill>
                  <a:srgbClr val="000000"/>
                </a:solidFill>
                <a:latin typeface="Arial" pitchFamily="34" charset="0"/>
              </a:rPr>
              <a:t>of models for providing an enduring </a:t>
            </a:r>
            <a:r>
              <a:rPr lang="en-US" sz="1400" b="1" i="1" dirty="0">
                <a:solidFill>
                  <a:srgbClr val="000000"/>
                </a:solidFill>
                <a:latin typeface="Arial" pitchFamily="34" charset="0"/>
              </a:rPr>
              <a:t>authoritative source of truth </a:t>
            </a:r>
          </a:p>
        </p:txBody>
      </p:sp>
      <p:sp>
        <p:nvSpPr>
          <p:cNvPr id="10" name="Oval 9"/>
          <p:cNvSpPr/>
          <p:nvPr/>
        </p:nvSpPr>
        <p:spPr bwMode="auto">
          <a:xfrm>
            <a:off x="239557" y="1964320"/>
            <a:ext cx="274320" cy="274320"/>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34" charset="0"/>
            </a:endParaRPr>
          </a:p>
        </p:txBody>
      </p:sp>
      <p:sp>
        <p:nvSpPr>
          <p:cNvPr id="11" name="TextBox 10"/>
          <p:cNvSpPr txBox="1"/>
          <p:nvPr/>
        </p:nvSpPr>
        <p:spPr>
          <a:xfrm>
            <a:off x="234942" y="1962013"/>
            <a:ext cx="333955" cy="307777"/>
          </a:xfrm>
          <a:prstGeom prst="rect">
            <a:avLst/>
          </a:prstGeom>
          <a:noFill/>
        </p:spPr>
        <p:txBody>
          <a:bodyPr wrap="square" rtlCol="0">
            <a:spAutoFit/>
          </a:bodyPr>
          <a:lstStyle/>
          <a:p>
            <a:pPr fontAlgn="base">
              <a:spcBef>
                <a:spcPct val="0"/>
              </a:spcBef>
              <a:spcAft>
                <a:spcPct val="0"/>
              </a:spcAft>
            </a:pPr>
            <a:r>
              <a:rPr lang="en-US" sz="1400" b="1" dirty="0" smtClean="0">
                <a:solidFill>
                  <a:srgbClr val="FFFFFF"/>
                </a:solidFill>
                <a:latin typeface="Arial" pitchFamily="34" charset="0"/>
              </a:rPr>
              <a:t>1</a:t>
            </a:r>
            <a:endParaRPr lang="en-US" sz="1400" b="1" dirty="0">
              <a:solidFill>
                <a:srgbClr val="FFFFFF"/>
              </a:solidFill>
              <a:latin typeface="Arial" pitchFamily="34" charset="0"/>
            </a:endParaRPr>
          </a:p>
        </p:txBody>
      </p:sp>
      <p:sp>
        <p:nvSpPr>
          <p:cNvPr id="12" name="Rectangle 11"/>
          <p:cNvSpPr/>
          <p:nvPr/>
        </p:nvSpPr>
        <p:spPr bwMode="auto">
          <a:xfrm>
            <a:off x="147744" y="3434080"/>
            <a:ext cx="4325633" cy="783550"/>
          </a:xfrm>
          <a:prstGeom prst="rect">
            <a:avLst/>
          </a:prstGeom>
          <a:solidFill>
            <a:srgbClr val="F2D774"/>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13" name="Rectangle 12"/>
          <p:cNvSpPr/>
          <p:nvPr/>
        </p:nvSpPr>
        <p:spPr>
          <a:xfrm>
            <a:off x="522152" y="3436606"/>
            <a:ext cx="4027426" cy="954107"/>
          </a:xfrm>
          <a:prstGeom prst="rect">
            <a:avLst/>
          </a:prstGeom>
        </p:spPr>
        <p:txBody>
          <a:bodyPr wrap="square">
            <a:spAutoFit/>
          </a:bodyPr>
          <a:lstStyle/>
          <a:p>
            <a:pPr fontAlgn="base">
              <a:spcBef>
                <a:spcPct val="0"/>
              </a:spcBef>
              <a:spcAft>
                <a:spcPct val="0"/>
              </a:spcAft>
            </a:pPr>
            <a:r>
              <a:rPr lang="en-US" sz="1400" dirty="0">
                <a:solidFill>
                  <a:srgbClr val="000000"/>
                </a:solidFill>
                <a:latin typeface="Arial" pitchFamily="34" charset="0"/>
              </a:rPr>
              <a:t>Foster the </a:t>
            </a:r>
            <a:r>
              <a:rPr lang="en-US" sz="1400" b="1" i="1" dirty="0">
                <a:solidFill>
                  <a:srgbClr val="000000"/>
                </a:solidFill>
                <a:latin typeface="Arial" pitchFamily="34" charset="0"/>
              </a:rPr>
              <a:t>integration of </a:t>
            </a:r>
            <a:r>
              <a:rPr lang="en-US" sz="1400" b="1" i="1" dirty="0" smtClean="0">
                <a:solidFill>
                  <a:srgbClr val="000000"/>
                </a:solidFill>
                <a:latin typeface="Arial" pitchFamily="34" charset="0"/>
              </a:rPr>
              <a:t>models </a:t>
            </a:r>
            <a:r>
              <a:rPr lang="en-US" sz="1400" b="1" i="1" dirty="0">
                <a:solidFill>
                  <a:srgbClr val="000000"/>
                </a:solidFill>
                <a:latin typeface="Arial" pitchFamily="34" charset="0"/>
              </a:rPr>
              <a:t>and data sources</a:t>
            </a:r>
            <a:r>
              <a:rPr lang="en-US" sz="1400" dirty="0">
                <a:solidFill>
                  <a:srgbClr val="000000"/>
                </a:solidFill>
                <a:latin typeface="Arial" pitchFamily="34" charset="0"/>
              </a:rPr>
              <a:t> across functional disciplines to inform enterprise and program decision making</a:t>
            </a:r>
          </a:p>
          <a:p>
            <a:pPr fontAlgn="base">
              <a:spcBef>
                <a:spcPct val="0"/>
              </a:spcBef>
              <a:spcAft>
                <a:spcPct val="0"/>
              </a:spcAft>
            </a:pPr>
            <a:endParaRPr lang="en-US" sz="1400" dirty="0">
              <a:solidFill>
                <a:srgbClr val="000000"/>
              </a:solidFill>
              <a:latin typeface="Arial" pitchFamily="34" charset="0"/>
            </a:endParaRPr>
          </a:p>
        </p:txBody>
      </p:sp>
      <p:sp>
        <p:nvSpPr>
          <p:cNvPr id="14" name="Rectangle 13"/>
          <p:cNvSpPr/>
          <p:nvPr/>
        </p:nvSpPr>
        <p:spPr bwMode="auto">
          <a:xfrm>
            <a:off x="158742" y="4217630"/>
            <a:ext cx="4314212" cy="783550"/>
          </a:xfrm>
          <a:prstGeom prst="rect">
            <a:avLst/>
          </a:prstGeom>
          <a:solidFill>
            <a:srgbClr val="E2FFCA">
              <a:lumMod val="75000"/>
            </a:srgbClr>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15" name="Rectangle 14"/>
          <p:cNvSpPr/>
          <p:nvPr/>
        </p:nvSpPr>
        <p:spPr bwMode="auto">
          <a:xfrm>
            <a:off x="158742" y="5013078"/>
            <a:ext cx="4314212" cy="1267165"/>
          </a:xfrm>
          <a:prstGeom prst="rect">
            <a:avLst/>
          </a:prstGeom>
          <a:solidFill>
            <a:srgbClr val="3333CC">
              <a:lumMod val="20000"/>
              <a:lumOff val="80000"/>
            </a:srgbClr>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16" name="TextBox 15"/>
          <p:cNvSpPr txBox="1"/>
          <p:nvPr/>
        </p:nvSpPr>
        <p:spPr>
          <a:xfrm>
            <a:off x="220365" y="2746550"/>
            <a:ext cx="340328" cy="307777"/>
          </a:xfrm>
          <a:prstGeom prst="rect">
            <a:avLst/>
          </a:prstGeom>
          <a:noFill/>
          <a:ln>
            <a:noFill/>
          </a:ln>
        </p:spPr>
        <p:txBody>
          <a:bodyPr wrap="square" rtlCol="0">
            <a:spAutoFit/>
          </a:bodyPr>
          <a:lstStyle/>
          <a:p>
            <a:pPr fontAlgn="base">
              <a:spcBef>
                <a:spcPct val="0"/>
              </a:spcBef>
              <a:spcAft>
                <a:spcPct val="0"/>
              </a:spcAft>
            </a:pPr>
            <a:r>
              <a:rPr lang="en-US" sz="1400" b="1" dirty="0" smtClean="0">
                <a:solidFill>
                  <a:srgbClr val="000000"/>
                </a:solidFill>
                <a:latin typeface="Arial" pitchFamily="34" charset="0"/>
              </a:rPr>
              <a:t>2</a:t>
            </a:r>
            <a:endParaRPr lang="en-US" sz="1400" b="1" dirty="0">
              <a:solidFill>
                <a:srgbClr val="000000"/>
              </a:solidFill>
              <a:latin typeface="Arial" pitchFamily="34" charset="0"/>
            </a:endParaRPr>
          </a:p>
        </p:txBody>
      </p:sp>
      <p:sp>
        <p:nvSpPr>
          <p:cNvPr id="17" name="TextBox 16"/>
          <p:cNvSpPr txBox="1"/>
          <p:nvPr/>
        </p:nvSpPr>
        <p:spPr>
          <a:xfrm>
            <a:off x="201315" y="4362457"/>
            <a:ext cx="340328" cy="307777"/>
          </a:xfrm>
          <a:prstGeom prst="rect">
            <a:avLst/>
          </a:prstGeom>
          <a:noFill/>
          <a:ln>
            <a:noFill/>
          </a:ln>
        </p:spPr>
        <p:txBody>
          <a:bodyPr wrap="square" rtlCol="0">
            <a:spAutoFit/>
          </a:bodyPr>
          <a:lstStyle/>
          <a:p>
            <a:pPr fontAlgn="base">
              <a:spcBef>
                <a:spcPct val="0"/>
              </a:spcBef>
              <a:spcAft>
                <a:spcPct val="0"/>
              </a:spcAft>
            </a:pPr>
            <a:r>
              <a:rPr lang="en-US" sz="1400" b="1" dirty="0" smtClean="0">
                <a:solidFill>
                  <a:srgbClr val="000000"/>
                </a:solidFill>
                <a:latin typeface="Arial" pitchFamily="34" charset="0"/>
              </a:rPr>
              <a:t>4</a:t>
            </a:r>
            <a:endParaRPr lang="en-US" sz="1400" b="1" dirty="0">
              <a:solidFill>
                <a:srgbClr val="000000"/>
              </a:solidFill>
              <a:latin typeface="Arial" pitchFamily="34" charset="0"/>
            </a:endParaRPr>
          </a:p>
        </p:txBody>
      </p:sp>
      <p:sp>
        <p:nvSpPr>
          <p:cNvPr id="18" name="TextBox 17"/>
          <p:cNvSpPr txBox="1"/>
          <p:nvPr/>
        </p:nvSpPr>
        <p:spPr>
          <a:xfrm>
            <a:off x="224175" y="5159722"/>
            <a:ext cx="340328" cy="307777"/>
          </a:xfrm>
          <a:prstGeom prst="rect">
            <a:avLst/>
          </a:prstGeom>
          <a:noFill/>
          <a:ln>
            <a:noFill/>
          </a:ln>
        </p:spPr>
        <p:txBody>
          <a:bodyPr wrap="square" rtlCol="0">
            <a:spAutoFit/>
          </a:bodyPr>
          <a:lstStyle/>
          <a:p>
            <a:pPr fontAlgn="base">
              <a:spcBef>
                <a:spcPct val="0"/>
              </a:spcBef>
              <a:spcAft>
                <a:spcPct val="0"/>
              </a:spcAft>
            </a:pPr>
            <a:r>
              <a:rPr lang="en-US" sz="1400" b="1" dirty="0" smtClean="0">
                <a:solidFill>
                  <a:srgbClr val="000000"/>
                </a:solidFill>
                <a:latin typeface="Arial" pitchFamily="34" charset="0"/>
              </a:rPr>
              <a:t>5</a:t>
            </a:r>
            <a:endParaRPr lang="en-US" sz="1400" b="1" dirty="0">
              <a:solidFill>
                <a:srgbClr val="000000"/>
              </a:solidFill>
              <a:latin typeface="Arial" pitchFamily="34" charset="0"/>
            </a:endParaRPr>
          </a:p>
        </p:txBody>
      </p:sp>
      <p:sp>
        <p:nvSpPr>
          <p:cNvPr id="19" name="TextBox 18"/>
          <p:cNvSpPr txBox="1"/>
          <p:nvPr/>
        </p:nvSpPr>
        <p:spPr>
          <a:xfrm>
            <a:off x="220365" y="3583166"/>
            <a:ext cx="340328" cy="307777"/>
          </a:xfrm>
          <a:prstGeom prst="rect">
            <a:avLst/>
          </a:prstGeom>
          <a:noFill/>
          <a:ln>
            <a:noFill/>
          </a:ln>
        </p:spPr>
        <p:txBody>
          <a:bodyPr wrap="square" rtlCol="0">
            <a:spAutoFit/>
          </a:bodyPr>
          <a:lstStyle/>
          <a:p>
            <a:pPr fontAlgn="base">
              <a:spcBef>
                <a:spcPct val="0"/>
              </a:spcBef>
              <a:spcAft>
                <a:spcPct val="0"/>
              </a:spcAft>
            </a:pPr>
            <a:r>
              <a:rPr lang="en-US" sz="1400" b="1" dirty="0" smtClean="0">
                <a:solidFill>
                  <a:srgbClr val="000000"/>
                </a:solidFill>
                <a:latin typeface="Arial" pitchFamily="34" charset="0"/>
              </a:rPr>
              <a:t>3</a:t>
            </a:r>
            <a:endParaRPr lang="en-US" sz="1400" b="1" dirty="0">
              <a:solidFill>
                <a:srgbClr val="000000"/>
              </a:solidFill>
              <a:latin typeface="Arial" pitchFamily="34" charset="0"/>
            </a:endParaRPr>
          </a:p>
        </p:txBody>
      </p:sp>
      <p:sp>
        <p:nvSpPr>
          <p:cNvPr id="20" name="Rectangle 19"/>
          <p:cNvSpPr/>
          <p:nvPr/>
        </p:nvSpPr>
        <p:spPr>
          <a:xfrm>
            <a:off x="544680" y="4263814"/>
            <a:ext cx="4004898" cy="954107"/>
          </a:xfrm>
          <a:prstGeom prst="rect">
            <a:avLst/>
          </a:prstGeom>
        </p:spPr>
        <p:txBody>
          <a:bodyPr wrap="square">
            <a:spAutoFit/>
          </a:bodyPr>
          <a:lstStyle/>
          <a:p>
            <a:pPr fontAlgn="base">
              <a:spcBef>
                <a:spcPct val="0"/>
              </a:spcBef>
              <a:spcAft>
                <a:spcPct val="0"/>
              </a:spcAft>
            </a:pPr>
            <a:r>
              <a:rPr lang="en-US" sz="1400" dirty="0">
                <a:solidFill>
                  <a:srgbClr val="000000"/>
                </a:solidFill>
                <a:latin typeface="Arial" pitchFamily="34" charset="0"/>
              </a:rPr>
              <a:t>Establish supporting </a:t>
            </a:r>
            <a:r>
              <a:rPr lang="en-US" sz="1400" b="1" i="1" dirty="0">
                <a:solidFill>
                  <a:srgbClr val="000000"/>
                </a:solidFill>
                <a:latin typeface="Arial" pitchFamily="34" charset="0"/>
              </a:rPr>
              <a:t>infrastructure </a:t>
            </a:r>
            <a:r>
              <a:rPr lang="en-US" sz="1400" b="1" i="1" dirty="0" smtClean="0">
                <a:solidFill>
                  <a:srgbClr val="000000"/>
                </a:solidFill>
                <a:latin typeface="Arial" pitchFamily="34" charset="0"/>
              </a:rPr>
              <a:t>&amp;</a:t>
            </a:r>
          </a:p>
          <a:p>
            <a:pPr fontAlgn="base">
              <a:spcBef>
                <a:spcPct val="0"/>
              </a:spcBef>
              <a:spcAft>
                <a:spcPct val="0"/>
              </a:spcAft>
            </a:pPr>
            <a:r>
              <a:rPr lang="en-US" sz="1400" b="1" i="1" dirty="0" smtClean="0">
                <a:solidFill>
                  <a:srgbClr val="000000"/>
                </a:solidFill>
                <a:latin typeface="Arial" pitchFamily="34" charset="0"/>
              </a:rPr>
              <a:t>environments </a:t>
            </a:r>
            <a:r>
              <a:rPr lang="en-US" sz="1400" dirty="0">
                <a:solidFill>
                  <a:srgbClr val="000000"/>
                </a:solidFill>
                <a:latin typeface="Arial" pitchFamily="34" charset="0"/>
              </a:rPr>
              <a:t>to perform engineering activities, collaborate, &amp;</a:t>
            </a:r>
            <a:r>
              <a:rPr lang="en-US" sz="1400" dirty="0" smtClean="0">
                <a:solidFill>
                  <a:srgbClr val="000000"/>
                </a:solidFill>
                <a:latin typeface="Arial" pitchFamily="34" charset="0"/>
              </a:rPr>
              <a:t>communicate </a:t>
            </a:r>
            <a:r>
              <a:rPr lang="en-US" sz="1400" dirty="0">
                <a:solidFill>
                  <a:srgbClr val="000000"/>
                </a:solidFill>
                <a:latin typeface="Arial" pitchFamily="34" charset="0"/>
              </a:rPr>
              <a:t>across stakeholders</a:t>
            </a:r>
          </a:p>
          <a:p>
            <a:pPr fontAlgn="base">
              <a:spcBef>
                <a:spcPct val="0"/>
              </a:spcBef>
              <a:spcAft>
                <a:spcPct val="0"/>
              </a:spcAft>
            </a:pPr>
            <a:endParaRPr lang="en-US" sz="1400" dirty="0">
              <a:solidFill>
                <a:srgbClr val="000000"/>
              </a:solidFill>
              <a:latin typeface="Arial" pitchFamily="34" charset="0"/>
            </a:endParaRPr>
          </a:p>
        </p:txBody>
      </p:sp>
      <p:sp>
        <p:nvSpPr>
          <p:cNvPr id="21" name="Rectangle 20"/>
          <p:cNvSpPr/>
          <p:nvPr/>
        </p:nvSpPr>
        <p:spPr>
          <a:xfrm>
            <a:off x="533547" y="5091737"/>
            <a:ext cx="4016031" cy="1169551"/>
          </a:xfrm>
          <a:prstGeom prst="rect">
            <a:avLst/>
          </a:prstGeom>
        </p:spPr>
        <p:txBody>
          <a:bodyPr wrap="square">
            <a:spAutoFit/>
          </a:bodyPr>
          <a:lstStyle/>
          <a:p>
            <a:pPr fontAlgn="base">
              <a:spcBef>
                <a:spcPct val="0"/>
              </a:spcBef>
              <a:spcAft>
                <a:spcPct val="0"/>
              </a:spcAft>
            </a:pPr>
            <a:r>
              <a:rPr lang="en-US" sz="1400" dirty="0" smtClean="0">
                <a:solidFill>
                  <a:srgbClr val="000000"/>
                </a:solidFill>
                <a:latin typeface="Arial" pitchFamily="34" charset="0"/>
              </a:rPr>
              <a:t>Leverage advanced tools, computing power,  and advanced capabilities to improve system capabilities, automate </a:t>
            </a:r>
            <a:r>
              <a:rPr lang="en-US" sz="1400" dirty="0">
                <a:solidFill>
                  <a:srgbClr val="000000"/>
                </a:solidFill>
                <a:latin typeface="Arial" pitchFamily="34" charset="0"/>
              </a:rPr>
              <a:t>workflow </a:t>
            </a:r>
            <a:r>
              <a:rPr lang="en-US" sz="1400" dirty="0" smtClean="0">
                <a:solidFill>
                  <a:srgbClr val="000000"/>
                </a:solidFill>
                <a:latin typeface="Arial" pitchFamily="34" charset="0"/>
              </a:rPr>
              <a:t>processes (as applicable) </a:t>
            </a:r>
            <a:r>
              <a:rPr lang="en-US" sz="1400" dirty="0">
                <a:solidFill>
                  <a:srgbClr val="000000"/>
                </a:solidFill>
                <a:latin typeface="Arial" pitchFamily="34" charset="0"/>
              </a:rPr>
              <a:t>and </a:t>
            </a:r>
            <a:r>
              <a:rPr lang="en-US" sz="1400" dirty="0" smtClean="0">
                <a:solidFill>
                  <a:srgbClr val="000000"/>
                </a:solidFill>
                <a:latin typeface="Arial" pitchFamily="34" charset="0"/>
              </a:rPr>
              <a:t>generate </a:t>
            </a:r>
            <a:r>
              <a:rPr lang="en-US" sz="1400" dirty="0">
                <a:solidFill>
                  <a:srgbClr val="000000"/>
                </a:solidFill>
                <a:latin typeface="Arial" pitchFamily="34" charset="0"/>
              </a:rPr>
              <a:t>digital artifacts and </a:t>
            </a:r>
            <a:r>
              <a:rPr lang="en-US" sz="1400" dirty="0" smtClean="0">
                <a:solidFill>
                  <a:srgbClr val="000000"/>
                </a:solidFill>
                <a:latin typeface="Arial" pitchFamily="34" charset="0"/>
              </a:rPr>
              <a:t>deliverables using models</a:t>
            </a:r>
            <a:endParaRPr lang="en-US" sz="1400" dirty="0">
              <a:solidFill>
                <a:srgbClr val="000000"/>
              </a:solidFill>
              <a:latin typeface="Arial" pitchFamily="34" charset="0"/>
            </a:endParaRPr>
          </a:p>
        </p:txBody>
      </p:sp>
      <p:pic>
        <p:nvPicPr>
          <p:cNvPr id="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981200"/>
            <a:ext cx="4114800" cy="4114800"/>
          </a:xfrm>
          <a:prstGeom prst="rect">
            <a:avLst/>
          </a:prstGeom>
          <a:noFill/>
          <a:ln w="9525">
            <a:noFill/>
            <a:miter lim="800000"/>
            <a:headEnd/>
            <a:tailEnd/>
          </a:ln>
          <a:effectLst>
            <a:glow>
              <a:srgbClr val="000000"/>
            </a:glow>
            <a:softEdge rad="63500"/>
          </a:effectLst>
        </p:spPr>
      </p:pic>
      <p:sp>
        <p:nvSpPr>
          <p:cNvPr id="23" name="TextBox 22"/>
          <p:cNvSpPr txBox="1"/>
          <p:nvPr/>
        </p:nvSpPr>
        <p:spPr>
          <a:xfrm rot="2518498">
            <a:off x="5091580" y="4607857"/>
            <a:ext cx="1750437" cy="646331"/>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rPr>
              <a:t>4. Infrastructure &amp;</a:t>
            </a:r>
          </a:p>
          <a:p>
            <a:pPr algn="ctr" fontAlgn="base">
              <a:spcBef>
                <a:spcPct val="0"/>
              </a:spcBef>
              <a:spcAft>
                <a:spcPct val="0"/>
              </a:spcAft>
            </a:pPr>
            <a:r>
              <a:rPr lang="en-US" sz="1200" b="1" dirty="0" smtClean="0">
                <a:solidFill>
                  <a:srgbClr val="000000"/>
                </a:solidFill>
                <a:latin typeface="Arial" pitchFamily="34" charset="0"/>
              </a:rPr>
              <a:t>Environments</a:t>
            </a:r>
          </a:p>
          <a:p>
            <a:pPr algn="ctr" fontAlgn="base">
              <a:spcBef>
                <a:spcPct val="0"/>
              </a:spcBef>
              <a:spcAft>
                <a:spcPct val="0"/>
              </a:spcAft>
            </a:pPr>
            <a:endParaRPr lang="en-US" sz="1200" b="1" dirty="0">
              <a:solidFill>
                <a:srgbClr val="000000"/>
              </a:solidFill>
              <a:latin typeface="Arial" pitchFamily="34" charset="0"/>
            </a:endParaRPr>
          </a:p>
        </p:txBody>
      </p:sp>
      <p:sp>
        <p:nvSpPr>
          <p:cNvPr id="24" name="TextBox 23"/>
          <p:cNvSpPr txBox="1"/>
          <p:nvPr/>
        </p:nvSpPr>
        <p:spPr>
          <a:xfrm rot="18615516">
            <a:off x="6724167" y="4746324"/>
            <a:ext cx="2038878" cy="461665"/>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rPr>
              <a:t>5. Technological </a:t>
            </a:r>
          </a:p>
          <a:p>
            <a:pPr algn="ctr" fontAlgn="base">
              <a:spcBef>
                <a:spcPct val="0"/>
              </a:spcBef>
              <a:spcAft>
                <a:spcPct val="0"/>
              </a:spcAft>
            </a:pPr>
            <a:r>
              <a:rPr lang="en-US" sz="1200" b="1" dirty="0" smtClean="0">
                <a:solidFill>
                  <a:srgbClr val="000000"/>
                </a:solidFill>
                <a:latin typeface="Arial" pitchFamily="34" charset="0"/>
              </a:rPr>
              <a:t>Innovation</a:t>
            </a:r>
            <a:endParaRPr lang="en-US" sz="1200" b="1" dirty="0">
              <a:solidFill>
                <a:srgbClr val="000000"/>
              </a:solidFill>
              <a:latin typeface="Arial" pitchFamily="34" charset="0"/>
            </a:endParaRPr>
          </a:p>
        </p:txBody>
      </p:sp>
      <p:sp>
        <p:nvSpPr>
          <p:cNvPr id="25" name="Text Box 67"/>
          <p:cNvSpPr txBox="1"/>
          <p:nvPr/>
        </p:nvSpPr>
        <p:spPr>
          <a:xfrm rot="2548733">
            <a:off x="6702179" y="2924345"/>
            <a:ext cx="1710718" cy="946996"/>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914400" eaLnBrk="1" fontAlgn="base" latinLnBrk="0" hangingPunct="1">
              <a:lnSpc>
                <a:spcPct val="115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a:ea typeface="Calibri"/>
                <a:cs typeface="Times New Roman"/>
              </a:rPr>
              <a:t>3. Integrates </a:t>
            </a:r>
          </a:p>
          <a:p>
            <a:pPr marL="0" marR="0" lvl="0" indent="0" algn="ctr" defTabSz="914400" eaLnBrk="1" fontAlgn="base" latinLnBrk="0" hangingPunct="1">
              <a:lnSpc>
                <a:spcPct val="115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a:ea typeface="Calibri"/>
                <a:cs typeface="Times New Roman"/>
              </a:rPr>
              <a:t>Models &amp; Data Sources</a:t>
            </a:r>
            <a:endParaRPr kumimoji="0" lang="en-US" sz="1200" b="0" i="0" u="none" strike="noStrike" kern="0" cap="none" spc="0" normalizeH="0" baseline="0" noProof="0" dirty="0" smtClean="0">
              <a:ln>
                <a:noFill/>
              </a:ln>
              <a:solidFill>
                <a:srgbClr val="000000"/>
              </a:solidFill>
              <a:effectLst/>
              <a:uLnTx/>
              <a:uFillTx/>
              <a:latin typeface="Arial"/>
              <a:ea typeface="Calibri"/>
              <a:cs typeface="Times New Roman"/>
            </a:endParaRPr>
          </a:p>
        </p:txBody>
      </p:sp>
      <p:sp>
        <p:nvSpPr>
          <p:cNvPr id="26" name="Text Box 69"/>
          <p:cNvSpPr txBox="1"/>
          <p:nvPr/>
        </p:nvSpPr>
        <p:spPr>
          <a:xfrm rot="18772065">
            <a:off x="5406231" y="2831920"/>
            <a:ext cx="1436455" cy="91440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914400" eaLnBrk="1" fontAlgn="base" latinLnBrk="0" hangingPunct="1">
              <a:lnSpc>
                <a:spcPct val="115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a:ea typeface="Calibri"/>
                <a:cs typeface="Times New Roman"/>
              </a:rPr>
              <a:t>2. Authoritative </a:t>
            </a:r>
          </a:p>
          <a:p>
            <a:pPr marL="0" marR="0" lvl="0" indent="0" algn="ctr" defTabSz="914400" eaLnBrk="1" fontAlgn="base" latinLnBrk="0" hangingPunct="1">
              <a:lnSpc>
                <a:spcPct val="115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a:ea typeface="Calibri"/>
                <a:cs typeface="Times New Roman"/>
              </a:rPr>
              <a:t>Source of Truth</a:t>
            </a:r>
            <a:endParaRPr kumimoji="0" lang="en-US" sz="1200" b="0" i="0" u="none" strike="noStrike" kern="0" cap="none" spc="0" normalizeH="0" baseline="0" noProof="0" dirty="0" smtClean="0">
              <a:ln>
                <a:noFill/>
              </a:ln>
              <a:solidFill>
                <a:srgbClr val="000000"/>
              </a:solidFill>
              <a:effectLst/>
              <a:uLnTx/>
              <a:uFillTx/>
              <a:latin typeface="Arial"/>
              <a:ea typeface="Calibri"/>
              <a:cs typeface="Times New Roman"/>
            </a:endParaRPr>
          </a:p>
        </p:txBody>
      </p:sp>
      <p:sp>
        <p:nvSpPr>
          <p:cNvPr id="27" name="Oval 26"/>
          <p:cNvSpPr/>
          <p:nvPr/>
        </p:nvSpPr>
        <p:spPr bwMode="auto">
          <a:xfrm>
            <a:off x="5959190" y="3225800"/>
            <a:ext cx="1721421" cy="1625600"/>
          </a:xfrm>
          <a:prstGeom prst="ellipse">
            <a:avLst/>
          </a:prstGeom>
          <a:solidFill>
            <a:srgbClr val="0000CC"/>
          </a:solidFill>
          <a:ln w="19050" cap="flat" cmpd="sng" algn="ctr">
            <a:solidFill>
              <a:srgbClr val="000000"/>
            </a:solidFill>
            <a:prstDash val="solid"/>
            <a:round/>
            <a:headEnd type="none" w="med" len="med"/>
            <a:tailEnd type="none" w="med" len="med"/>
          </a:ln>
          <a:effectLst>
            <a:prstShdw prst="shdw17" dist="17961" dir="2700000">
              <a:srgbClr val="000000">
                <a:gamma/>
                <a:shade val="60000"/>
                <a:invGamma/>
              </a:srgbClr>
            </a:prst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Arial" pitchFamily="34" charset="0"/>
            </a:endParaRPr>
          </a:p>
        </p:txBody>
      </p:sp>
      <p:sp>
        <p:nvSpPr>
          <p:cNvPr id="28" name="TextBox 27"/>
          <p:cNvSpPr txBox="1"/>
          <p:nvPr/>
        </p:nvSpPr>
        <p:spPr>
          <a:xfrm>
            <a:off x="5915407" y="3716594"/>
            <a:ext cx="1891288" cy="646331"/>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FFFFFF"/>
                </a:solidFill>
                <a:latin typeface="Arial Black" panose="020B0A04020102020204" pitchFamily="34" charset="0"/>
              </a:rPr>
              <a:t>DIGITAL </a:t>
            </a:r>
          </a:p>
          <a:p>
            <a:pPr algn="ctr" fontAlgn="base">
              <a:spcBef>
                <a:spcPct val="0"/>
              </a:spcBef>
              <a:spcAft>
                <a:spcPct val="0"/>
              </a:spcAft>
            </a:pPr>
            <a:r>
              <a:rPr lang="en-US" sz="1200" b="1" dirty="0" smtClean="0">
                <a:solidFill>
                  <a:srgbClr val="FFFFFF"/>
                </a:solidFill>
                <a:latin typeface="Arial Black" panose="020B0A04020102020204" pitchFamily="34" charset="0"/>
              </a:rPr>
              <a:t>ENGINEERING </a:t>
            </a:r>
          </a:p>
          <a:p>
            <a:pPr algn="ctr" fontAlgn="base">
              <a:spcBef>
                <a:spcPct val="0"/>
              </a:spcBef>
              <a:spcAft>
                <a:spcPct val="0"/>
              </a:spcAft>
            </a:pPr>
            <a:r>
              <a:rPr lang="en-US" sz="1200" b="1" dirty="0" smtClean="0">
                <a:solidFill>
                  <a:srgbClr val="FFFFFF"/>
                </a:solidFill>
                <a:latin typeface="Arial Black" panose="020B0A04020102020204" pitchFamily="34" charset="0"/>
              </a:rPr>
              <a:t> ECOSYSTEM</a:t>
            </a:r>
            <a:endParaRPr lang="en-US" sz="1200" b="1" dirty="0">
              <a:solidFill>
                <a:srgbClr val="FFFFFF"/>
              </a:solidFill>
              <a:latin typeface="Arial Black" panose="020B0A04020102020204" pitchFamily="34" charset="0"/>
            </a:endParaRPr>
          </a:p>
        </p:txBody>
      </p:sp>
      <p:sp>
        <p:nvSpPr>
          <p:cNvPr id="29" name="Oval 28"/>
          <p:cNvSpPr/>
          <p:nvPr/>
        </p:nvSpPr>
        <p:spPr bwMode="auto">
          <a:xfrm>
            <a:off x="234940" y="2757413"/>
            <a:ext cx="274320" cy="274320"/>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34" charset="0"/>
            </a:endParaRPr>
          </a:p>
        </p:txBody>
      </p:sp>
      <p:sp>
        <p:nvSpPr>
          <p:cNvPr id="30" name="Oval 29"/>
          <p:cNvSpPr/>
          <p:nvPr/>
        </p:nvSpPr>
        <p:spPr bwMode="auto">
          <a:xfrm>
            <a:off x="234940" y="3579677"/>
            <a:ext cx="274320" cy="274320"/>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34" charset="0"/>
            </a:endParaRPr>
          </a:p>
        </p:txBody>
      </p:sp>
      <p:sp>
        <p:nvSpPr>
          <p:cNvPr id="31" name="Oval 30"/>
          <p:cNvSpPr/>
          <p:nvPr/>
        </p:nvSpPr>
        <p:spPr bwMode="auto">
          <a:xfrm>
            <a:off x="215890" y="4364757"/>
            <a:ext cx="274320" cy="274320"/>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34" charset="0"/>
            </a:endParaRPr>
          </a:p>
        </p:txBody>
      </p:sp>
      <p:sp>
        <p:nvSpPr>
          <p:cNvPr id="32" name="Oval 31"/>
          <p:cNvSpPr/>
          <p:nvPr/>
        </p:nvSpPr>
        <p:spPr bwMode="auto">
          <a:xfrm>
            <a:off x="234940" y="5159273"/>
            <a:ext cx="274320" cy="274320"/>
          </a:xfrm>
          <a:prstGeom prst="ellipse">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34" charset="0"/>
            </a:endParaRPr>
          </a:p>
        </p:txBody>
      </p:sp>
      <p:sp>
        <p:nvSpPr>
          <p:cNvPr id="33" name="TextBox 32"/>
          <p:cNvSpPr txBox="1"/>
          <p:nvPr/>
        </p:nvSpPr>
        <p:spPr>
          <a:xfrm>
            <a:off x="6198231" y="1789947"/>
            <a:ext cx="333955" cy="307777"/>
          </a:xfrm>
          <a:prstGeom prst="rect">
            <a:avLst/>
          </a:prstGeom>
          <a:noFill/>
        </p:spPr>
        <p:txBody>
          <a:bodyPr wrap="square" rtlCol="0">
            <a:spAutoFit/>
          </a:bodyPr>
          <a:lstStyle/>
          <a:p>
            <a:pPr fontAlgn="base">
              <a:spcBef>
                <a:spcPct val="0"/>
              </a:spcBef>
              <a:spcAft>
                <a:spcPct val="0"/>
              </a:spcAft>
            </a:pPr>
            <a:r>
              <a:rPr lang="en-US" sz="1400" b="1" dirty="0" smtClean="0">
                <a:solidFill>
                  <a:srgbClr val="FFFFFF"/>
                </a:solidFill>
                <a:latin typeface="Arial" pitchFamily="34" charset="0"/>
              </a:rPr>
              <a:t>1.</a:t>
            </a:r>
            <a:endParaRPr lang="en-US" sz="1400" b="1" dirty="0">
              <a:solidFill>
                <a:srgbClr val="FFFFFF"/>
              </a:solidFill>
              <a:latin typeface="Arial" pitchFamily="34" charset="0"/>
            </a:endParaRPr>
          </a:p>
        </p:txBody>
      </p:sp>
      <p:sp>
        <p:nvSpPr>
          <p:cNvPr id="34" name="TextBox 33"/>
          <p:cNvSpPr txBox="1"/>
          <p:nvPr/>
        </p:nvSpPr>
        <p:spPr>
          <a:xfrm>
            <a:off x="6114657" y="5963752"/>
            <a:ext cx="333955" cy="307777"/>
          </a:xfrm>
          <a:prstGeom prst="rect">
            <a:avLst/>
          </a:prstGeom>
          <a:noFill/>
        </p:spPr>
        <p:txBody>
          <a:bodyPr wrap="square" rtlCol="0">
            <a:spAutoFit/>
          </a:bodyPr>
          <a:lstStyle/>
          <a:p>
            <a:pPr fontAlgn="base">
              <a:spcBef>
                <a:spcPct val="0"/>
              </a:spcBef>
              <a:spcAft>
                <a:spcPct val="0"/>
              </a:spcAft>
            </a:pPr>
            <a:r>
              <a:rPr lang="en-US" sz="1400" b="1" dirty="0" smtClean="0">
                <a:solidFill>
                  <a:srgbClr val="FFFFFF"/>
                </a:solidFill>
                <a:latin typeface="Arial" pitchFamily="34" charset="0"/>
              </a:rPr>
              <a:t>1.</a:t>
            </a:r>
            <a:endParaRPr lang="en-US" sz="1400" b="1" dirty="0">
              <a:solidFill>
                <a:srgbClr val="FFFFFF"/>
              </a:solidFill>
              <a:latin typeface="Arial" pitchFamily="34" charset="0"/>
            </a:endParaRPr>
          </a:p>
        </p:txBody>
      </p:sp>
      <p:sp>
        <p:nvSpPr>
          <p:cNvPr id="35" name="TextBox 34"/>
          <p:cNvSpPr txBox="1"/>
          <p:nvPr/>
        </p:nvSpPr>
        <p:spPr>
          <a:xfrm>
            <a:off x="3352800" y="748066"/>
            <a:ext cx="4833374" cy="369332"/>
          </a:xfrm>
          <a:prstGeom prst="rect">
            <a:avLst/>
          </a:prstGeom>
          <a:noFill/>
        </p:spPr>
        <p:txBody>
          <a:bodyPr wrap="none" rtlCol="0">
            <a:spAutoFit/>
          </a:bodyPr>
          <a:lstStyle/>
          <a:p>
            <a:pPr>
              <a:defRPr/>
            </a:pPr>
            <a:r>
              <a:rPr lang="en-US" kern="0" dirty="0" smtClean="0">
                <a:solidFill>
                  <a:srgbClr val="000000"/>
                </a:solidFill>
              </a:rPr>
              <a:t>Courtesy of Philomena Zimmerman, ODASD(R&amp;E)</a:t>
            </a:r>
          </a:p>
        </p:txBody>
      </p:sp>
    </p:spTree>
    <p:extLst>
      <p:ext uri="{BB962C8B-B14F-4D97-AF65-F5344CB8AC3E}">
        <p14:creationId xmlns:p14="http://schemas.microsoft.com/office/powerpoint/2010/main" val="859465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122" y="106017"/>
            <a:ext cx="5672169" cy="914400"/>
          </a:xfrm>
        </p:spPr>
        <p:txBody>
          <a:bodyPr/>
          <a:lstStyle/>
          <a:p>
            <a:pPr algn="l"/>
            <a:r>
              <a:rPr lang="en-US" dirty="0"/>
              <a:t>CCDF Decision Point</a:t>
            </a:r>
            <a:br>
              <a:rPr lang="en-US" dirty="0"/>
            </a:br>
            <a:r>
              <a:rPr lang="en-US" sz="2200" dirty="0" smtClean="0"/>
              <a:t>Material Development Decision (MDD)</a:t>
            </a:r>
            <a:endParaRPr lang="en-US" sz="2200" dirty="0"/>
          </a:p>
        </p:txBody>
      </p:sp>
      <p:sp>
        <p:nvSpPr>
          <p:cNvPr id="3" name="Slide Number Placeholder 2"/>
          <p:cNvSpPr>
            <a:spLocks noGrp="1"/>
          </p:cNvSpPr>
          <p:nvPr>
            <p:ph type="sldNum" sz="quarter" idx="10"/>
          </p:nvPr>
        </p:nvSpPr>
        <p:spPr/>
        <p:txBody>
          <a:bodyPr/>
          <a:lstStyle/>
          <a:p>
            <a:fld id="{295008BC-DA31-4D19-837B-EFA4386B05F5}" type="slidenum">
              <a:rPr lang="en-US" smtClean="0"/>
              <a:t>40</a:t>
            </a:fld>
            <a:endParaRPr lang="en-US"/>
          </a:p>
        </p:txBody>
      </p:sp>
      <p:sp>
        <p:nvSpPr>
          <p:cNvPr id="9" name="Rectangle 8"/>
          <p:cNvSpPr/>
          <p:nvPr/>
        </p:nvSpPr>
        <p:spPr>
          <a:xfrm>
            <a:off x="7431793" y="76577"/>
            <a:ext cx="1207382" cy="1015663"/>
          </a:xfrm>
          <a:prstGeom prst="rect">
            <a:avLst/>
          </a:prstGeom>
        </p:spPr>
        <p:txBody>
          <a:bodyPr wrap="none">
            <a:spAutoFit/>
          </a:bodyPr>
          <a:lstStyle/>
          <a:p>
            <a:r>
              <a:rPr lang="en-US" sz="6000" dirty="0">
                <a:solidFill>
                  <a:srgbClr val="00B050"/>
                </a:solidFill>
                <a:latin typeface="Calibri"/>
              </a:rPr>
              <a:t>❸</a:t>
            </a:r>
            <a:endParaRPr lang="en-US" sz="6000" dirty="0"/>
          </a:p>
        </p:txBody>
      </p:sp>
      <p:graphicFrame>
        <p:nvGraphicFramePr>
          <p:cNvPr id="10" name="Table 9"/>
          <p:cNvGraphicFramePr>
            <a:graphicFrameLocks noGrp="1"/>
          </p:cNvGraphicFramePr>
          <p:nvPr>
            <p:extLst>
              <p:ext uri="{D42A27DB-BD31-4B8C-83A1-F6EECF244321}">
                <p14:modId xmlns:p14="http://schemas.microsoft.com/office/powerpoint/2010/main" val="1337402688"/>
              </p:ext>
            </p:extLst>
          </p:nvPr>
        </p:nvGraphicFramePr>
        <p:xfrm>
          <a:off x="276228" y="1347093"/>
          <a:ext cx="8515351" cy="5346192"/>
        </p:xfrm>
        <a:graphic>
          <a:graphicData uri="http://schemas.openxmlformats.org/drawingml/2006/table">
            <a:tbl>
              <a:tblPr firstRow="1" bandRow="1">
                <a:tableStyleId>{D7AC3CCA-C797-4891-BE02-D94E43425B78}</a:tableStyleId>
              </a:tblPr>
              <a:tblGrid>
                <a:gridCol w="4219575"/>
                <a:gridCol w="4295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MDD</a:t>
                      </a:r>
                      <a:endParaRPr lang="en-US" sz="8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r>
              <a:tr h="34137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Entry into the Acquisition Process</a:t>
                      </a:r>
                    </a:p>
                  </a:txBody>
                  <a:tcPr>
                    <a:solidFill>
                      <a:srgbClr val="0070C0"/>
                    </a:solidFill>
                  </a:tcPr>
                </a:tc>
                <a:tc hMerge="1">
                  <a:txBody>
                    <a:bodyPr/>
                    <a:lstStyle/>
                    <a:p>
                      <a:endParaRPr lang="en-US"/>
                    </a:p>
                  </a:txBody>
                  <a:tcPr/>
                </a:tc>
              </a:tr>
              <a:tr h="4504305">
                <a:tc>
                  <a:txBody>
                    <a:bodyPr/>
                    <a:lstStyle/>
                    <a:p>
                      <a:r>
                        <a:rPr lang="en-US" sz="1000" b="0" i="0" u="none" strike="noStrike" kern="1200" baseline="0" dirty="0" smtClean="0">
                          <a:solidFill>
                            <a:schemeClr val="dk1"/>
                          </a:solidFill>
                          <a:latin typeface="Calibri" panose="020F0502020204030204" pitchFamily="34" charset="0"/>
                          <a:ea typeface="+mn-ea"/>
                          <a:cs typeface="+mn-cs"/>
                        </a:rPr>
                        <a:t>The </a:t>
                      </a:r>
                      <a:r>
                        <a:rPr lang="en-US" sz="1000" b="1" i="0" u="none" strike="noStrike" kern="1200" baseline="0" dirty="0" smtClean="0">
                          <a:solidFill>
                            <a:schemeClr val="dk1"/>
                          </a:solidFill>
                          <a:latin typeface="Calibri" panose="020F0502020204030204" pitchFamily="34" charset="0"/>
                          <a:ea typeface="+mn-ea"/>
                          <a:cs typeface="+mn-cs"/>
                        </a:rPr>
                        <a:t>Materiel Development Decision </a:t>
                      </a:r>
                      <a:r>
                        <a:rPr lang="en-US" sz="1000" b="0" i="0" u="none" strike="noStrike" kern="1200" baseline="0" dirty="0" smtClean="0">
                          <a:solidFill>
                            <a:schemeClr val="dk1"/>
                          </a:solidFill>
                          <a:latin typeface="Calibri" panose="020F0502020204030204" pitchFamily="34" charset="0"/>
                          <a:ea typeface="+mn-ea"/>
                          <a:cs typeface="+mn-cs"/>
                        </a:rPr>
                        <a:t>is based on a validated initial requirements document (an ICD or equivalent requirements document) and the completion of the Analysis of Alternatives (AoA) Study Guidance and the AoA Study Plan. This decision directs execution of</a:t>
                      </a:r>
                    </a:p>
                    <a:p>
                      <a:r>
                        <a:rPr lang="en-US" sz="1000" b="0" i="0" u="none" strike="noStrike" kern="1200" baseline="0" dirty="0" smtClean="0">
                          <a:solidFill>
                            <a:schemeClr val="dk1"/>
                          </a:solidFill>
                          <a:latin typeface="Calibri" panose="020F0502020204030204" pitchFamily="34" charset="0"/>
                          <a:ea typeface="+mn-ea"/>
                          <a:cs typeface="+mn-cs"/>
                        </a:rPr>
                        <a:t>the AoA, and authorizes the DoD Component to conduct the Materiel Solution Analysis Phase. This decision point is the entry point into the acquisition process for all defense acquisition products; however, an “acquisition program” is not formally initiated (with the accompanying</a:t>
                      </a:r>
                    </a:p>
                    <a:p>
                      <a:r>
                        <a:rPr lang="en-US" sz="1000" b="0" i="0" u="none" strike="noStrike" kern="1200" baseline="0" dirty="0" smtClean="0">
                          <a:solidFill>
                            <a:schemeClr val="dk1"/>
                          </a:solidFill>
                          <a:latin typeface="Calibri" panose="020F0502020204030204" pitchFamily="34" charset="0"/>
                          <a:ea typeface="+mn-ea"/>
                          <a:cs typeface="+mn-cs"/>
                        </a:rPr>
                        <a:t>statutory requirements) until Milestone B, or at Milestone C for those programs that enter directly at Milestone C. DoD Components may have conducted enough analysis to support preliminary conclusions about the desired product at this point. If so, that analysis may be used</a:t>
                      </a:r>
                    </a:p>
                    <a:p>
                      <a:r>
                        <a:rPr lang="en-US" sz="1000" b="0" i="0" u="none" strike="noStrike" kern="1200" baseline="0" dirty="0" smtClean="0">
                          <a:solidFill>
                            <a:schemeClr val="dk1"/>
                          </a:solidFill>
                          <a:latin typeface="Calibri" panose="020F0502020204030204" pitchFamily="34" charset="0"/>
                          <a:ea typeface="+mn-ea"/>
                          <a:cs typeface="+mn-cs"/>
                        </a:rPr>
                        <a:t>by the DAE to narrow the range of alternatives. If not, requirements are likely to be less well defined or firm, and a wider range of alternatives will need to be considered.</a:t>
                      </a:r>
                    </a:p>
                    <a:p>
                      <a:endParaRPr lang="en-US" sz="1000" b="0" i="0" u="none" strike="noStrike" kern="1200" baseline="0" dirty="0" smtClean="0">
                        <a:solidFill>
                          <a:schemeClr val="dk1"/>
                        </a:solidFill>
                        <a:latin typeface="Calibri" panose="020F0502020204030204" pitchFamily="34" charset="0"/>
                        <a:ea typeface="+mn-ea"/>
                        <a:cs typeface="+mn-cs"/>
                      </a:endParaRPr>
                    </a:p>
                    <a:p>
                      <a:r>
                        <a:rPr lang="en-US" sz="1000" b="0" i="0" u="none" strike="noStrike" kern="1200" baseline="0" dirty="0" smtClean="0">
                          <a:solidFill>
                            <a:schemeClr val="dk1"/>
                          </a:solidFill>
                          <a:latin typeface="Calibri" panose="020F0502020204030204" pitchFamily="34" charset="0"/>
                          <a:ea typeface="+mn-ea"/>
                          <a:cs typeface="+mn-cs"/>
                        </a:rPr>
                        <a:t>At the Materiel Development Decision, the DCAPE, (or DoD Component equivalent) will present the AoA Study Guidance, and the AoA lead organization will present the AoA Study Plan. In addition, the Component will provide the plan to staff and fund the actions that will precede the next decision point (usually Milestone A) including, where appropriate, competitive concept definition studies by industry.</a:t>
                      </a:r>
                    </a:p>
                    <a:p>
                      <a:endParaRPr lang="en-US" sz="1000" b="0" i="0" u="none" strike="noStrike" kern="1200" baseline="0" dirty="0" smtClean="0">
                        <a:solidFill>
                          <a:schemeClr val="dk1"/>
                        </a:solidFill>
                        <a:latin typeface="Calibri" panose="020F0502020204030204" pitchFamily="34" charset="0"/>
                        <a:ea typeface="+mn-ea"/>
                        <a:cs typeface="+mn-cs"/>
                      </a:endParaRPr>
                    </a:p>
                    <a:p>
                      <a:r>
                        <a:rPr lang="en-US" sz="1000" b="0" i="0" u="none" strike="noStrike" kern="1200" baseline="0" dirty="0" smtClean="0">
                          <a:solidFill>
                            <a:schemeClr val="dk1"/>
                          </a:solidFill>
                          <a:latin typeface="Calibri" panose="020F0502020204030204" pitchFamily="34" charset="0"/>
                          <a:ea typeface="+mn-ea"/>
                          <a:cs typeface="+mn-cs"/>
                        </a:rPr>
                        <a:t>If the Materiel Development Decision is approved, the MDA will designate the lead DoD Component; determine the acquisition phase of entry; and identify the initial review milestone, usually, but not always, a specific milestone as described in one of the program models. MDA decisions will be documented in an ADM. The approved AoA Study Guidance and AoA Study Plan                                     will be attached to the ADM. </a:t>
                      </a:r>
                    </a:p>
                    <a:p>
                      <a:r>
                        <a:rPr lang="en-US" sz="1000" b="1" i="0" u="none" strike="noStrike" kern="1200" baseline="0" dirty="0" smtClean="0">
                          <a:solidFill>
                            <a:schemeClr val="accent5"/>
                          </a:solidFill>
                          <a:latin typeface="Calibri" panose="020F0502020204030204" pitchFamily="34" charset="0"/>
                          <a:ea typeface="+mn-ea"/>
                          <a:cs typeface="+mn-cs"/>
                        </a:rPr>
                        <a:t>Source: DoD 5000.02</a:t>
                      </a:r>
                      <a:endParaRPr lang="en-US" sz="1000" b="1" dirty="0" smtClean="0">
                        <a:solidFill>
                          <a:schemeClr val="accent5"/>
                        </a:solidFill>
                        <a:latin typeface="Calibri" panose="020F0502020204030204" pitchFamily="34" charset="0"/>
                      </a:endParaRPr>
                    </a:p>
                  </a:txBody>
                  <a:tcPr anchor="ctr"/>
                </a:tc>
                <a:tc>
                  <a:txBody>
                    <a:bodyPr/>
                    <a:lstStyle/>
                    <a:p>
                      <a:endParaRPr lang="en-US" dirty="0"/>
                    </a:p>
                  </a:txBody>
                  <a:tcPr>
                    <a:solidFill>
                      <a:srgbClr val="E7E7E7"/>
                    </a:solidFill>
                  </a:tcPr>
                </a:tc>
              </a:tr>
            </a:tbl>
          </a:graphicData>
        </a:graphic>
      </p:graphicFrame>
      <p:grpSp>
        <p:nvGrpSpPr>
          <p:cNvPr id="7" name="Group 6"/>
          <p:cNvGrpSpPr>
            <a:grpSpLocks noChangeAspect="1"/>
          </p:cNvGrpSpPr>
          <p:nvPr/>
        </p:nvGrpSpPr>
        <p:grpSpPr>
          <a:xfrm>
            <a:off x="5981897" y="2207788"/>
            <a:ext cx="1221299" cy="2461098"/>
            <a:chOff x="7920076" y="1347093"/>
            <a:chExt cx="1061999" cy="2140085"/>
          </a:xfrm>
        </p:grpSpPr>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0" r="87528" b="39544"/>
            <a:stretch/>
          </p:blipFill>
          <p:spPr bwMode="auto">
            <a:xfrm>
              <a:off x="7920076" y="1347093"/>
              <a:ext cx="1061999" cy="214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43875" y="1347093"/>
              <a:ext cx="457200" cy="557907"/>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43" t="32624" r="63697" b="45417"/>
          <a:stretch/>
        </p:blipFill>
        <p:spPr bwMode="auto">
          <a:xfrm>
            <a:off x="5448303" y="4837687"/>
            <a:ext cx="2494563" cy="150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6488" y="6230512"/>
            <a:ext cx="403387" cy="405179"/>
          </a:xfrm>
          <a:prstGeom prst="rect">
            <a:avLst/>
          </a:prstGeom>
        </p:spPr>
      </p:pic>
      <p:pic>
        <p:nvPicPr>
          <p:cNvPr id="11"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7" action="ppaction://hlinksldjump"/>
          </p:cNvPr>
          <p:cNvSpPr txBox="1"/>
          <p:nvPr/>
        </p:nvSpPr>
        <p:spPr>
          <a:xfrm>
            <a:off x="1933578" y="6437302"/>
            <a:ext cx="1510350" cy="261610"/>
          </a:xfrm>
          <a:prstGeom prst="rect">
            <a:avLst/>
          </a:prstGeom>
          <a:noFill/>
        </p:spPr>
        <p:txBody>
          <a:bodyPr wrap="none" rtlCol="0">
            <a:spAutoFit/>
          </a:bodyPr>
          <a:lstStyle/>
          <a:p>
            <a:pPr>
              <a:spcAft>
                <a:spcPts val="600"/>
              </a:spcAft>
            </a:pPr>
            <a:r>
              <a:rPr lang="en-US" sz="1100" b="1" i="1" dirty="0" smtClean="0">
                <a:solidFill>
                  <a:schemeClr val="tx2"/>
                </a:solidFill>
                <a:ea typeface="Verdana" pitchFamily="34" charset="0"/>
                <a:cs typeface="Verdana" pitchFamily="34" charset="0"/>
              </a:rPr>
              <a:t>SEE AF Description</a:t>
            </a:r>
            <a:endParaRPr lang="en-US" sz="1100" b="1" i="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2863842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74" y="60605"/>
            <a:ext cx="5672169" cy="914400"/>
          </a:xfrm>
        </p:spPr>
        <p:txBody>
          <a:bodyPr/>
          <a:lstStyle/>
          <a:p>
            <a:pPr algn="l"/>
            <a:r>
              <a:rPr lang="en-US" dirty="0"/>
              <a:t>CCDF Decision Point</a:t>
            </a:r>
            <a:br>
              <a:rPr lang="en-US" dirty="0"/>
            </a:br>
            <a:r>
              <a:rPr lang="en-US" sz="2200" dirty="0" smtClean="0"/>
              <a:t>Material Development Decision (MDD)</a:t>
            </a:r>
            <a:endParaRPr lang="en-US" sz="2200" dirty="0"/>
          </a:p>
        </p:txBody>
      </p:sp>
      <p:sp>
        <p:nvSpPr>
          <p:cNvPr id="3" name="Slide Number Placeholder 2"/>
          <p:cNvSpPr>
            <a:spLocks noGrp="1"/>
          </p:cNvSpPr>
          <p:nvPr>
            <p:ph type="sldNum" sz="quarter" idx="10"/>
          </p:nvPr>
        </p:nvSpPr>
        <p:spPr/>
        <p:txBody>
          <a:bodyPr/>
          <a:lstStyle/>
          <a:p>
            <a:fld id="{295008BC-DA31-4D19-837B-EFA4386B05F5}" type="slidenum">
              <a:rPr lang="en-US" smtClean="0"/>
              <a:t>41</a:t>
            </a:fld>
            <a:endParaRPr lang="en-US"/>
          </a:p>
        </p:txBody>
      </p:sp>
      <p:sp>
        <p:nvSpPr>
          <p:cNvPr id="9" name="Rectangle 8"/>
          <p:cNvSpPr/>
          <p:nvPr/>
        </p:nvSpPr>
        <p:spPr>
          <a:xfrm>
            <a:off x="7431793" y="66638"/>
            <a:ext cx="1207382" cy="1015663"/>
          </a:xfrm>
          <a:prstGeom prst="rect">
            <a:avLst/>
          </a:prstGeom>
        </p:spPr>
        <p:txBody>
          <a:bodyPr wrap="none">
            <a:spAutoFit/>
          </a:bodyPr>
          <a:lstStyle/>
          <a:p>
            <a:r>
              <a:rPr lang="en-US" sz="6000" dirty="0">
                <a:solidFill>
                  <a:srgbClr val="00B050"/>
                </a:solidFill>
                <a:latin typeface="Calibri"/>
              </a:rPr>
              <a:t>❸</a:t>
            </a:r>
            <a:endParaRPr lang="en-US" sz="6000" dirty="0"/>
          </a:p>
        </p:txBody>
      </p:sp>
      <p:graphicFrame>
        <p:nvGraphicFramePr>
          <p:cNvPr id="10" name="Table 9"/>
          <p:cNvGraphicFramePr>
            <a:graphicFrameLocks noGrp="1"/>
          </p:cNvGraphicFramePr>
          <p:nvPr>
            <p:extLst>
              <p:ext uri="{D42A27DB-BD31-4B8C-83A1-F6EECF244321}">
                <p14:modId xmlns:p14="http://schemas.microsoft.com/office/powerpoint/2010/main" val="2080463677"/>
              </p:ext>
            </p:extLst>
          </p:nvPr>
        </p:nvGraphicFramePr>
        <p:xfrm>
          <a:off x="504825" y="1347093"/>
          <a:ext cx="8515351" cy="5308092"/>
        </p:xfrm>
        <a:graphic>
          <a:graphicData uri="http://schemas.openxmlformats.org/drawingml/2006/table">
            <a:tbl>
              <a:tblPr firstRow="1" bandRow="1">
                <a:tableStyleId>{D7AC3CCA-C797-4891-BE02-D94E43425B78}</a:tableStyleId>
              </a:tblPr>
              <a:tblGrid>
                <a:gridCol w="4219575"/>
                <a:gridCol w="4295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MDD</a:t>
                      </a:r>
                      <a:endParaRPr lang="en-US" sz="800" b="1" dirty="0" smtClean="0">
                        <a:solidFill>
                          <a:srgbClr val="FFFF00"/>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r>
              <a:tr h="34137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Entry into the Acquisition Process</a:t>
                      </a:r>
                    </a:p>
                  </a:txBody>
                  <a:tcPr>
                    <a:solidFill>
                      <a:srgbClr val="0070C0"/>
                    </a:solidFill>
                  </a:tcPr>
                </a:tc>
                <a:tc hMerge="1">
                  <a:txBody>
                    <a:bodyPr/>
                    <a:lstStyle/>
                    <a:p>
                      <a:endParaRPr lang="en-US"/>
                    </a:p>
                  </a:txBody>
                  <a:tcPr/>
                </a:tc>
              </a:tr>
              <a:tr h="4504305">
                <a:tc>
                  <a:txBody>
                    <a:bodyPr/>
                    <a:lstStyle/>
                    <a:p>
                      <a:r>
                        <a:rPr lang="en-US" sz="850" b="1" dirty="0" smtClean="0">
                          <a:solidFill>
                            <a:srgbClr val="0070C0"/>
                          </a:solidFill>
                          <a:latin typeface="Calibri" panose="020F0502020204030204" pitchFamily="34" charset="0"/>
                        </a:rPr>
                        <a:t>4.3 Materiel Development Decision (MDD). </a:t>
                      </a:r>
                      <a:r>
                        <a:rPr lang="en-US" sz="850" dirty="0" smtClean="0">
                          <a:solidFill>
                            <a:srgbClr val="0070C0"/>
                          </a:solidFill>
                          <a:latin typeface="Calibri" panose="020F0502020204030204" pitchFamily="34" charset="0"/>
                        </a:rPr>
                        <a:t>All potential programs proceed through an MDD review when entering the acquisition life cycle framework. The MDD review is the formal entry into the acquisition process. MDD reviews will be conducted using the established Defense Acquisition Board (DAB), Information Technology Acquisition Board (ITAB), Air Force Review Board (AFRB), or a PEO tailored AFRB processes for ACAT III programs. The MDD review shall ensure that a complete analysis/assessment of alternatives and their non-materiel implications will be or has been conducted. An MDA decision to begin Materiel Solution Analysis DOES NOT mean that a new acquisition program has been initiated.</a:t>
                      </a:r>
                    </a:p>
                    <a:p>
                      <a:r>
                        <a:rPr lang="en-US" sz="850" dirty="0" smtClean="0">
                          <a:solidFill>
                            <a:srgbClr val="0070C0"/>
                          </a:solidFill>
                          <a:latin typeface="Calibri" panose="020F0502020204030204" pitchFamily="34" charset="0"/>
                        </a:rPr>
                        <a:t>4.3.1. MDD Authority. The MDA chairs and approves all MDD decisions.</a:t>
                      </a:r>
                    </a:p>
                    <a:p>
                      <a:r>
                        <a:rPr lang="en-US" sz="850" dirty="0" smtClean="0">
                          <a:solidFill>
                            <a:srgbClr val="0070C0"/>
                          </a:solidFill>
                          <a:latin typeface="Calibri" panose="020F0502020204030204" pitchFamily="34" charset="0"/>
                        </a:rPr>
                        <a:t>4.3.2. MDD Requirements. At a minimum, conducting an MDD is dependent upon a Joint Requirements Oversight Council (JROC)/AFROC approved ICD, approved 1067, or an IRB approved Problem Statement, and the Director of Cost Assessment and Program Evaluation (DCAPE), AF/A5R, or Lead MAJCOM being prepared to present the Analysis of Alternatives (AoA) Study Guidance and AoA Study Plan or alternative analysis/supporting analysis guidance for MDA approval.</a:t>
                      </a:r>
                    </a:p>
                    <a:p>
                      <a:r>
                        <a:rPr lang="en-US" sz="850" dirty="0" smtClean="0">
                          <a:solidFill>
                            <a:srgbClr val="0070C0"/>
                          </a:solidFill>
                          <a:latin typeface="Calibri" panose="020F0502020204030204" pitchFamily="34" charset="0"/>
                        </a:rPr>
                        <a:t>4.3.3. MDD. The MDA shall:</a:t>
                      </a:r>
                    </a:p>
                    <a:p>
                      <a:r>
                        <a:rPr lang="en-US" sz="850" dirty="0" smtClean="0">
                          <a:solidFill>
                            <a:srgbClr val="0070C0"/>
                          </a:solidFill>
                          <a:latin typeface="Calibri" panose="020F0502020204030204" pitchFamily="34" charset="0"/>
                        </a:rPr>
                        <a:t>4.3.3.1. Determine if additional information is required.</a:t>
                      </a:r>
                    </a:p>
                    <a:p>
                      <a:r>
                        <a:rPr lang="en-US" sz="850" dirty="0" smtClean="0">
                          <a:solidFill>
                            <a:srgbClr val="0070C0"/>
                          </a:solidFill>
                          <a:latin typeface="Calibri" panose="020F0502020204030204" pitchFamily="34" charset="0"/>
                        </a:rPr>
                        <a:t>4.3.3.2. Review AoA Study Guidance and AoA Study Plan or alternative analysis / supporting analysis guidance.</a:t>
                      </a:r>
                    </a:p>
                    <a:p>
                      <a:r>
                        <a:rPr lang="en-US" sz="850" dirty="0" smtClean="0">
                          <a:solidFill>
                            <a:srgbClr val="0070C0"/>
                          </a:solidFill>
                          <a:latin typeface="Calibri" panose="020F0502020204030204" pitchFamily="34" charset="0"/>
                        </a:rPr>
                        <a:t>4.3.3.3. Approve recommended acquisition phase of entry and phase-specific entrance criteria for next program MS.</a:t>
                      </a:r>
                    </a:p>
                    <a:p>
                      <a:r>
                        <a:rPr lang="en-US" sz="850" dirty="0" smtClean="0">
                          <a:solidFill>
                            <a:srgbClr val="0070C0"/>
                          </a:solidFill>
                          <a:latin typeface="Calibri" panose="020F0502020204030204" pitchFamily="34" charset="0"/>
                        </a:rPr>
                        <a:t>4.3.3.4. Designate lead acquisition organization. NOTE: If DAE is MDA, designation is of lead DoD Component.</a:t>
                      </a:r>
                    </a:p>
                    <a:p>
                      <a:r>
                        <a:rPr lang="en-US" sz="850" dirty="0" smtClean="0">
                          <a:solidFill>
                            <a:srgbClr val="0070C0"/>
                          </a:solidFill>
                          <a:latin typeface="Calibri" panose="020F0502020204030204" pitchFamily="34" charset="0"/>
                        </a:rPr>
                        <a:t>4.3.3.5. Make decision to begin Materiel Solution Analysis Phase (or other acquisition phase based on appropriate justification).</a:t>
                      </a:r>
                    </a:p>
                    <a:p>
                      <a:r>
                        <a:rPr lang="en-US" sz="850" dirty="0" smtClean="0">
                          <a:solidFill>
                            <a:srgbClr val="0070C0"/>
                          </a:solidFill>
                          <a:latin typeface="Calibri" panose="020F0502020204030204" pitchFamily="34" charset="0"/>
                        </a:rPr>
                        <a:t>4.3.3.6. Approve resource strategy for post MDD phase of effort.</a:t>
                      </a:r>
                    </a:p>
                    <a:p>
                      <a:r>
                        <a:rPr lang="en-US" sz="850" dirty="0" smtClean="0">
                          <a:solidFill>
                            <a:srgbClr val="0070C0"/>
                          </a:solidFill>
                          <a:latin typeface="Calibri" panose="020F0502020204030204" pitchFamily="34" charset="0"/>
                        </a:rPr>
                        <a:t>4.3.4. MDD Outcome.</a:t>
                      </a:r>
                    </a:p>
                    <a:p>
                      <a:r>
                        <a:rPr lang="en-US" sz="850" dirty="0" smtClean="0">
                          <a:solidFill>
                            <a:srgbClr val="0070C0"/>
                          </a:solidFill>
                          <a:latin typeface="Calibri" panose="020F0502020204030204" pitchFamily="34" charset="0"/>
                        </a:rPr>
                        <a:t>4.3.4.1. Document the decisions of the MDD in an ADM (e.g., phase of entry with phase-specific exit criteria for next program MS, AoA Study Guidance and AoA Study Plan approval, AF organization, termination or temporary suspension of the effort).</a:t>
                      </a:r>
                    </a:p>
                    <a:p>
                      <a:r>
                        <a:rPr lang="en-US" sz="850" dirty="0" smtClean="0">
                          <a:solidFill>
                            <a:srgbClr val="0070C0"/>
                          </a:solidFill>
                          <a:latin typeface="Calibri" panose="020F0502020204030204" pitchFamily="34" charset="0"/>
                        </a:rPr>
                        <a:t>4.3.4.2. Provide ADM and AoA Study Guidance and AoA Study Plan or                                    alternative analysis/supporting analysis guidance to lead DoD Component                               /appropriate Capability Director. </a:t>
                      </a:r>
                    </a:p>
                    <a:p>
                      <a:r>
                        <a:rPr lang="en-US" sz="850" b="1" dirty="0" smtClean="0">
                          <a:solidFill>
                            <a:schemeClr val="accent5"/>
                          </a:solidFill>
                          <a:latin typeface="Calibri" panose="020F0502020204030204" pitchFamily="34" charset="0"/>
                        </a:rPr>
                        <a:t>Source: AFI 63-101, Para 4.3</a:t>
                      </a:r>
                      <a:endParaRPr lang="en-US" sz="850" b="1" dirty="0">
                        <a:solidFill>
                          <a:schemeClr val="accent5"/>
                        </a:solidFill>
                        <a:latin typeface="Calibri" panose="020F0502020204030204" pitchFamily="34" charset="0"/>
                      </a:endParaRPr>
                    </a:p>
                  </a:txBody>
                  <a:tcPr anchor="ctr"/>
                </a:tc>
                <a:tc>
                  <a:txBody>
                    <a:bodyPr/>
                    <a:lstStyle/>
                    <a:p>
                      <a:endParaRPr lang="en-US" dirty="0"/>
                    </a:p>
                  </a:txBody>
                  <a:tcPr>
                    <a:solidFill>
                      <a:srgbClr val="E7E7E7"/>
                    </a:solidFill>
                  </a:tcPr>
                </a:tc>
              </a:tr>
            </a:tbl>
          </a:graphicData>
        </a:graphic>
      </p:graphicFrame>
      <p:grpSp>
        <p:nvGrpSpPr>
          <p:cNvPr id="7" name="Group 6"/>
          <p:cNvGrpSpPr>
            <a:grpSpLocks noChangeAspect="1"/>
          </p:cNvGrpSpPr>
          <p:nvPr/>
        </p:nvGrpSpPr>
        <p:grpSpPr>
          <a:xfrm>
            <a:off x="6210494" y="2207788"/>
            <a:ext cx="1221299" cy="2461098"/>
            <a:chOff x="7920076" y="1347093"/>
            <a:chExt cx="1061999" cy="2140085"/>
          </a:xfrm>
        </p:grpSpPr>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0" r="87528" b="39544"/>
            <a:stretch/>
          </p:blipFill>
          <p:spPr bwMode="auto">
            <a:xfrm>
              <a:off x="7920076" y="1347093"/>
              <a:ext cx="1061999" cy="214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43875" y="1347093"/>
              <a:ext cx="457200" cy="557907"/>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43" t="32624" r="63697" b="45417"/>
          <a:stretch/>
        </p:blipFill>
        <p:spPr bwMode="auto">
          <a:xfrm>
            <a:off x="5676900" y="4837687"/>
            <a:ext cx="2494563" cy="150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7756" y="6092221"/>
            <a:ext cx="615238" cy="502857"/>
          </a:xfrm>
          <a:prstGeom prst="rect">
            <a:avLst/>
          </a:prstGeom>
        </p:spPr>
      </p:pic>
      <p:pic>
        <p:nvPicPr>
          <p:cNvPr id="12"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hlinkClick r:id="rId7" action="ppaction://hlinksldjump"/>
          </p:cNvPr>
          <p:cNvSpPr txBox="1"/>
          <p:nvPr/>
        </p:nvSpPr>
        <p:spPr>
          <a:xfrm>
            <a:off x="2162175" y="6437302"/>
            <a:ext cx="1635384" cy="261610"/>
          </a:xfrm>
          <a:prstGeom prst="rect">
            <a:avLst/>
          </a:prstGeom>
          <a:noFill/>
        </p:spPr>
        <p:txBody>
          <a:bodyPr wrap="none" rtlCol="0">
            <a:spAutoFit/>
          </a:bodyPr>
          <a:lstStyle/>
          <a:p>
            <a:pPr>
              <a:spcAft>
                <a:spcPts val="600"/>
              </a:spcAft>
            </a:pPr>
            <a:r>
              <a:rPr lang="en-US" sz="1100" b="1" i="1" dirty="0" smtClean="0">
                <a:solidFill>
                  <a:srgbClr val="7030A0"/>
                </a:solidFill>
                <a:ea typeface="Verdana" pitchFamily="34" charset="0"/>
                <a:cs typeface="Verdana" pitchFamily="34" charset="0"/>
              </a:rPr>
              <a:t>SEE DOD Description</a:t>
            </a:r>
            <a:endParaRPr lang="en-US" sz="1100" b="1" i="1" dirty="0">
              <a:solidFill>
                <a:srgbClr val="7030A0"/>
              </a:solidFill>
              <a:ea typeface="Verdana" pitchFamily="34" charset="0"/>
              <a:cs typeface="Verdana" pitchFamily="34" charset="0"/>
            </a:endParaRPr>
          </a:p>
        </p:txBody>
      </p:sp>
    </p:spTree>
    <p:extLst>
      <p:ext uri="{BB962C8B-B14F-4D97-AF65-F5344CB8AC3E}">
        <p14:creationId xmlns:p14="http://schemas.microsoft.com/office/powerpoint/2010/main" val="2073510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06860721"/>
              </p:ext>
            </p:extLst>
          </p:nvPr>
        </p:nvGraphicFramePr>
        <p:xfrm>
          <a:off x="286167" y="1347093"/>
          <a:ext cx="8515351" cy="5280982"/>
        </p:xfrm>
        <a:graphic>
          <a:graphicData uri="http://schemas.openxmlformats.org/drawingml/2006/table">
            <a:tbl>
              <a:tblPr firstRow="1" bandRow="1">
                <a:tableStyleId>{D7AC3CCA-C797-4891-BE02-D94E43425B78}</a:tableStyleId>
              </a:tblPr>
              <a:tblGrid>
                <a:gridCol w="4219575"/>
                <a:gridCol w="2483796"/>
                <a:gridCol w="1811980"/>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Approve AoA</a:t>
                      </a:r>
                      <a:r>
                        <a:rPr lang="en-US" sz="1400" b="1" baseline="0" dirty="0" smtClean="0">
                          <a:solidFill>
                            <a:srgbClr val="FFFF00"/>
                          </a:solidFill>
                        </a:rPr>
                        <a:t> Results</a:t>
                      </a:r>
                      <a:endParaRPr lang="en-US" sz="14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AFROC, MDA, DCAPE </a:t>
                      </a:r>
                    </a:p>
                  </a:txBody>
                  <a:tcPr>
                    <a:solidFill>
                      <a:srgbClr val="0070C0"/>
                    </a:solidFill>
                  </a:tcPr>
                </a:tc>
                <a:tc hMerge="1">
                  <a:txBody>
                    <a:bodyPr/>
                    <a:lstStyle/>
                    <a:p>
                      <a:endParaRPr lang="en-US"/>
                    </a:p>
                  </a:txBody>
                  <a:tcPr/>
                </a:tc>
              </a:tr>
              <a:tr h="3538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 to a Milestone</a:t>
                      </a:r>
                      <a:r>
                        <a:rPr lang="en-US" sz="1400" b="1" baseline="0" dirty="0" smtClean="0">
                          <a:solidFill>
                            <a:srgbClr val="FFFF00"/>
                          </a:solidFill>
                        </a:rPr>
                        <a:t> A the AoA is completed and approved.</a:t>
                      </a:r>
                      <a:endParaRPr lang="en-US" sz="14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2805404">
                <a:tc gridSpan="2">
                  <a:txBody>
                    <a:bodyPr/>
                    <a:lstStyle/>
                    <a:p>
                      <a:r>
                        <a:rPr lang="en-US" sz="900" dirty="0" smtClean="0"/>
                        <a:t>The </a:t>
                      </a:r>
                      <a:r>
                        <a:rPr lang="en-US" sz="900" b="1" dirty="0" smtClean="0"/>
                        <a:t>Analysis Of Alternatives (AOA) </a:t>
                      </a:r>
                      <a:r>
                        <a:rPr lang="en-US" sz="900" dirty="0" smtClean="0"/>
                        <a:t>assesses potential materiel solutions that could satisfy validated</a:t>
                      </a:r>
                      <a:r>
                        <a:rPr lang="en-US" sz="900" baseline="0" dirty="0" smtClean="0"/>
                        <a:t> </a:t>
                      </a:r>
                      <a:r>
                        <a:rPr lang="en-US" sz="900" dirty="0" smtClean="0"/>
                        <a:t>capability requirement(s) documented in the ICD, and supports a decision on the most cost effective solution to meeting the validated capability requirement(s). In developing feasible alternatives, the AoA will identify a wide range of solutions that have a reasonable likelihood of providing the needed capability.</a:t>
                      </a:r>
                    </a:p>
                    <a:p>
                      <a:endParaRPr lang="en-US" sz="300" dirty="0" smtClean="0"/>
                    </a:p>
                    <a:p>
                      <a:r>
                        <a:rPr lang="en-US" sz="900" dirty="0" smtClean="0"/>
                        <a:t>DCAPE develops/approves study guidance for ACAT I &amp; IA programs and for each joint military or business requirement for which the Chairman of the JROC or the IRB</a:t>
                      </a:r>
                      <a:r>
                        <a:rPr lang="en-US" sz="900" baseline="0" dirty="0" smtClean="0"/>
                        <a:t> </a:t>
                      </a:r>
                      <a:r>
                        <a:rPr lang="en-US" sz="900" dirty="0" smtClean="0"/>
                        <a:t>is the validation authority. It includes:</a:t>
                      </a:r>
                    </a:p>
                    <a:p>
                      <a:pPr marL="114300" indent="-114300">
                        <a:buFont typeface="Arial" panose="020B0604020202020204" pitchFamily="34" charset="0"/>
                        <a:buChar char="•"/>
                      </a:pPr>
                      <a:r>
                        <a:rPr lang="en-US" sz="900" dirty="0" smtClean="0"/>
                        <a:t>Full consideration of possible tradeoffs among life-cycle cost/schedule/performance objectives</a:t>
                      </a:r>
                      <a:r>
                        <a:rPr lang="en-US" sz="900" baseline="0" dirty="0" smtClean="0"/>
                        <a:t> </a:t>
                      </a:r>
                      <a:r>
                        <a:rPr lang="en-US" sz="900" dirty="0" smtClean="0"/>
                        <a:t>for each alternative.</a:t>
                      </a:r>
                    </a:p>
                    <a:p>
                      <a:pPr marL="114300" indent="-114300">
                        <a:buFont typeface="Arial" panose="020B0604020202020204" pitchFamily="34" charset="0"/>
                        <a:buChar char="•"/>
                      </a:pPr>
                      <a:r>
                        <a:rPr lang="en-US" sz="900" dirty="0" smtClean="0"/>
                        <a:t>Assessment of the joint military requirement ability to met cost and schedule objectives recommended by the JROC or others.</a:t>
                      </a:r>
                    </a:p>
                    <a:p>
                      <a:pPr marL="114300" indent="-114300">
                        <a:buFont typeface="Arial" panose="020B0604020202020204" pitchFamily="34" charset="0"/>
                        <a:buChar char="•"/>
                      </a:pPr>
                      <a:r>
                        <a:rPr lang="en-US" sz="900" dirty="0" smtClean="0"/>
                        <a:t>Consideration of affordability analysis results and affordability goals if established by the MDA.</a:t>
                      </a:r>
                    </a:p>
                    <a:p>
                      <a:pPr marL="114300" indent="-114300">
                        <a:buFont typeface="Arial" panose="020B0604020202020204" pitchFamily="34" charset="0"/>
                        <a:buChar char="•"/>
                      </a:pPr>
                      <a:endParaRPr lang="en-US" sz="300" dirty="0" smtClean="0"/>
                    </a:p>
                    <a:p>
                      <a:r>
                        <a:rPr lang="en-US" sz="900" dirty="0" smtClean="0"/>
                        <a:t>DCAPE evaluates the AoA and provides a memorandum to the MDA and others which includes:</a:t>
                      </a:r>
                    </a:p>
                    <a:p>
                      <a:pPr marL="114300" indent="-114300">
                        <a:buFont typeface="Arial" panose="020B0604020202020204" pitchFamily="34" charset="0"/>
                        <a:buChar char="•"/>
                      </a:pPr>
                      <a:r>
                        <a:rPr lang="en-US" sz="900" dirty="0" smtClean="0"/>
                        <a:t>The extent to which the AoA:</a:t>
                      </a:r>
                      <a:r>
                        <a:rPr lang="en-US" sz="900" baseline="0" dirty="0" smtClean="0"/>
                        <a:t> e</a:t>
                      </a:r>
                      <a:r>
                        <a:rPr lang="en-US" sz="900" dirty="0" smtClean="0"/>
                        <a:t>xamines sufficient feasible alternatives;</a:t>
                      </a:r>
                      <a:r>
                        <a:rPr lang="en-US" sz="900" baseline="0" dirty="0" smtClean="0"/>
                        <a:t> </a:t>
                      </a:r>
                      <a:r>
                        <a:rPr lang="en-US" sz="900" dirty="0" smtClean="0"/>
                        <a:t>considers tradeoffs among cost, schedule, sustainment, and required capabilities for each alternative considered;</a:t>
                      </a:r>
                      <a:r>
                        <a:rPr lang="en-US" sz="900" baseline="0" dirty="0" smtClean="0"/>
                        <a:t> </a:t>
                      </a:r>
                      <a:r>
                        <a:rPr lang="en-US" sz="900" dirty="0" smtClean="0"/>
                        <a:t>achieves the affordability goals established at MDD and with what risks; uses sound methodology;</a:t>
                      </a:r>
                      <a:r>
                        <a:rPr lang="en-US" sz="900" baseline="0" dirty="0" smtClean="0"/>
                        <a:t> </a:t>
                      </a:r>
                      <a:r>
                        <a:rPr lang="en-US" sz="900" dirty="0" smtClean="0"/>
                        <a:t>discusses key assumptions and variables and sensitivity to changes in these;</a:t>
                      </a:r>
                      <a:r>
                        <a:rPr lang="en-US" sz="900" baseline="0" dirty="0" smtClean="0"/>
                        <a:t> </a:t>
                      </a:r>
                      <a:r>
                        <a:rPr lang="en-US" sz="900" dirty="0" smtClean="0"/>
                        <a:t>bases conclusions or recommendations, if any, on the results of the analysis</a:t>
                      </a:r>
                      <a:r>
                        <a:rPr lang="en-US" sz="900" baseline="0" dirty="0" smtClean="0"/>
                        <a:t> and c</a:t>
                      </a:r>
                      <a:r>
                        <a:rPr lang="en-US" sz="900" dirty="0" smtClean="0"/>
                        <a:t>onsiders the FBCE where it is a discriminator.</a:t>
                      </a:r>
                    </a:p>
                    <a:p>
                      <a:pPr marL="114300" indent="-114300">
                        <a:buFont typeface="Arial" panose="020B0604020202020204" pitchFamily="34" charset="0"/>
                        <a:buChar char="•"/>
                      </a:pPr>
                      <a:r>
                        <a:rPr lang="en-US" sz="900" dirty="0" smtClean="0"/>
                        <a:t>Whether additional analysis is required.</a:t>
                      </a:r>
                    </a:p>
                    <a:p>
                      <a:pPr marL="117475" indent="-117475">
                        <a:buFont typeface="Arial" panose="020B0604020202020204" pitchFamily="34" charset="0"/>
                        <a:buChar char="•"/>
                      </a:pPr>
                      <a:r>
                        <a:rPr lang="en-US" sz="900" dirty="0" smtClean="0"/>
                        <a:t>How the AoA results will be used to influence the direction of the program.</a:t>
                      </a:r>
                    </a:p>
                    <a:p>
                      <a:endParaRPr lang="en-US" sz="300" dirty="0" smtClean="0"/>
                    </a:p>
                    <a:p>
                      <a:r>
                        <a:rPr lang="en-US" sz="900" dirty="0" smtClean="0"/>
                        <a:t>The final AoA will also be reviewed by the requirements validation authority prior to MS A or</a:t>
                      </a:r>
                      <a:r>
                        <a:rPr lang="en-US" sz="900" baseline="0" dirty="0" smtClean="0"/>
                        <a:t> </a:t>
                      </a:r>
                      <a:r>
                        <a:rPr lang="en-US" sz="900" dirty="0" smtClean="0"/>
                        <a:t> release of RFPs for TMRR Phase.</a:t>
                      </a:r>
                    </a:p>
                    <a:p>
                      <a:r>
                        <a:rPr lang="en-US" sz="900" b="1" dirty="0" smtClean="0">
                          <a:solidFill>
                            <a:schemeClr val="accent5"/>
                          </a:solidFill>
                        </a:rPr>
                        <a:t>Source: DoDI 5000.02, Enclosure 9</a:t>
                      </a:r>
                    </a:p>
                  </a:txBody>
                  <a:tcPr anchor="ctr">
                    <a:solidFill>
                      <a:schemeClr val="bg1"/>
                    </a:solidFill>
                  </a:tcPr>
                </a:tc>
                <a:tc hMerge="1">
                  <a:txBody>
                    <a:bodyPr/>
                    <a:lstStyle/>
                    <a:p>
                      <a:endParaRPr lang="en-US" dirty="0"/>
                    </a:p>
                  </a:txBody>
                  <a:tcPr>
                    <a:solidFill>
                      <a:srgbClr val="E7E7E7"/>
                    </a:solidFill>
                  </a:tcPr>
                </a:tc>
                <a:tc>
                  <a:txBody>
                    <a:bodyPr/>
                    <a:lstStyle/>
                    <a:p>
                      <a:endParaRPr lang="en-US" dirty="0"/>
                    </a:p>
                  </a:txBody>
                  <a:tcPr>
                    <a:solidFill>
                      <a:srgbClr val="E7E7E7"/>
                    </a:solidFill>
                  </a:tcPr>
                </a:tc>
              </a:tr>
              <a:tr h="1380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930243" y="64636"/>
            <a:ext cx="5672169" cy="914400"/>
          </a:xfrm>
        </p:spPr>
        <p:txBody>
          <a:bodyPr/>
          <a:lstStyle/>
          <a:p>
            <a:pPr algn="l"/>
            <a:r>
              <a:rPr lang="en-US" dirty="0"/>
              <a:t>CCDF Decision Point</a:t>
            </a:r>
            <a:br>
              <a:rPr lang="en-US" dirty="0"/>
            </a:br>
            <a:r>
              <a:rPr lang="en-US" dirty="0" smtClean="0"/>
              <a:t>Approve AoA Results</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42</a:t>
            </a:fld>
            <a:endParaRPr lang="en-US"/>
          </a:p>
        </p:txBody>
      </p:sp>
      <p:grpSp>
        <p:nvGrpSpPr>
          <p:cNvPr id="11" name="Group 10"/>
          <p:cNvGrpSpPr>
            <a:grpSpLocks noChangeAspect="1"/>
          </p:cNvGrpSpPr>
          <p:nvPr/>
        </p:nvGrpSpPr>
        <p:grpSpPr>
          <a:xfrm>
            <a:off x="7272941" y="2357491"/>
            <a:ext cx="1140714" cy="2210252"/>
            <a:chOff x="7951470" y="1347093"/>
            <a:chExt cx="950595" cy="1841877"/>
          </a:xfrm>
        </p:grpSpPr>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20" t="20694" r="79435" b="28083"/>
            <a:stretch/>
          </p:blipFill>
          <p:spPr bwMode="auto">
            <a:xfrm>
              <a:off x="7982311" y="1347093"/>
              <a:ext cx="906420" cy="184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964805" y="2762250"/>
              <a:ext cx="108585" cy="42672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51470" y="1779270"/>
              <a:ext cx="69532" cy="98298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63000" y="1516380"/>
              <a:ext cx="139065" cy="280035"/>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424931" y="56699"/>
            <a:ext cx="1207382" cy="1015663"/>
          </a:xfrm>
          <a:prstGeom prst="rect">
            <a:avLst/>
          </a:prstGeom>
        </p:spPr>
        <p:txBody>
          <a:bodyPr wrap="none">
            <a:spAutoFit/>
          </a:bodyPr>
          <a:lstStyle/>
          <a:p>
            <a:r>
              <a:rPr lang="en-US" sz="6000" dirty="0">
                <a:solidFill>
                  <a:srgbClr val="FFC000"/>
                </a:solidFill>
                <a:latin typeface="Calibri"/>
              </a:rPr>
              <a:t>❹</a:t>
            </a:r>
            <a:endParaRPr lang="en-US" sz="6000" dirty="0"/>
          </a:p>
        </p:txBody>
      </p:sp>
      <p:grpSp>
        <p:nvGrpSpPr>
          <p:cNvPr id="5" name="Group 4"/>
          <p:cNvGrpSpPr/>
          <p:nvPr/>
        </p:nvGrpSpPr>
        <p:grpSpPr>
          <a:xfrm>
            <a:off x="564493" y="4961613"/>
            <a:ext cx="7953375" cy="1571625"/>
            <a:chOff x="657225" y="4972050"/>
            <a:chExt cx="7953375" cy="1571625"/>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5562600"/>
              <a:ext cx="7943850" cy="981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972050"/>
              <a:ext cx="7953375" cy="590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5"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588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062727568"/>
              </p:ext>
            </p:extLst>
          </p:nvPr>
        </p:nvGraphicFramePr>
        <p:xfrm>
          <a:off x="286167" y="1347093"/>
          <a:ext cx="8515351" cy="5340698"/>
        </p:xfrm>
        <a:graphic>
          <a:graphicData uri="http://schemas.openxmlformats.org/drawingml/2006/table">
            <a:tbl>
              <a:tblPr firstRow="1" bandRow="1">
                <a:tableStyleId>{D7AC3CCA-C797-4891-BE02-D94E43425B78}</a:tableStyleId>
              </a:tblPr>
              <a:tblGrid>
                <a:gridCol w="4219575"/>
                <a:gridCol w="2266950"/>
                <a:gridCol w="2028826"/>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Approve the Draft CDD</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baseline="0" dirty="0" smtClean="0">
                          <a:solidFill>
                            <a:srgbClr val="FFFF00"/>
                          </a:solidFill>
                        </a:rPr>
                        <a:t>AFROC, AFRRG, CSAF </a:t>
                      </a:r>
                      <a:endParaRPr lang="en-US" sz="1400" b="1" dirty="0" smtClean="0">
                        <a:solidFill>
                          <a:srgbClr val="FFFF00"/>
                        </a:solidFill>
                      </a:endParaRPr>
                    </a:p>
                  </a:txBody>
                  <a:tcPr>
                    <a:solidFill>
                      <a:srgbClr val="0070C0"/>
                    </a:solidFill>
                  </a:tcPr>
                </a:tc>
                <a:tc hMerge="1">
                  <a:txBody>
                    <a:bodyPr/>
                    <a:lstStyle/>
                    <a:p>
                      <a:endParaRPr lang="en-US"/>
                    </a:p>
                  </a:txBody>
                  <a:tcPr/>
                </a:tc>
              </a:tr>
              <a:tr h="3538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 to the Milestone</a:t>
                      </a:r>
                      <a:r>
                        <a:rPr lang="en-US" sz="1400" b="1" baseline="0" dirty="0" smtClean="0">
                          <a:solidFill>
                            <a:srgbClr val="FFFF00"/>
                          </a:solidFill>
                        </a:rPr>
                        <a:t> A Decision</a:t>
                      </a:r>
                      <a:endParaRPr lang="en-US" sz="14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2805404">
                <a:tc gridSpan="2">
                  <a:txBody>
                    <a:bodyPr/>
                    <a:lstStyle/>
                    <a:p>
                      <a:pPr marL="0" marR="0">
                        <a:spcBef>
                          <a:spcPts val="0"/>
                        </a:spcBef>
                        <a:spcAft>
                          <a:spcPts val="0"/>
                        </a:spcAft>
                      </a:pPr>
                      <a:r>
                        <a:rPr lang="en-US" sz="1000" dirty="0" smtClean="0">
                          <a:solidFill>
                            <a:srgbClr val="0070C0"/>
                          </a:solidFill>
                          <a:effectLst/>
                          <a:latin typeface="Calibri" panose="020F0502020204030204" pitchFamily="34" charset="0"/>
                          <a:ea typeface="Times New Roman"/>
                        </a:rPr>
                        <a:t>The</a:t>
                      </a:r>
                      <a:r>
                        <a:rPr lang="en-US" sz="1000" b="1" dirty="0" smtClean="0">
                          <a:solidFill>
                            <a:srgbClr val="0070C0"/>
                          </a:solidFill>
                          <a:effectLst/>
                          <a:latin typeface="Calibri" panose="020F0502020204030204" pitchFamily="34" charset="0"/>
                          <a:ea typeface="Times New Roman"/>
                        </a:rPr>
                        <a:t> Draft Capability Development Document (CDD) </a:t>
                      </a:r>
                      <a:r>
                        <a:rPr lang="en-US" sz="1000" dirty="0" smtClean="0">
                          <a:solidFill>
                            <a:srgbClr val="0070C0"/>
                          </a:solidFill>
                          <a:effectLst/>
                          <a:latin typeface="Calibri" panose="020F0502020204030204" pitchFamily="34" charset="0"/>
                          <a:ea typeface="Times New Roman"/>
                        </a:rPr>
                        <a:t>is required for the Milestone A acquisition decision, shapes the requirements before the Technology Development Phase and informs the Technology Development Strategy (TDS), Requests for Proposals (RFP), and T&amp;E Strategy. The draft CDD outlines the minimum essential information for technology development. Further refinement will be required for the final CDD. </a:t>
                      </a:r>
                    </a:p>
                    <a:p>
                      <a:pPr marL="0" marR="0">
                        <a:spcBef>
                          <a:spcPts val="0"/>
                        </a:spcBef>
                        <a:spcAft>
                          <a:spcPts val="0"/>
                        </a:spcAft>
                      </a:pPr>
                      <a:r>
                        <a:rPr lang="en-US" sz="200" dirty="0" smtClean="0">
                          <a:solidFill>
                            <a:srgbClr val="0070C0"/>
                          </a:solidFill>
                          <a:effectLst/>
                          <a:latin typeface="Calibri" panose="020F0502020204030204" pitchFamily="34" charset="0"/>
                          <a:ea typeface="Times New Roman"/>
                        </a:rPr>
                        <a:t> </a:t>
                      </a:r>
                    </a:p>
                    <a:p>
                      <a:pPr marL="0" marR="0">
                        <a:spcBef>
                          <a:spcPts val="0"/>
                        </a:spcBef>
                        <a:spcAft>
                          <a:spcPts val="0"/>
                        </a:spcAft>
                      </a:pPr>
                      <a:r>
                        <a:rPr lang="en-US" sz="1000" dirty="0" smtClean="0">
                          <a:solidFill>
                            <a:srgbClr val="0070C0"/>
                          </a:solidFill>
                          <a:effectLst/>
                          <a:latin typeface="Calibri" panose="020F0502020204030204" pitchFamily="34" charset="0"/>
                          <a:ea typeface="Times New Roman"/>
                        </a:rPr>
                        <a:t>The Draft CDD will contain the following as a minimum: an Operational Context with focus on summary of the CONOPS (CDD Section 1);  Program Summary with focus on the synchronization of System of Systems (SoS) efforts across other CDDs, CPDs, and Joint DCRs (CDD Section 4); development KPPs, KSAs and additional performance attributes with focus on the initial/draft performance attributes resulting from the AoA or other studies/analysis (CDD Section 5); and other System Attributes with focus on attributes which require significant Technical Development Phase efforts (CDD section 6). The draft CDD outlines the minimum essential information for technology development and further refinement will be required for the final CDD</a:t>
                      </a:r>
                      <a:r>
                        <a:rPr lang="en-US" sz="1000" b="1" i="1" dirty="0" smtClean="0">
                          <a:solidFill>
                            <a:srgbClr val="0070C0"/>
                          </a:solidFill>
                          <a:effectLst/>
                          <a:latin typeface="Calibri" panose="020F0502020204030204" pitchFamily="34" charset="0"/>
                          <a:ea typeface="Times New Roman"/>
                        </a:rPr>
                        <a:t>. NOTE</a:t>
                      </a:r>
                      <a:r>
                        <a:rPr lang="en-US" sz="1000" i="1" dirty="0" smtClean="0">
                          <a:solidFill>
                            <a:srgbClr val="0070C0"/>
                          </a:solidFill>
                          <a:effectLst/>
                          <a:latin typeface="Calibri" panose="020F0502020204030204" pitchFamily="34" charset="0"/>
                          <a:ea typeface="Times New Roman"/>
                        </a:rPr>
                        <a:t>: Sections indicated are from the JCIDS guidance. </a:t>
                      </a:r>
                      <a:endParaRPr lang="en-US" sz="1000" dirty="0" smtClean="0">
                        <a:solidFill>
                          <a:srgbClr val="0070C0"/>
                        </a:solidFill>
                        <a:effectLst/>
                        <a:latin typeface="Calibri" panose="020F0502020204030204" pitchFamily="34" charset="0"/>
                        <a:ea typeface="Times New Roman"/>
                      </a:endParaRPr>
                    </a:p>
                    <a:p>
                      <a:pPr marL="0" marR="0">
                        <a:spcBef>
                          <a:spcPts val="0"/>
                        </a:spcBef>
                        <a:spcAft>
                          <a:spcPts val="0"/>
                        </a:spcAft>
                      </a:pPr>
                      <a:r>
                        <a:rPr lang="en-US" sz="200" b="1" dirty="0" smtClean="0">
                          <a:solidFill>
                            <a:srgbClr val="0070C0"/>
                          </a:solidFill>
                          <a:effectLst/>
                          <a:latin typeface="Calibri" panose="020F0502020204030204" pitchFamily="34" charset="0"/>
                          <a:ea typeface="Times New Roman"/>
                        </a:rPr>
                        <a:t> </a:t>
                      </a:r>
                      <a:endParaRPr lang="en-US" sz="200" dirty="0" smtClean="0">
                        <a:solidFill>
                          <a:srgbClr val="0070C0"/>
                        </a:solidFill>
                        <a:effectLst/>
                        <a:latin typeface="Calibri" panose="020F0502020204030204" pitchFamily="34" charset="0"/>
                        <a:ea typeface="Times New Roman"/>
                      </a:endParaRPr>
                    </a:p>
                    <a:p>
                      <a:pPr marL="0" marR="0">
                        <a:spcBef>
                          <a:spcPts val="0"/>
                        </a:spcBef>
                        <a:spcAft>
                          <a:spcPts val="0"/>
                        </a:spcAft>
                      </a:pPr>
                      <a:r>
                        <a:rPr lang="en-US" sz="1000" dirty="0" smtClean="0">
                          <a:solidFill>
                            <a:srgbClr val="0070C0"/>
                          </a:solidFill>
                          <a:effectLst/>
                          <a:latin typeface="Calibri" panose="020F0502020204030204" pitchFamily="34" charset="0"/>
                          <a:ea typeface="Times New Roman"/>
                        </a:rPr>
                        <a:t>A validated ICD and an AFROC approved AoA are required before submitting an RSR request for the Draft CDD or suitable analysis/studies of alternative in lieu of an AoA. In cases where an AF sponsor is using a Non-AF ICD or AoA the documents shall be approved by AF/A5R before initiating a Draft CDD. </a:t>
                      </a:r>
                      <a:r>
                        <a:rPr lang="en-US" sz="1000" i="1" dirty="0" smtClean="0">
                          <a:solidFill>
                            <a:srgbClr val="0070C0"/>
                          </a:solidFill>
                          <a:effectLst/>
                          <a:latin typeface="Calibri" panose="020F0502020204030204" pitchFamily="34" charset="0"/>
                          <a:ea typeface="Times New Roman"/>
                        </a:rPr>
                        <a:t>Note: See the JCIDS Manual for additional guidance.</a:t>
                      </a:r>
                      <a:endParaRPr lang="en-US" sz="1000" dirty="0" smtClean="0">
                        <a:solidFill>
                          <a:srgbClr val="0070C0"/>
                        </a:solidFill>
                        <a:effectLst/>
                        <a:latin typeface="Calibri" panose="020F0502020204030204" pitchFamily="34" charset="0"/>
                        <a:ea typeface="Times New Roman"/>
                      </a:endParaRPr>
                    </a:p>
                    <a:p>
                      <a:pPr marL="0" marR="0">
                        <a:spcBef>
                          <a:spcPts val="0"/>
                        </a:spcBef>
                        <a:spcAft>
                          <a:spcPts val="0"/>
                        </a:spcAft>
                      </a:pPr>
                      <a:r>
                        <a:rPr lang="en-US" sz="200" i="1" dirty="0" smtClean="0">
                          <a:solidFill>
                            <a:srgbClr val="0070C0"/>
                          </a:solidFill>
                          <a:effectLst/>
                          <a:latin typeface="Calibri" panose="020F0502020204030204" pitchFamily="34" charset="0"/>
                          <a:ea typeface="Times New Roman"/>
                        </a:rPr>
                        <a:t> </a:t>
                      </a:r>
                      <a:endParaRPr lang="en-US" sz="200" dirty="0" smtClean="0">
                        <a:solidFill>
                          <a:srgbClr val="0070C0"/>
                        </a:solidFill>
                        <a:effectLst/>
                        <a:latin typeface="Calibri" panose="020F0502020204030204" pitchFamily="34" charset="0"/>
                        <a:ea typeface="Times New Roman"/>
                      </a:endParaRPr>
                    </a:p>
                    <a:p>
                      <a:pPr marL="0" marR="0">
                        <a:spcBef>
                          <a:spcPts val="0"/>
                        </a:spcBef>
                        <a:spcAft>
                          <a:spcPts val="0"/>
                        </a:spcAft>
                      </a:pPr>
                      <a:r>
                        <a:rPr lang="en-US" sz="1000" dirty="0" smtClean="0">
                          <a:solidFill>
                            <a:srgbClr val="0070C0"/>
                          </a:solidFill>
                          <a:effectLst/>
                          <a:latin typeface="Calibri" panose="020F0502020204030204" pitchFamily="34" charset="0"/>
                          <a:ea typeface="Times New Roman"/>
                        </a:rPr>
                        <a:t>After the Draft CDD is developed, it is reviewed by the AFRRG, validated by the AFROC, and approved by the                             CSAF (ACAT I) or VCSAF. The Draft CDD is not submitted to the JS for staffing or validation.</a:t>
                      </a:r>
                    </a:p>
                    <a:p>
                      <a:pPr marL="0" marR="0">
                        <a:spcBef>
                          <a:spcPts val="0"/>
                        </a:spcBef>
                        <a:spcAft>
                          <a:spcPts val="0"/>
                        </a:spcAft>
                      </a:pPr>
                      <a:r>
                        <a:rPr lang="en-US" sz="1000" b="1" dirty="0" smtClean="0">
                          <a:solidFill>
                            <a:srgbClr val="C00000"/>
                          </a:solidFill>
                          <a:effectLst/>
                          <a:latin typeface="Calibri" panose="020F0502020204030204" pitchFamily="34" charset="0"/>
                          <a:ea typeface="Times New Roman"/>
                        </a:rPr>
                        <a:t>Source: AFI 10-601</a:t>
                      </a:r>
                    </a:p>
                    <a:p>
                      <a:endParaRPr lang="en-US" sz="600" dirty="0" smtClean="0"/>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r h="1380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969973" y="70544"/>
            <a:ext cx="5672169" cy="914400"/>
          </a:xfrm>
        </p:spPr>
        <p:txBody>
          <a:bodyPr/>
          <a:lstStyle/>
          <a:p>
            <a:pPr algn="l"/>
            <a:r>
              <a:rPr lang="en-US" dirty="0"/>
              <a:t>CCDF Decision Point</a:t>
            </a:r>
            <a:br>
              <a:rPr lang="en-US" dirty="0"/>
            </a:br>
            <a:r>
              <a:rPr lang="en-US" dirty="0" smtClean="0"/>
              <a:t>Approve Draft CDD</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43</a:t>
            </a:fld>
            <a:endParaRPr lang="en-US"/>
          </a:p>
        </p:txBody>
      </p:sp>
      <p:grpSp>
        <p:nvGrpSpPr>
          <p:cNvPr id="5" name="Group 4"/>
          <p:cNvGrpSpPr>
            <a:grpSpLocks noChangeAspect="1"/>
          </p:cNvGrpSpPr>
          <p:nvPr/>
        </p:nvGrpSpPr>
        <p:grpSpPr>
          <a:xfrm>
            <a:off x="7226963" y="2206323"/>
            <a:ext cx="1246914" cy="2566867"/>
            <a:chOff x="7589339" y="2240281"/>
            <a:chExt cx="1039095" cy="2139056"/>
          </a:xfrm>
        </p:grpSpPr>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20" t="1040" r="79435" b="41267"/>
            <a:stretch/>
          </p:blipFill>
          <p:spPr bwMode="auto">
            <a:xfrm>
              <a:off x="7620180" y="2257427"/>
              <a:ext cx="906420"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589339" y="3396357"/>
              <a:ext cx="69532" cy="98298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00869" y="2266952"/>
              <a:ext cx="227565" cy="1156076"/>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89339" y="2240281"/>
              <a:ext cx="306886" cy="1156076"/>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435409" y="66638"/>
            <a:ext cx="1207382" cy="1015663"/>
          </a:xfrm>
          <a:prstGeom prst="rect">
            <a:avLst/>
          </a:prstGeom>
        </p:spPr>
        <p:txBody>
          <a:bodyPr wrap="none">
            <a:spAutoFit/>
          </a:bodyPr>
          <a:lstStyle/>
          <a:p>
            <a:r>
              <a:rPr lang="en-US" sz="6000" dirty="0">
                <a:solidFill>
                  <a:srgbClr val="663300"/>
                </a:solidFill>
                <a:latin typeface="Calibri"/>
              </a:rPr>
              <a:t>❺</a:t>
            </a:r>
            <a:endParaRPr lang="en-US" sz="6000" dirty="0"/>
          </a:p>
        </p:txBody>
      </p:sp>
      <p:grpSp>
        <p:nvGrpSpPr>
          <p:cNvPr id="7" name="Group 6"/>
          <p:cNvGrpSpPr/>
          <p:nvPr/>
        </p:nvGrpSpPr>
        <p:grpSpPr>
          <a:xfrm>
            <a:off x="537957" y="5076825"/>
            <a:ext cx="7953375" cy="1457325"/>
            <a:chOff x="657225" y="5076825"/>
            <a:chExt cx="7953375" cy="1457325"/>
          </a:xfrm>
        </p:grpSpPr>
        <p:pic>
          <p:nvPicPr>
            <p:cNvPr id="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657850"/>
              <a:ext cx="7934325" cy="87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076825"/>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6048" y="4358671"/>
            <a:ext cx="615238" cy="502857"/>
          </a:xfrm>
          <a:prstGeom prst="rect">
            <a:avLst/>
          </a:prstGeom>
        </p:spPr>
      </p:pic>
      <p:pic>
        <p:nvPicPr>
          <p:cNvPr id="16"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332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304" y="80483"/>
            <a:ext cx="5672169" cy="914400"/>
          </a:xfrm>
        </p:spPr>
        <p:txBody>
          <a:bodyPr/>
          <a:lstStyle/>
          <a:p>
            <a:pPr algn="l"/>
            <a:r>
              <a:rPr lang="en-US" dirty="0"/>
              <a:t>CCDF Decision Point</a:t>
            </a:r>
            <a:br>
              <a:rPr lang="en-US" dirty="0"/>
            </a:br>
            <a:r>
              <a:rPr lang="en-US" dirty="0" smtClean="0"/>
              <a:t>Milestone A</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44</a:t>
            </a:fld>
            <a:endParaRPr lang="en-US"/>
          </a:p>
        </p:txBody>
      </p:sp>
      <p:sp>
        <p:nvSpPr>
          <p:cNvPr id="11" name="Rectangle 10"/>
          <p:cNvSpPr/>
          <p:nvPr/>
        </p:nvSpPr>
        <p:spPr>
          <a:xfrm>
            <a:off x="7422087" y="66638"/>
            <a:ext cx="1207382" cy="1015663"/>
          </a:xfrm>
          <a:prstGeom prst="rect">
            <a:avLst/>
          </a:prstGeom>
        </p:spPr>
        <p:txBody>
          <a:bodyPr wrap="none">
            <a:spAutoFit/>
          </a:bodyPr>
          <a:lstStyle/>
          <a:p>
            <a:r>
              <a:rPr lang="en-US" sz="6000" dirty="0">
                <a:solidFill>
                  <a:srgbClr val="FF0000"/>
                </a:solidFill>
                <a:latin typeface="Calibri"/>
              </a:rPr>
              <a:t>❻</a:t>
            </a:r>
            <a:endParaRPr lang="en-US" sz="6000" dirty="0"/>
          </a:p>
        </p:txBody>
      </p:sp>
      <p:sp>
        <p:nvSpPr>
          <p:cNvPr id="5" name="Rectangle 4"/>
          <p:cNvSpPr/>
          <p:nvPr/>
        </p:nvSpPr>
        <p:spPr>
          <a:xfrm>
            <a:off x="373052" y="5511790"/>
            <a:ext cx="8142301" cy="1015663"/>
          </a:xfrm>
          <a:prstGeom prst="rect">
            <a:avLst/>
          </a:prstGeom>
          <a:ln>
            <a:solidFill>
              <a:schemeClr val="tx1"/>
            </a:solidFill>
          </a:ln>
        </p:spPr>
        <p:txBody>
          <a:bodyPr wrap="square">
            <a:spAutoFit/>
          </a:bodyPr>
          <a:lstStyle/>
          <a:p>
            <a:r>
              <a:rPr lang="en-US" sz="1000" dirty="0"/>
              <a:t>The </a:t>
            </a:r>
            <a:r>
              <a:rPr lang="en-US" sz="1000" b="1" dirty="0"/>
              <a:t>Milestone A </a:t>
            </a:r>
            <a:r>
              <a:rPr lang="en-US" sz="1000" b="1" dirty="0" smtClean="0"/>
              <a:t>Decision </a:t>
            </a:r>
            <a:r>
              <a:rPr lang="en-US" sz="1000" dirty="0"/>
              <a:t>approves program entry into the TMRR Phase </a:t>
            </a:r>
            <a:r>
              <a:rPr lang="en-US" sz="1000" dirty="0" smtClean="0"/>
              <a:t>and release </a:t>
            </a:r>
            <a:r>
              <a:rPr lang="en-US" sz="1000" dirty="0"/>
              <a:t>of final RFPs for TMRR activities. The responsible DoD Component may decide </a:t>
            </a:r>
            <a:r>
              <a:rPr lang="en-US" sz="1000" dirty="0" smtClean="0"/>
              <a:t>to perform </a:t>
            </a:r>
            <a:r>
              <a:rPr lang="en-US" sz="1000" dirty="0"/>
              <a:t>technology maturation and risk reduction work in-house and/or award </a:t>
            </a:r>
            <a:r>
              <a:rPr lang="en-US" sz="1000" dirty="0" smtClean="0"/>
              <a:t>contracts associated </a:t>
            </a:r>
            <a:r>
              <a:rPr lang="en-US" sz="1000" dirty="0"/>
              <a:t>with the conduct of this phase. Competitive prototypes are part of this phase </a:t>
            </a:r>
            <a:r>
              <a:rPr lang="en-US" sz="1000" dirty="0" smtClean="0"/>
              <a:t>unless specifically </a:t>
            </a:r>
            <a:r>
              <a:rPr lang="en-US" sz="1000" dirty="0"/>
              <a:t>waived by the </a:t>
            </a:r>
            <a:r>
              <a:rPr lang="en-US" sz="1000" dirty="0" smtClean="0"/>
              <a:t>MDA. The </a:t>
            </a:r>
            <a:r>
              <a:rPr lang="en-US" sz="1000" dirty="0"/>
              <a:t>Program Manager will present the approach for acquiring the </a:t>
            </a:r>
            <a:r>
              <a:rPr lang="en-US" sz="1000" dirty="0" smtClean="0"/>
              <a:t>preferred materiel </a:t>
            </a:r>
            <a:r>
              <a:rPr lang="en-US" sz="1000" dirty="0"/>
              <a:t>solution including: the Acquisition Strategy, the business approach, an assessment </a:t>
            </a:r>
            <a:r>
              <a:rPr lang="en-US" sz="1000" dirty="0" smtClean="0"/>
              <a:t>of program </a:t>
            </a:r>
            <a:r>
              <a:rPr lang="en-US" sz="1000" dirty="0"/>
              <a:t>risk and how specific technology development and other risk mitigation activities </a:t>
            </a:r>
            <a:r>
              <a:rPr lang="en-US" sz="1000" dirty="0" smtClean="0"/>
              <a:t>will reduce </a:t>
            </a:r>
            <a:r>
              <a:rPr lang="en-US" sz="1000" dirty="0"/>
              <a:t>the risk to acceptable levels, and appropriate “should cost management” targets.</a:t>
            </a:r>
          </a:p>
        </p:txBody>
      </p:sp>
      <p:graphicFrame>
        <p:nvGraphicFramePr>
          <p:cNvPr id="13" name="Table 12"/>
          <p:cNvGraphicFramePr>
            <a:graphicFrameLocks noGrp="1"/>
          </p:cNvGraphicFramePr>
          <p:nvPr>
            <p:extLst>
              <p:ext uri="{D42A27DB-BD31-4B8C-83A1-F6EECF244321}">
                <p14:modId xmlns:p14="http://schemas.microsoft.com/office/powerpoint/2010/main" val="2683876003"/>
              </p:ext>
            </p:extLst>
          </p:nvPr>
        </p:nvGraphicFramePr>
        <p:xfrm>
          <a:off x="276228" y="1347093"/>
          <a:ext cx="8515351" cy="5209032"/>
        </p:xfrm>
        <a:graphic>
          <a:graphicData uri="http://schemas.openxmlformats.org/drawingml/2006/table">
            <a:tbl>
              <a:tblPr firstRow="1" bandRow="1">
                <a:tableStyleId>{D7AC3CCA-C797-4891-BE02-D94E43425B78}</a:tableStyleId>
              </a:tblPr>
              <a:tblGrid>
                <a:gridCol w="3478019"/>
                <a:gridCol w="741556"/>
                <a:gridCol w="4295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Milestone A</a:t>
                      </a:r>
                      <a:endParaRPr lang="en-US" sz="800" b="1"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c hMerge="1">
                  <a:txBody>
                    <a:bodyPr/>
                    <a:lstStyle/>
                    <a:p>
                      <a:endParaRPr lang="en-US"/>
                    </a:p>
                  </a:txBody>
                  <a:tcPr/>
                </a:tc>
              </a:tr>
              <a:tr h="34137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Milestone</a:t>
                      </a:r>
                      <a:r>
                        <a:rPr lang="en-US" sz="1400" b="1" baseline="0" dirty="0" smtClean="0">
                          <a:solidFill>
                            <a:srgbClr val="FFFF00"/>
                          </a:solidFill>
                        </a:rPr>
                        <a:t> A approves entry into TMRR and release of RFPs for TMRR</a:t>
                      </a:r>
                      <a:endParaRPr lang="en-US" sz="14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4504305">
                <a:tc gridSpan="2">
                  <a:txBody>
                    <a:bodyPr/>
                    <a:lstStyle/>
                    <a:p>
                      <a:r>
                        <a:rPr lang="en-US" sz="1000" b="1" i="0" u="none" strike="noStrike" kern="1200" baseline="0" dirty="0" smtClean="0">
                          <a:solidFill>
                            <a:schemeClr val="dk1"/>
                          </a:solidFill>
                          <a:latin typeface="Calibri" panose="020F0502020204030204" pitchFamily="34" charset="0"/>
                          <a:ea typeface="+mn-ea"/>
                          <a:cs typeface="+mn-cs"/>
                        </a:rPr>
                        <a:t>Milestone A - </a:t>
                      </a:r>
                      <a:r>
                        <a:rPr lang="en-US" sz="1000" b="0" i="0" u="none" strike="noStrike" kern="1200" baseline="0" dirty="0" smtClean="0">
                          <a:solidFill>
                            <a:schemeClr val="dk1"/>
                          </a:solidFill>
                          <a:latin typeface="Calibri" panose="020F0502020204030204" pitchFamily="34" charset="0"/>
                          <a:ea typeface="+mn-ea"/>
                          <a:cs typeface="+mn-cs"/>
                        </a:rPr>
                        <a:t>The Milestone A decision approves program entry into the TMRR Phase and release of final RFPs for TMRR activities. The responsible DoD Component may decide to perform technology maturation and risk reduction work in-house and/or award contracts associated with the conduct of this phase. Competitive prototypes are part of this phase unless specifically waived by the MDA. Key considerations are:</a:t>
                      </a:r>
                    </a:p>
                    <a:p>
                      <a:endParaRPr lang="en-US" sz="1000" b="0" i="0" u="none" strike="noStrike" kern="1200" baseline="0" dirty="0" smtClean="0">
                        <a:solidFill>
                          <a:schemeClr val="dk1"/>
                        </a:solidFill>
                        <a:latin typeface="Calibri" panose="020F0502020204030204" pitchFamily="34" charset="0"/>
                        <a:ea typeface="+mn-ea"/>
                        <a:cs typeface="+mn-cs"/>
                      </a:endParaRPr>
                    </a:p>
                    <a:p>
                      <a:r>
                        <a:rPr lang="en-US" sz="1000" b="0" i="0" u="none" strike="noStrike" kern="1200" baseline="0" dirty="0" smtClean="0">
                          <a:solidFill>
                            <a:schemeClr val="dk1"/>
                          </a:solidFill>
                          <a:latin typeface="Calibri" panose="020F0502020204030204" pitchFamily="34" charset="0"/>
                          <a:ea typeface="+mn-ea"/>
                          <a:cs typeface="+mn-cs"/>
                        </a:rPr>
                        <a:t>1. The justification for the preferred materiel solution.</a:t>
                      </a:r>
                    </a:p>
                    <a:p>
                      <a:r>
                        <a:rPr lang="en-US" sz="1000" b="0" i="0" u="none" strike="noStrike" kern="1200" baseline="0" dirty="0" smtClean="0">
                          <a:solidFill>
                            <a:schemeClr val="dk1"/>
                          </a:solidFill>
                          <a:latin typeface="Calibri" panose="020F0502020204030204" pitchFamily="34" charset="0"/>
                          <a:ea typeface="+mn-ea"/>
                          <a:cs typeface="+mn-cs"/>
                        </a:rPr>
                        <a:t>2. The affordability and feasibility of the planned materiel solution.</a:t>
                      </a:r>
                    </a:p>
                    <a:p>
                      <a:r>
                        <a:rPr lang="en-US" sz="1000" b="0" i="0" u="none" strike="noStrike" kern="1200" baseline="0" dirty="0" smtClean="0">
                          <a:solidFill>
                            <a:schemeClr val="dk1"/>
                          </a:solidFill>
                          <a:latin typeface="Calibri" panose="020F0502020204030204" pitchFamily="34" charset="0"/>
                          <a:ea typeface="+mn-ea"/>
                          <a:cs typeface="+mn-cs"/>
                        </a:rPr>
                        <a:t>3. The scope of the Capability Requirements trade space and understanding of the priorities within that trade space.</a:t>
                      </a:r>
                    </a:p>
                    <a:p>
                      <a:r>
                        <a:rPr lang="en-US" sz="1000" b="0" i="0" u="none" strike="noStrike" kern="1200" baseline="0" dirty="0" smtClean="0">
                          <a:solidFill>
                            <a:schemeClr val="dk1"/>
                          </a:solidFill>
                          <a:latin typeface="Calibri" panose="020F0502020204030204" pitchFamily="34" charset="0"/>
                          <a:ea typeface="+mn-ea"/>
                          <a:cs typeface="+mn-cs"/>
                        </a:rPr>
                        <a:t>4. The understanding of the technical, cost, and schedule risks of acquiring the materiel solution, and the adequacy of the plans and programmed funding to mitigate those risks prior to Milestone B.</a:t>
                      </a:r>
                    </a:p>
                    <a:p>
                      <a:r>
                        <a:rPr lang="en-US" sz="1000" b="0" i="0" u="none" strike="noStrike" kern="1200" baseline="0" dirty="0" smtClean="0">
                          <a:solidFill>
                            <a:schemeClr val="dk1"/>
                          </a:solidFill>
                          <a:latin typeface="Calibri" panose="020F0502020204030204" pitchFamily="34" charset="0"/>
                          <a:ea typeface="+mn-ea"/>
                          <a:cs typeface="+mn-cs"/>
                        </a:rPr>
                        <a:t>5. The efficiency and effectiveness of the proposed acquisition strategy (including the contracting strategy and intellectual property (IP) management plans) in light of the program risks and risk mitigation strategies.</a:t>
                      </a:r>
                    </a:p>
                    <a:p>
                      <a:r>
                        <a:rPr lang="en-US" sz="1000" b="0" i="0" u="none" strike="noStrike" kern="1200" baseline="0" dirty="0" smtClean="0">
                          <a:solidFill>
                            <a:schemeClr val="dk1"/>
                          </a:solidFill>
                          <a:latin typeface="Calibri" panose="020F0502020204030204" pitchFamily="34" charset="0"/>
                          <a:ea typeface="+mn-ea"/>
                          <a:cs typeface="+mn-cs"/>
                        </a:rPr>
                        <a:t>6. The projected threat and its impact on the material solution.</a:t>
                      </a:r>
                    </a:p>
                    <a:p>
                      <a:endParaRPr lang="en-US" sz="1000" b="0" i="0" u="none" strike="noStrike" kern="1200" baseline="0" dirty="0" smtClean="0">
                        <a:solidFill>
                          <a:schemeClr val="dk1"/>
                        </a:solidFill>
                        <a:latin typeface="Calibri" panose="020F0502020204030204" pitchFamily="34" charset="0"/>
                        <a:ea typeface="+mn-ea"/>
                        <a:cs typeface="+mn-cs"/>
                      </a:endParaRPr>
                    </a:p>
                    <a:p>
                      <a:r>
                        <a:rPr lang="en-US" sz="1000" kern="1200" dirty="0" smtClean="0">
                          <a:solidFill>
                            <a:schemeClr val="dk1"/>
                          </a:solidFill>
                          <a:effectLst/>
                          <a:latin typeface="Calibri" panose="020F0502020204030204" pitchFamily="34" charset="0"/>
                          <a:ea typeface="+mn-ea"/>
                          <a:cs typeface="+mn-cs"/>
                        </a:rPr>
                        <a:t>If Milestone A is approved, the MDA will make a determination on the materiel solution, the plan for the TMRR Phase, release of the final RFP, and specific exit criteria required to complete TMRR and enter EMD. The MDA will document these decisions in an ADM.</a:t>
                      </a:r>
                      <a:r>
                        <a:rPr lang="en-US" sz="1000" kern="1200" baseline="0" dirty="0" smtClean="0">
                          <a:solidFill>
                            <a:schemeClr val="dk1"/>
                          </a:solidFill>
                          <a:effectLst/>
                          <a:latin typeface="Calibri" panose="020F0502020204030204" pitchFamily="34" charset="0"/>
                          <a:ea typeface="+mn-ea"/>
                          <a:cs typeface="+mn-cs"/>
                        </a:rPr>
                        <a:t> </a:t>
                      </a:r>
                    </a:p>
                    <a:p>
                      <a:endParaRPr lang="en-US" sz="1000" kern="1200" baseline="0" dirty="0" smtClean="0">
                        <a:solidFill>
                          <a:schemeClr val="dk1"/>
                        </a:solidFill>
                        <a:effectLst/>
                        <a:latin typeface="Calibri" panose="020F0502020204030204" pitchFamily="34" charset="0"/>
                        <a:ea typeface="+mn-ea"/>
                        <a:cs typeface="+mn-cs"/>
                      </a:endParaRPr>
                    </a:p>
                    <a:p>
                      <a:r>
                        <a:rPr lang="en-US" sz="1000" kern="1200" dirty="0" smtClean="0">
                          <a:solidFill>
                            <a:schemeClr val="dk1"/>
                          </a:solidFill>
                          <a:effectLst/>
                          <a:latin typeface="Calibri" panose="020F0502020204030204" pitchFamily="34" charset="0"/>
                          <a:ea typeface="+mn-ea"/>
                          <a:cs typeface="+mn-cs"/>
                        </a:rPr>
                        <a:t>If substantive changes to the plan approved at Milestone A are required as a result of the source selection process, the DoD Component will notify the MDA who may, at his or her discretion, conduct an additional review prior to contract awards.</a:t>
                      </a:r>
                    </a:p>
                    <a:p>
                      <a:endParaRPr lang="en-US" sz="100" b="1" i="0" u="none" strike="noStrike" kern="1200" baseline="0" dirty="0" smtClean="0">
                        <a:solidFill>
                          <a:srgbClr val="C00000"/>
                        </a:solidFill>
                        <a:latin typeface="Calibri" panose="020F0502020204030204" pitchFamily="34" charset="0"/>
                        <a:ea typeface="+mn-ea"/>
                        <a:cs typeface="+mn-cs"/>
                      </a:endParaRPr>
                    </a:p>
                    <a:p>
                      <a:r>
                        <a:rPr lang="en-US" sz="1000" b="1" i="0" u="none" strike="noStrike" kern="1200" baseline="0" dirty="0" smtClean="0">
                          <a:solidFill>
                            <a:srgbClr val="C00000"/>
                          </a:solidFill>
                          <a:latin typeface="Calibri" panose="020F0502020204030204" pitchFamily="34" charset="0"/>
                          <a:ea typeface="+mn-ea"/>
                          <a:cs typeface="+mn-cs"/>
                        </a:rPr>
                        <a:t>Source: DoDI 5000.02</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latin typeface="Times New Roman"/>
                        <a:ea typeface="Times New Roman"/>
                      </a:endParaRPr>
                    </a:p>
                  </a:txBody>
                  <a:tcPr/>
                </a:tc>
                <a:tc>
                  <a:txBody>
                    <a:bodyPr/>
                    <a:lstStyle/>
                    <a:p>
                      <a:endParaRPr lang="en-US" dirty="0"/>
                    </a:p>
                  </a:txBody>
                  <a:tcPr>
                    <a:solidFill>
                      <a:srgbClr val="E7E7E7"/>
                    </a:solidFill>
                  </a:tcPr>
                </a:tc>
              </a:tr>
            </a:tbl>
          </a:graphicData>
        </a:graphic>
      </p:graphicFrame>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877" t="12766" r="63538" b="16028"/>
          <a:stretch/>
        </p:blipFill>
        <p:spPr bwMode="auto">
          <a:xfrm>
            <a:off x="6542313" y="2266549"/>
            <a:ext cx="2109779" cy="4105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4697382" y="2654414"/>
            <a:ext cx="1569291" cy="2857376"/>
            <a:chOff x="7817938" y="1316356"/>
            <a:chExt cx="1569291" cy="2857376"/>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20" t="1040" r="76882" b="41267"/>
            <a:stretch/>
          </p:blipFill>
          <p:spPr bwMode="auto">
            <a:xfrm>
              <a:off x="7848780" y="1333502"/>
              <a:ext cx="1538449" cy="2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827667" y="2472432"/>
              <a:ext cx="69532" cy="170130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05800" y="1316356"/>
              <a:ext cx="627029" cy="892823"/>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17938" y="1316356"/>
              <a:ext cx="487861" cy="1583487"/>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9261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61586514"/>
              </p:ext>
            </p:extLst>
          </p:nvPr>
        </p:nvGraphicFramePr>
        <p:xfrm>
          <a:off x="286167" y="1347093"/>
          <a:ext cx="8515351" cy="5416898"/>
        </p:xfrm>
        <a:graphic>
          <a:graphicData uri="http://schemas.openxmlformats.org/drawingml/2006/table">
            <a:tbl>
              <a:tblPr firstRow="1" bandRow="1">
                <a:tableStyleId>{D7AC3CCA-C797-4891-BE02-D94E43425B78}</a:tableStyleId>
              </a:tblPr>
              <a:tblGrid>
                <a:gridCol w="4219575"/>
                <a:gridCol w="1724025"/>
                <a:gridCol w="2571751"/>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Validate the Draft CDD</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 MDA, AFROC, CAE</a:t>
                      </a:r>
                    </a:p>
                  </a:txBody>
                  <a:tcPr>
                    <a:solidFill>
                      <a:srgbClr val="0070C0"/>
                    </a:solidFill>
                  </a:tcPr>
                </a:tc>
                <a:tc hMerge="1">
                  <a:txBody>
                    <a:bodyPr/>
                    <a:lstStyle/>
                    <a:p>
                      <a:endParaRPr lang="en-US"/>
                    </a:p>
                  </a:txBody>
                  <a:tcPr/>
                </a:tc>
              </a:tr>
              <a:tr h="3538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a:t>
                      </a:r>
                      <a:r>
                        <a:rPr lang="en-US" sz="1400" b="1" baseline="0" dirty="0" smtClean="0">
                          <a:solidFill>
                            <a:srgbClr val="FFFF00"/>
                          </a:solidFill>
                        </a:rPr>
                        <a:t> to the release of the EMD RFP Release</a:t>
                      </a:r>
                      <a:endParaRPr lang="en-US" sz="14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2805404">
                <a:tc gridSpan="2">
                  <a:txBody>
                    <a:bodyPr/>
                    <a:lstStyle/>
                    <a:p>
                      <a:r>
                        <a:rPr lang="en-US" sz="1000" b="1" dirty="0" smtClean="0">
                          <a:latin typeface="Calibri" panose="020F0502020204030204" pitchFamily="34" charset="0"/>
                        </a:rPr>
                        <a:t>CDD Validation </a:t>
                      </a:r>
                      <a:r>
                        <a:rPr lang="en-US" sz="1000" dirty="0" smtClean="0">
                          <a:latin typeface="Calibri" panose="020F0502020204030204" pitchFamily="34" charset="0"/>
                        </a:rPr>
                        <a:t>occurs during the TMRR Phase, the requirements validation authority will validate the CDD (or equivalent requirements document) for the program. This action will precede the Development RFP Release Decision Point and provides a basis for preliminary design activities and the PDR that will occur prior to MS B unless waived by the MDA. Active engagement between acquisition leadership, including the MDA, and the requirements leadership, including the validation authority (JROC for MDAP/MAIS programs), during the development and review of proposed requirements trades is essential to ensuring that the validated requirements associated with the program continue to address the priorities of the Air Force and the Joint force in a cost effective and affordable way. The MDA (and CAE when the MDA is the DAE) will participate in the validation authorities’ review and staffing of the CDD (or equivalent requirements document) prior to validation, to ensure that requirements are technically achievable, affordable, and testable, and that requirements trades are fully informed by systems engineering trade-off analyses completed by the Program Manager or the DoD Component.</a:t>
                      </a:r>
                    </a:p>
                    <a:p>
                      <a:endParaRPr lang="en-US" sz="400" dirty="0" smtClean="0">
                        <a:latin typeface="Calibri" panose="020F0502020204030204" pitchFamily="34" charset="0"/>
                      </a:endParaRPr>
                    </a:p>
                    <a:p>
                      <a:r>
                        <a:rPr lang="en-US" sz="1000" dirty="0" smtClean="0">
                          <a:latin typeface="Calibri" panose="020F0502020204030204" pitchFamily="34" charset="0"/>
                        </a:rPr>
                        <a:t>The KPPs and KSAs included in the validated CDD, will guide the efforts leading up to PDR, and inform the Development RFP Release Decision Point. As conditions warrant, changes to KPPs and KSAs may be proposed to the applicable capability requirements validation authority. All non-KPP requirements (when delegated by the capability requirements validation authority) are subject to cost-performance trades and adjustments to meet affordability constraints. Cost performance trades (for non-KPP requirements) will be coordinated with                       the cognizant capability requirements validation authority.</a:t>
                      </a:r>
                    </a:p>
                    <a:p>
                      <a:endParaRPr lang="en-US" sz="400" dirty="0" smtClean="0">
                        <a:latin typeface="Calibri" panose="020F0502020204030204" pitchFamily="34" charset="0"/>
                      </a:endParaRPr>
                    </a:p>
                    <a:p>
                      <a:r>
                        <a:rPr lang="en-US" sz="1000" b="1" dirty="0" smtClean="0">
                          <a:solidFill>
                            <a:srgbClr val="C00000"/>
                          </a:solidFill>
                          <a:latin typeface="Calibri" panose="020F0502020204030204" pitchFamily="34" charset="0"/>
                        </a:rPr>
                        <a:t>Source: DoDI 5000.02</a:t>
                      </a:r>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r h="1380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latin typeface="Times New Roman"/>
                        <a:ea typeface="Times New Roman"/>
                      </a:endParaRPr>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954327" y="76200"/>
            <a:ext cx="5672169" cy="914400"/>
          </a:xfrm>
        </p:spPr>
        <p:txBody>
          <a:bodyPr/>
          <a:lstStyle/>
          <a:p>
            <a:pPr algn="l"/>
            <a:r>
              <a:rPr lang="en-US" dirty="0"/>
              <a:t>CCDF Decision Point</a:t>
            </a:r>
            <a:br>
              <a:rPr lang="en-US" dirty="0"/>
            </a:br>
            <a:r>
              <a:rPr lang="en-US" dirty="0" smtClean="0"/>
              <a:t>CCD Validation</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45</a:t>
            </a:fld>
            <a:endParaRPr lang="en-US"/>
          </a:p>
        </p:txBody>
      </p:sp>
      <p:grpSp>
        <p:nvGrpSpPr>
          <p:cNvPr id="19" name="Group 18"/>
          <p:cNvGrpSpPr>
            <a:grpSpLocks noChangeAspect="1"/>
          </p:cNvGrpSpPr>
          <p:nvPr/>
        </p:nvGrpSpPr>
        <p:grpSpPr>
          <a:xfrm>
            <a:off x="6308519" y="2201430"/>
            <a:ext cx="2305552" cy="2754997"/>
            <a:chOff x="7170420" y="1200975"/>
            <a:chExt cx="1921293" cy="2295831"/>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90" t="1040" r="57617" b="41267"/>
            <a:stretch/>
          </p:blipFill>
          <p:spPr bwMode="auto">
            <a:xfrm>
              <a:off x="7253186" y="1422262"/>
              <a:ext cx="1838527"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881428" y="1463571"/>
              <a:ext cx="69532" cy="786508"/>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70420" y="1307312"/>
              <a:ext cx="323669" cy="927065"/>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6026" y="1200975"/>
              <a:ext cx="615687" cy="70226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7425912" y="66638"/>
            <a:ext cx="1207382" cy="1015663"/>
          </a:xfrm>
          <a:prstGeom prst="rect">
            <a:avLst/>
          </a:prstGeom>
        </p:spPr>
        <p:txBody>
          <a:bodyPr wrap="none">
            <a:spAutoFit/>
          </a:bodyPr>
          <a:lstStyle/>
          <a:p>
            <a:r>
              <a:rPr lang="en-US" sz="6000" dirty="0">
                <a:solidFill>
                  <a:srgbClr val="FF00FF"/>
                </a:solidFill>
                <a:latin typeface="Calibri"/>
              </a:rPr>
              <a:t>❼</a:t>
            </a:r>
            <a:endParaRPr lang="en-US" sz="6000" dirty="0"/>
          </a:p>
        </p:txBody>
      </p:sp>
      <p:grpSp>
        <p:nvGrpSpPr>
          <p:cNvPr id="5" name="Group 4"/>
          <p:cNvGrpSpPr/>
          <p:nvPr/>
        </p:nvGrpSpPr>
        <p:grpSpPr>
          <a:xfrm>
            <a:off x="537957" y="5237508"/>
            <a:ext cx="7953375" cy="1457325"/>
            <a:chOff x="657225" y="5076825"/>
            <a:chExt cx="7953375" cy="1457325"/>
          </a:xfrm>
        </p:grpSpPr>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5657850"/>
              <a:ext cx="7934325" cy="87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5076825"/>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0452" y="4677937"/>
            <a:ext cx="403387" cy="405179"/>
          </a:xfrm>
          <a:prstGeom prst="rect">
            <a:avLst/>
          </a:prstGeom>
        </p:spPr>
      </p:pic>
      <p:pic>
        <p:nvPicPr>
          <p:cNvPr id="15" name="Picture 2">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hlinkClick r:id="rId9" action="ppaction://hlinksldjump"/>
          </p:cNvPr>
          <p:cNvSpPr txBox="1"/>
          <p:nvPr/>
        </p:nvSpPr>
        <p:spPr>
          <a:xfrm>
            <a:off x="3759469" y="4870729"/>
            <a:ext cx="1510350" cy="261610"/>
          </a:xfrm>
          <a:prstGeom prst="rect">
            <a:avLst/>
          </a:prstGeom>
          <a:noFill/>
        </p:spPr>
        <p:txBody>
          <a:bodyPr wrap="none" rtlCol="0">
            <a:spAutoFit/>
          </a:bodyPr>
          <a:lstStyle/>
          <a:p>
            <a:pPr>
              <a:spcAft>
                <a:spcPts val="600"/>
              </a:spcAft>
            </a:pPr>
            <a:r>
              <a:rPr lang="en-US" sz="1100" b="1" i="1" dirty="0" smtClean="0">
                <a:solidFill>
                  <a:schemeClr val="tx2"/>
                </a:solidFill>
                <a:ea typeface="Verdana" pitchFamily="34" charset="0"/>
                <a:cs typeface="Verdana" pitchFamily="34" charset="0"/>
              </a:rPr>
              <a:t>SEE AF Description</a:t>
            </a:r>
            <a:endParaRPr lang="en-US" sz="1100" b="1" i="1" dirty="0">
              <a:solidFill>
                <a:schemeClr val="tx2"/>
              </a:solidFill>
              <a:ea typeface="Verdana" pitchFamily="34" charset="0"/>
              <a:cs typeface="Verdana" pitchFamily="34" charset="0"/>
            </a:endParaRPr>
          </a:p>
        </p:txBody>
      </p:sp>
    </p:spTree>
    <p:extLst>
      <p:ext uri="{BB962C8B-B14F-4D97-AF65-F5344CB8AC3E}">
        <p14:creationId xmlns:p14="http://schemas.microsoft.com/office/powerpoint/2010/main" val="4219212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366079270"/>
              </p:ext>
            </p:extLst>
          </p:nvPr>
        </p:nvGraphicFramePr>
        <p:xfrm>
          <a:off x="286167" y="1347093"/>
          <a:ext cx="8515351" cy="5113342"/>
        </p:xfrm>
        <a:graphic>
          <a:graphicData uri="http://schemas.openxmlformats.org/drawingml/2006/table">
            <a:tbl>
              <a:tblPr firstRow="1" bandRow="1">
                <a:tableStyleId>{D7AC3CCA-C797-4891-BE02-D94E43425B78}</a:tableStyleId>
              </a:tblPr>
              <a:tblGrid>
                <a:gridCol w="4219575"/>
                <a:gridCol w="1724025"/>
                <a:gridCol w="2571751"/>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Validate the Draft CDD</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 MDA, AFROC, CAE</a:t>
                      </a:r>
                    </a:p>
                  </a:txBody>
                  <a:tcPr>
                    <a:solidFill>
                      <a:srgbClr val="0070C0"/>
                    </a:solidFill>
                  </a:tcPr>
                </a:tc>
                <a:tc hMerge="1">
                  <a:txBody>
                    <a:bodyPr/>
                    <a:lstStyle/>
                    <a:p>
                      <a:endParaRPr lang="en-US"/>
                    </a:p>
                  </a:txBody>
                  <a:tcPr/>
                </a:tc>
              </a:tr>
              <a:tr h="3538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a:t>
                      </a:r>
                      <a:r>
                        <a:rPr lang="en-US" sz="1400" b="1" baseline="0" dirty="0" smtClean="0">
                          <a:solidFill>
                            <a:srgbClr val="FFFF00"/>
                          </a:solidFill>
                        </a:rPr>
                        <a:t> to the release of the EMD RFP Release</a:t>
                      </a:r>
                      <a:endParaRPr lang="en-US" sz="14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2805404">
                <a:tc gridSpan="2">
                  <a:txBody>
                    <a:bodyPr/>
                    <a:lstStyle/>
                    <a:p>
                      <a:r>
                        <a:rPr lang="en-US" sz="1000" dirty="0" smtClean="0">
                          <a:solidFill>
                            <a:srgbClr val="0070C0"/>
                          </a:solidFill>
                          <a:latin typeface="Calibri" panose="020F0502020204030204" pitchFamily="34" charset="0"/>
                        </a:rPr>
                        <a:t>A </a:t>
                      </a:r>
                      <a:r>
                        <a:rPr lang="en-US" sz="1000" b="1" dirty="0" smtClean="0">
                          <a:solidFill>
                            <a:srgbClr val="0070C0"/>
                          </a:solidFill>
                          <a:latin typeface="Calibri" panose="020F0502020204030204" pitchFamily="34" charset="0"/>
                        </a:rPr>
                        <a:t>Capability Development Document (CDD) </a:t>
                      </a:r>
                      <a:r>
                        <a:rPr lang="en-US" sz="1000" dirty="0" smtClean="0">
                          <a:solidFill>
                            <a:srgbClr val="0070C0"/>
                          </a:solidFill>
                          <a:latin typeface="Calibri" panose="020F0502020204030204" pitchFamily="34" charset="0"/>
                        </a:rPr>
                        <a:t>outlines an affordable increment(s) of militarily useful, logistically supportable, and technically mature capability. The CDD contains a carefully selected minimum set of prioritized requirements (e.g., KPPs, KSAs, and additional attributes), each of which drive cost, schedule, and risks. A validated CDD is required before the pre-Engineering and Manufacturing Development (EMD) review leading up to the MS B decision and identifies the operational KPPs, KSAs, and other attributes necessary to design and sustain the proposed system. It describes the increment and provides an outline of the overall acquisition program strategy.</a:t>
                      </a:r>
                    </a:p>
                    <a:p>
                      <a:endParaRPr lang="en-US" sz="1000" dirty="0" smtClean="0">
                        <a:solidFill>
                          <a:srgbClr val="0070C0"/>
                        </a:solidFill>
                        <a:latin typeface="Calibri" panose="020F0502020204030204" pitchFamily="34" charset="0"/>
                      </a:endParaRPr>
                    </a:p>
                    <a:p>
                      <a:r>
                        <a:rPr lang="en-US" sz="1000" dirty="0" smtClean="0">
                          <a:solidFill>
                            <a:srgbClr val="0070C0"/>
                          </a:solidFill>
                          <a:latin typeface="Calibri" panose="020F0502020204030204" pitchFamily="34" charset="0"/>
                        </a:rPr>
                        <a:t>An AFROC validated Draft CDD and Lead Command verification that Technology Development Phase activities are sufficiently matured to determine CDD requirements.</a:t>
                      </a:r>
                    </a:p>
                    <a:p>
                      <a:endParaRPr lang="en-US" sz="1000" dirty="0" smtClean="0">
                        <a:solidFill>
                          <a:srgbClr val="0070C0"/>
                        </a:solidFill>
                        <a:latin typeface="Calibri" panose="020F0502020204030204" pitchFamily="34" charset="0"/>
                      </a:endParaRPr>
                    </a:p>
                    <a:p>
                      <a:r>
                        <a:rPr lang="en-US" sz="1000" dirty="0" smtClean="0">
                          <a:solidFill>
                            <a:srgbClr val="0070C0"/>
                          </a:solidFill>
                          <a:latin typeface="Calibri" panose="020F0502020204030204" pitchFamily="34" charset="0"/>
                        </a:rPr>
                        <a:t>The CDD strategy lays the foundation for CDD development and supports the EMD phase for one or more increments. The preferred materiel solution is based on analysis and mature technologies demonstrated before MS B. The sponsor applies lessons learned during the previous phases, plus any other appropriate risk reduction activities such as experimentation, T&amp;E, and capability/schedule tradeoffs.</a:t>
                      </a:r>
                    </a:p>
                    <a:p>
                      <a:endParaRPr lang="en-US" sz="1000" dirty="0" smtClean="0">
                        <a:latin typeface="Calibri" panose="020F0502020204030204" pitchFamily="34" charset="0"/>
                      </a:endParaRPr>
                    </a:p>
                    <a:p>
                      <a:r>
                        <a:rPr lang="en-US" sz="1000" b="1" dirty="0" smtClean="0">
                          <a:solidFill>
                            <a:srgbClr val="C00000"/>
                          </a:solidFill>
                          <a:latin typeface="Calibri" panose="020F0502020204030204" pitchFamily="34" charset="0"/>
                        </a:rPr>
                        <a:t>Source: AFI 10-601</a:t>
                      </a:r>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r h="1380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latin typeface="Times New Roman"/>
                        <a:ea typeface="Times New Roman"/>
                      </a:endParaRPr>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940209" y="76200"/>
            <a:ext cx="5672169" cy="914400"/>
          </a:xfrm>
        </p:spPr>
        <p:txBody>
          <a:bodyPr/>
          <a:lstStyle/>
          <a:p>
            <a:pPr algn="l"/>
            <a:r>
              <a:rPr lang="en-US" dirty="0"/>
              <a:t>CCDF Decision Point</a:t>
            </a:r>
            <a:br>
              <a:rPr lang="en-US" dirty="0"/>
            </a:br>
            <a:r>
              <a:rPr lang="en-US" dirty="0" smtClean="0"/>
              <a:t>CCD Validation</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46</a:t>
            </a:fld>
            <a:endParaRPr lang="en-US"/>
          </a:p>
        </p:txBody>
      </p:sp>
      <p:grpSp>
        <p:nvGrpSpPr>
          <p:cNvPr id="6" name="Group 5"/>
          <p:cNvGrpSpPr/>
          <p:nvPr/>
        </p:nvGrpSpPr>
        <p:grpSpPr>
          <a:xfrm>
            <a:off x="6298994" y="2155716"/>
            <a:ext cx="2305552" cy="2634259"/>
            <a:chOff x="6527177" y="2203341"/>
            <a:chExt cx="2305552" cy="2634259"/>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90" t="1040" r="57617" b="41267"/>
            <a:stretch/>
          </p:blipFill>
          <p:spPr bwMode="auto">
            <a:xfrm>
              <a:off x="6626496" y="2348152"/>
              <a:ext cx="2206233" cy="248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581711" y="2417969"/>
              <a:ext cx="83438" cy="943808"/>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27177" y="2203341"/>
              <a:ext cx="388403" cy="1112476"/>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32004" y="2377884"/>
              <a:ext cx="636977" cy="556594"/>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7425912" y="66638"/>
            <a:ext cx="1207382" cy="1015663"/>
          </a:xfrm>
          <a:prstGeom prst="rect">
            <a:avLst/>
          </a:prstGeom>
        </p:spPr>
        <p:txBody>
          <a:bodyPr wrap="none">
            <a:spAutoFit/>
          </a:bodyPr>
          <a:lstStyle/>
          <a:p>
            <a:r>
              <a:rPr lang="en-US" sz="6000" dirty="0">
                <a:solidFill>
                  <a:srgbClr val="FF00FF"/>
                </a:solidFill>
                <a:latin typeface="Calibri"/>
              </a:rPr>
              <a:t>❼</a:t>
            </a:r>
            <a:endParaRPr lang="en-US" sz="6000" dirty="0"/>
          </a:p>
        </p:txBody>
      </p:sp>
      <p:grpSp>
        <p:nvGrpSpPr>
          <p:cNvPr id="5" name="Group 4"/>
          <p:cNvGrpSpPr/>
          <p:nvPr/>
        </p:nvGrpSpPr>
        <p:grpSpPr>
          <a:xfrm>
            <a:off x="537957" y="4942233"/>
            <a:ext cx="7953375" cy="1457325"/>
            <a:chOff x="657225" y="5076825"/>
            <a:chExt cx="7953375" cy="1457325"/>
          </a:xfrm>
        </p:grpSpPr>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5657850"/>
              <a:ext cx="7934325" cy="87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5076825"/>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3123" y="4263421"/>
            <a:ext cx="615238" cy="502857"/>
          </a:xfrm>
          <a:prstGeom prst="rect">
            <a:avLst/>
          </a:prstGeom>
        </p:spPr>
      </p:pic>
      <p:pic>
        <p:nvPicPr>
          <p:cNvPr id="15" name="Picture 2">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hlinkClick r:id="rId9" action="ppaction://hlinksldjump"/>
          </p:cNvPr>
          <p:cNvSpPr txBox="1"/>
          <p:nvPr/>
        </p:nvSpPr>
        <p:spPr>
          <a:xfrm>
            <a:off x="3759469" y="4546629"/>
            <a:ext cx="1635384" cy="261610"/>
          </a:xfrm>
          <a:prstGeom prst="rect">
            <a:avLst/>
          </a:prstGeom>
          <a:noFill/>
        </p:spPr>
        <p:txBody>
          <a:bodyPr wrap="none" rtlCol="0">
            <a:spAutoFit/>
          </a:bodyPr>
          <a:lstStyle/>
          <a:p>
            <a:pPr>
              <a:spcAft>
                <a:spcPts val="600"/>
              </a:spcAft>
            </a:pPr>
            <a:r>
              <a:rPr lang="en-US" sz="1100" b="1" i="1" dirty="0" smtClean="0">
                <a:solidFill>
                  <a:srgbClr val="7030A0"/>
                </a:solidFill>
                <a:ea typeface="Verdana" pitchFamily="34" charset="0"/>
                <a:cs typeface="Verdana" pitchFamily="34" charset="0"/>
              </a:rPr>
              <a:t>SEE DOD Description</a:t>
            </a:r>
            <a:endParaRPr lang="en-US" sz="1100" b="1" i="1" dirty="0">
              <a:solidFill>
                <a:srgbClr val="7030A0"/>
              </a:solidFill>
              <a:ea typeface="Verdana" pitchFamily="34" charset="0"/>
              <a:cs typeface="Verdana" pitchFamily="34" charset="0"/>
            </a:endParaRPr>
          </a:p>
        </p:txBody>
      </p:sp>
    </p:spTree>
    <p:extLst>
      <p:ext uri="{BB962C8B-B14F-4D97-AF65-F5344CB8AC3E}">
        <p14:creationId xmlns:p14="http://schemas.microsoft.com/office/powerpoint/2010/main" val="11673651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564932194"/>
              </p:ext>
            </p:extLst>
          </p:nvPr>
        </p:nvGraphicFramePr>
        <p:xfrm>
          <a:off x="286167" y="1347093"/>
          <a:ext cx="8515351" cy="5249258"/>
        </p:xfrm>
        <a:graphic>
          <a:graphicData uri="http://schemas.openxmlformats.org/drawingml/2006/table">
            <a:tbl>
              <a:tblPr firstRow="1" bandRow="1">
                <a:tableStyleId>{D7AC3CCA-C797-4891-BE02-D94E43425B78}</a:tableStyleId>
              </a:tblPr>
              <a:tblGrid>
                <a:gridCol w="4219575"/>
                <a:gridCol w="1378226"/>
                <a:gridCol w="2917550"/>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Approve RFP Release</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c hMerge="1">
                  <a:txBody>
                    <a:bodyPr/>
                    <a:lstStyle/>
                    <a:p>
                      <a:endParaRPr lang="en-US"/>
                    </a:p>
                  </a:txBody>
                  <a:tcPr/>
                </a:tc>
              </a:tr>
              <a:tr h="3538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Authorizes</a:t>
                      </a:r>
                      <a:r>
                        <a:rPr lang="en-US" sz="1400" b="1" baseline="0" dirty="0" smtClean="0">
                          <a:solidFill>
                            <a:srgbClr val="FFFF00"/>
                          </a:solidFill>
                        </a:rPr>
                        <a:t> release of RFPs for EMD and often LRIP</a:t>
                      </a:r>
                      <a:endParaRPr lang="en-US" sz="14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2805404">
                <a:tc gridSpan="2">
                  <a:txBody>
                    <a:bodyPr/>
                    <a:lstStyle/>
                    <a:p>
                      <a:r>
                        <a:rPr lang="en-US" sz="1000" dirty="0" smtClean="0">
                          <a:latin typeface="Calibri" panose="020F0502020204030204" pitchFamily="34" charset="0"/>
                        </a:rPr>
                        <a:t>The Development RFP Release Decision Point authorizes the release of RFPs for EMD and often for Low-Rate Initial Production (LRIP) options. This review is the critical decision point in an acquisition program. </a:t>
                      </a:r>
                      <a:r>
                        <a:rPr lang="en-US" sz="1000" u="sng" dirty="0" smtClean="0">
                          <a:latin typeface="Calibri" panose="020F0502020204030204" pitchFamily="34" charset="0"/>
                        </a:rPr>
                        <a:t>The program will either successfully lead to a fielded capability or fail, based on the soundness of the capability requirements, the affordability of the program, and the executability of the acquisition strategy</a:t>
                      </a:r>
                      <a:r>
                        <a:rPr lang="en-US" sz="1000" dirty="0" smtClean="0">
                          <a:latin typeface="Calibri" panose="020F0502020204030204" pitchFamily="34" charset="0"/>
                        </a:rPr>
                        <a:t>. The acquisition strategy is put into execution at this decision point by asking industry for bids that comply with the strategy. Release of the RFP for EMD sets in motion all that will follow. This is the last point at which significant changes can be made without a major disruption.</a:t>
                      </a:r>
                    </a:p>
                    <a:p>
                      <a:endParaRPr lang="en-US" sz="1000" dirty="0" smtClean="0">
                        <a:latin typeface="Calibri" panose="020F0502020204030204" pitchFamily="34" charset="0"/>
                      </a:endParaRPr>
                    </a:p>
                    <a:p>
                      <a:r>
                        <a:rPr lang="en-US" sz="1000" dirty="0" smtClean="0">
                          <a:latin typeface="Calibri" panose="020F0502020204030204" pitchFamily="34" charset="0"/>
                        </a:rPr>
                        <a:t>The purpose of the Development RFP Release Decision Point is to ensure, prior to</a:t>
                      </a:r>
                    </a:p>
                    <a:p>
                      <a:r>
                        <a:rPr lang="en-US" sz="1000" dirty="0" smtClean="0">
                          <a:latin typeface="Calibri" panose="020F0502020204030204" pitchFamily="34" charset="0"/>
                        </a:rPr>
                        <a:t>the release of the solicitation for EMD, that an executable and affordable program has been planned using a sound business and technical approach. One goal at this point is to avoid any major program delays at Milestone B, when source selection is already complete and award is imminent. Therefore, prior to release of the final RFP(s), there needs to be confidence that the program requirements to be bid against are firm and clearly stated; the risk of committing to development and presumably production has been or will be adequately reduced prior to contract award and/or option exercise; the program structure, content, schedule, and funding are executable; and the business approach and incentives are structured to both provide maximum value to the government and treat industry fairly and reasonably</a:t>
                      </a:r>
                      <a:r>
                        <a:rPr lang="en-US" sz="600" dirty="0" smtClean="0"/>
                        <a:t>.</a:t>
                      </a:r>
                    </a:p>
                    <a:p>
                      <a:endParaRPr lang="en-US" sz="600" dirty="0" smtClean="0"/>
                    </a:p>
                    <a:p>
                      <a:r>
                        <a:rPr lang="en-US" sz="1000" b="1" dirty="0" smtClean="0">
                          <a:solidFill>
                            <a:srgbClr val="C00000"/>
                          </a:solidFill>
                          <a:latin typeface="Calibri" panose="020F0502020204030204" pitchFamily="34" charset="0"/>
                        </a:rPr>
                        <a:t>Source:</a:t>
                      </a:r>
                      <a:r>
                        <a:rPr lang="en-US" sz="1000" b="1" baseline="0" dirty="0" smtClean="0">
                          <a:solidFill>
                            <a:srgbClr val="C00000"/>
                          </a:solidFill>
                          <a:latin typeface="Calibri" panose="020F0502020204030204" pitchFamily="34" charset="0"/>
                        </a:rPr>
                        <a:t> DoDI 5000.02</a:t>
                      </a:r>
                      <a:endParaRPr lang="en-US" sz="1000" b="1" dirty="0" smtClean="0">
                        <a:solidFill>
                          <a:srgbClr val="C00000"/>
                        </a:solidFill>
                        <a:latin typeface="Calibri" panose="020F0502020204030204" pitchFamily="34" charset="0"/>
                      </a:endParaRPr>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r h="1380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940209" y="76200"/>
            <a:ext cx="5672169" cy="914400"/>
          </a:xfrm>
        </p:spPr>
        <p:txBody>
          <a:bodyPr/>
          <a:lstStyle/>
          <a:p>
            <a:pPr algn="l"/>
            <a:r>
              <a:rPr lang="en-US" dirty="0"/>
              <a:t>CCDF Decision Point</a:t>
            </a:r>
            <a:br>
              <a:rPr lang="en-US" dirty="0"/>
            </a:br>
            <a:r>
              <a:rPr lang="en-US" dirty="0" smtClean="0"/>
              <a:t>Approve RFP Release</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47</a:t>
            </a:fld>
            <a:endParaRPr lang="en-US"/>
          </a:p>
        </p:txBody>
      </p:sp>
      <p:sp>
        <p:nvSpPr>
          <p:cNvPr id="22" name="Rectangle 21"/>
          <p:cNvSpPr/>
          <p:nvPr/>
        </p:nvSpPr>
        <p:spPr>
          <a:xfrm>
            <a:off x="7425912" y="56699"/>
            <a:ext cx="1207382" cy="1015663"/>
          </a:xfrm>
          <a:prstGeom prst="rect">
            <a:avLst/>
          </a:prstGeom>
        </p:spPr>
        <p:txBody>
          <a:bodyPr wrap="none">
            <a:spAutoFit/>
          </a:bodyPr>
          <a:lstStyle/>
          <a:p>
            <a:r>
              <a:rPr lang="en-US" sz="6000" dirty="0">
                <a:solidFill>
                  <a:srgbClr val="00B0F0"/>
                </a:solidFill>
                <a:latin typeface="Calibri"/>
              </a:rPr>
              <a:t>❽</a:t>
            </a:r>
            <a:endParaRPr lang="en-US" sz="6000" dirty="0"/>
          </a:p>
        </p:txBody>
      </p:sp>
      <p:grpSp>
        <p:nvGrpSpPr>
          <p:cNvPr id="5" name="Group 4"/>
          <p:cNvGrpSpPr>
            <a:grpSpLocks noChangeAspect="1"/>
          </p:cNvGrpSpPr>
          <p:nvPr/>
        </p:nvGrpSpPr>
        <p:grpSpPr>
          <a:xfrm>
            <a:off x="6205168" y="2221964"/>
            <a:ext cx="2248402" cy="2489453"/>
            <a:chOff x="6960870" y="1323838"/>
            <a:chExt cx="1873668" cy="2074544"/>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90" t="1040" r="57617" b="41267"/>
            <a:stretch/>
          </p:blipFill>
          <p:spPr bwMode="auto">
            <a:xfrm>
              <a:off x="6996011" y="1323838"/>
              <a:ext cx="1838527"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633294" y="1413768"/>
              <a:ext cx="69532" cy="786508"/>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60870" y="1353969"/>
              <a:ext cx="323669" cy="927065"/>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07046" y="1343193"/>
              <a:ext cx="530814" cy="463829"/>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52672" y="1353672"/>
              <a:ext cx="281866" cy="313203"/>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28018" y="5330268"/>
            <a:ext cx="7953375" cy="991014"/>
            <a:chOff x="657225" y="4952586"/>
            <a:chExt cx="7953375" cy="991014"/>
          </a:xfrm>
        </p:grpSpPr>
        <p:pic>
          <p:nvPicPr>
            <p:cNvPr id="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5553075"/>
              <a:ext cx="7915275" cy="390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4952586"/>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701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390041366"/>
              </p:ext>
            </p:extLst>
          </p:nvPr>
        </p:nvGraphicFramePr>
        <p:xfrm>
          <a:off x="296106" y="1347093"/>
          <a:ext cx="8515351" cy="5187057"/>
        </p:xfrm>
        <a:graphic>
          <a:graphicData uri="http://schemas.openxmlformats.org/drawingml/2006/table">
            <a:tbl>
              <a:tblPr firstRow="1" bandRow="1">
                <a:tableStyleId>{D7AC3CCA-C797-4891-BE02-D94E43425B78}</a:tableStyleId>
              </a:tblPr>
              <a:tblGrid>
                <a:gridCol w="3478019"/>
                <a:gridCol w="741556"/>
                <a:gridCol w="4295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Milestone </a:t>
                      </a:r>
                      <a:r>
                        <a:rPr lang="en-US" sz="1400" b="0" dirty="0" smtClean="0">
                          <a:solidFill>
                            <a:srgbClr val="FFFF00"/>
                          </a:solidFill>
                        </a:rPr>
                        <a:t>B</a:t>
                      </a:r>
                      <a:endParaRPr lang="en-US" sz="800" b="0"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c hMerge="1">
                  <a:txBody>
                    <a:bodyPr/>
                    <a:lstStyle/>
                    <a:p>
                      <a:endParaRPr lang="en-US"/>
                    </a:p>
                  </a:txBody>
                  <a:tcPr/>
                </a:tc>
              </a:tr>
              <a:tr h="34137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Milestone</a:t>
                      </a:r>
                      <a:r>
                        <a:rPr lang="en-US" sz="1400" b="1" baseline="0" dirty="0" smtClean="0">
                          <a:solidFill>
                            <a:srgbClr val="FFFF00"/>
                          </a:solidFill>
                        </a:rPr>
                        <a:t> B approves entry into EMD and award of contracts for EMD</a:t>
                      </a:r>
                      <a:endParaRPr lang="en-US" sz="14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4504305">
                <a:tc gridSpan="2">
                  <a:txBody>
                    <a:bodyPr/>
                    <a:lstStyle/>
                    <a:p>
                      <a:r>
                        <a:rPr lang="en-US" sz="1050" b="1" dirty="0" smtClean="0">
                          <a:latin typeface="Calibri" panose="020F0502020204030204" pitchFamily="34" charset="0"/>
                        </a:rPr>
                        <a:t>Milestone B (MS B) </a:t>
                      </a:r>
                      <a:r>
                        <a:rPr lang="en-US" sz="1050" dirty="0" smtClean="0">
                          <a:latin typeface="Calibri" panose="020F0502020204030204" pitchFamily="34" charset="0"/>
                        </a:rPr>
                        <a:t>provides authorization to enter into the EMD Phase and for the DoD Components to award contracts for EMD. It also commits the required investment resources to the program. Most requirements for this milestone should be satisfied at the Development RFP Release Decision Point;</a:t>
                      </a:r>
                      <a:r>
                        <a:rPr lang="en-US" sz="1050" baseline="0" dirty="0" smtClean="0">
                          <a:latin typeface="Calibri" panose="020F0502020204030204" pitchFamily="34" charset="0"/>
                        </a:rPr>
                        <a:t> </a:t>
                      </a:r>
                      <a:r>
                        <a:rPr lang="en-US" sz="1050" dirty="0" smtClean="0">
                          <a:latin typeface="Calibri" panose="020F0502020204030204" pitchFamily="34" charset="0"/>
                        </a:rPr>
                        <a:t>however, if any significant changes have occurred, or</a:t>
                      </a:r>
                      <a:r>
                        <a:rPr lang="en-US" sz="1050" baseline="0" dirty="0" smtClean="0">
                          <a:latin typeface="Calibri" panose="020F0502020204030204" pitchFamily="34" charset="0"/>
                        </a:rPr>
                        <a:t> </a:t>
                      </a:r>
                      <a:r>
                        <a:rPr lang="en-US" sz="1050" dirty="0" smtClean="0">
                          <a:latin typeface="Calibri" panose="020F0502020204030204" pitchFamily="34" charset="0"/>
                        </a:rPr>
                        <a:t>if additional information not available at the Development RFP Release Decision Point could impact this decision, it must be provided at the MS B. MS B requires final demonstration that all sources of risk have been adequately mitigated to support a commitment to design for production. This includes technology, engineering, integration, manufacturing, sustainment, and cost risks. Validated capability requirements, full funding in the FYDP,</a:t>
                      </a:r>
                      <a:r>
                        <a:rPr lang="en-US" sz="1050" baseline="0" dirty="0" smtClean="0">
                          <a:latin typeface="Calibri" panose="020F0502020204030204" pitchFamily="34" charset="0"/>
                        </a:rPr>
                        <a:t> </a:t>
                      </a:r>
                      <a:r>
                        <a:rPr lang="en-US" sz="1050" dirty="0" smtClean="0">
                          <a:latin typeface="Calibri" panose="020F0502020204030204" pitchFamily="34" charset="0"/>
                        </a:rPr>
                        <a:t>and</a:t>
                      </a:r>
                      <a:r>
                        <a:rPr lang="en-US" sz="1050" baseline="0" dirty="0" smtClean="0">
                          <a:latin typeface="Calibri" panose="020F0502020204030204" pitchFamily="34" charset="0"/>
                        </a:rPr>
                        <a:t> </a:t>
                      </a:r>
                      <a:r>
                        <a:rPr lang="en-US" sz="1050" dirty="0" smtClean="0">
                          <a:latin typeface="Calibri" panose="020F0502020204030204" pitchFamily="34" charset="0"/>
                        </a:rPr>
                        <a:t>compliance with affordability goals for production and sustainment, as demonstrated through an independent cost estimate (ICE), are also required.</a:t>
                      </a:r>
                    </a:p>
                    <a:p>
                      <a:endParaRPr lang="en-US" sz="500" dirty="0" smtClean="0">
                        <a:latin typeface="Calibri" panose="020F0502020204030204" pitchFamily="34" charset="0"/>
                      </a:endParaRPr>
                    </a:p>
                    <a:p>
                      <a:r>
                        <a:rPr lang="en-US" sz="1050" dirty="0" smtClean="0">
                          <a:latin typeface="Calibri" panose="020F0502020204030204" pitchFamily="34" charset="0"/>
                        </a:rPr>
                        <a:t>MS </a:t>
                      </a:r>
                      <a:r>
                        <a:rPr lang="en-US" sz="1050" baseline="0" dirty="0" smtClean="0">
                          <a:latin typeface="Calibri" panose="020F0502020204030204" pitchFamily="34" charset="0"/>
                        </a:rPr>
                        <a:t>B </a:t>
                      </a:r>
                      <a:r>
                        <a:rPr lang="en-US" sz="1050" dirty="0" smtClean="0">
                          <a:latin typeface="Calibri" panose="020F0502020204030204" pitchFamily="34" charset="0"/>
                        </a:rPr>
                        <a:t>normally the formal initiation of an acquisition program with the MDA’s approval of the Acquisition Program Baseline (APB). The APB is the agreement between the MDA and the Program Manager and his or her acquisition chain of command that will be used for tracking and reporting for the life of the program or program increment. The APB will include the affordability caps for unit production and sustainment costs Affordability caps are established as fixed cost requirements equivalent to KPPs.</a:t>
                      </a:r>
                    </a:p>
                    <a:p>
                      <a:endParaRPr lang="en-US" sz="400" dirty="0" smtClean="0">
                        <a:latin typeface="Calibri" panose="020F0502020204030204" pitchFamily="34" charset="0"/>
                      </a:endParaRPr>
                    </a:p>
                    <a:p>
                      <a:r>
                        <a:rPr lang="en-US" sz="1050" dirty="0" smtClean="0">
                          <a:latin typeface="Calibri" panose="020F0502020204030204" pitchFamily="34" charset="0"/>
                        </a:rPr>
                        <a:t>MDA will finalize the following if not already completed:</a:t>
                      </a:r>
                      <a:r>
                        <a:rPr lang="en-US" sz="1050" baseline="0" dirty="0" smtClean="0">
                          <a:latin typeface="Calibri" panose="020F0502020204030204" pitchFamily="34" charset="0"/>
                        </a:rPr>
                        <a:t> </a:t>
                      </a:r>
                      <a:r>
                        <a:rPr lang="en-US" sz="1050" dirty="0" smtClean="0">
                          <a:latin typeface="Calibri" panose="020F0502020204030204" pitchFamily="34" charset="0"/>
                        </a:rPr>
                        <a:t>The LRIP quantity or the limited fielding scope as applicable</a:t>
                      </a:r>
                      <a:r>
                        <a:rPr lang="en-US" sz="1050" baseline="0" dirty="0" smtClean="0">
                          <a:latin typeface="Calibri" panose="020F0502020204030204" pitchFamily="34" charset="0"/>
                        </a:rPr>
                        <a:t> and  t</a:t>
                      </a:r>
                      <a:r>
                        <a:rPr lang="en-US" sz="1050" dirty="0" smtClean="0">
                          <a:latin typeface="Calibri" panose="020F0502020204030204" pitchFamily="34" charset="0"/>
                        </a:rPr>
                        <a:t>he specific technical event-based criteria for initiating production or making</a:t>
                      </a:r>
                      <a:r>
                        <a:rPr lang="en-US" sz="1050" baseline="0" dirty="0" smtClean="0">
                          <a:latin typeface="Calibri" panose="020F0502020204030204" pitchFamily="34" charset="0"/>
                        </a:rPr>
                        <a:t> </a:t>
                      </a:r>
                      <a:r>
                        <a:rPr lang="en-US" sz="1050" dirty="0" smtClean="0">
                          <a:latin typeface="Calibri" panose="020F0502020204030204" pitchFamily="34" charset="0"/>
                        </a:rPr>
                        <a:t>deployment decisions.</a:t>
                      </a:r>
                    </a:p>
                    <a:p>
                      <a:r>
                        <a:rPr lang="en-US" sz="1050" b="1" dirty="0" smtClean="0">
                          <a:solidFill>
                            <a:srgbClr val="C00000"/>
                          </a:solidFill>
                          <a:latin typeface="Calibri" panose="020F0502020204030204" pitchFamily="34" charset="0"/>
                        </a:rPr>
                        <a:t>Source: DoDI 5000.02</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latin typeface="Times New Roman"/>
                        <a:ea typeface="Times New Roman"/>
                      </a:endParaRPr>
                    </a:p>
                  </a:txBody>
                  <a:tcPr/>
                </a:tc>
                <a:tc>
                  <a:txBody>
                    <a:bodyPr/>
                    <a:lstStyle/>
                    <a:p>
                      <a:endParaRPr lang="en-US" dirty="0"/>
                    </a:p>
                  </a:txBody>
                  <a:tcPr>
                    <a:solidFill>
                      <a:srgbClr val="E7E7E7"/>
                    </a:solidFill>
                  </a:tcPr>
                </a:tc>
              </a:tr>
            </a:tbl>
          </a:graphicData>
        </a:graphic>
      </p:graphicFrame>
      <p:sp>
        <p:nvSpPr>
          <p:cNvPr id="2" name="Title 1"/>
          <p:cNvSpPr>
            <a:spLocks noGrp="1"/>
          </p:cNvSpPr>
          <p:nvPr>
            <p:ph type="title"/>
          </p:nvPr>
        </p:nvSpPr>
        <p:spPr>
          <a:xfrm>
            <a:off x="950148" y="76200"/>
            <a:ext cx="5672169" cy="914400"/>
          </a:xfrm>
        </p:spPr>
        <p:txBody>
          <a:bodyPr/>
          <a:lstStyle/>
          <a:p>
            <a:pPr algn="l"/>
            <a:r>
              <a:rPr lang="en-US" dirty="0"/>
              <a:t>CCDF Decision Point</a:t>
            </a:r>
            <a:br>
              <a:rPr lang="en-US" dirty="0"/>
            </a:br>
            <a:r>
              <a:rPr lang="en-US" dirty="0" smtClean="0"/>
              <a:t>Milestone B</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48</a:t>
            </a:fld>
            <a:endParaRPr lang="en-US"/>
          </a:p>
        </p:txBody>
      </p:sp>
      <p:sp>
        <p:nvSpPr>
          <p:cNvPr id="20" name="TextBox 19"/>
          <p:cNvSpPr txBox="1"/>
          <p:nvPr/>
        </p:nvSpPr>
        <p:spPr>
          <a:xfrm>
            <a:off x="7425884" y="55787"/>
            <a:ext cx="1207382" cy="1015663"/>
          </a:xfrm>
          <a:prstGeom prst="rect">
            <a:avLst/>
          </a:prstGeom>
          <a:noFill/>
        </p:spPr>
        <p:txBody>
          <a:bodyPr wrap="none" rtlCol="0">
            <a:spAutoFit/>
          </a:bodyPr>
          <a:lstStyle/>
          <a:p>
            <a:r>
              <a:rPr lang="en-US" sz="6000" dirty="0" smtClean="0">
                <a:latin typeface="Calibri"/>
              </a:rPr>
              <a:t>❾</a:t>
            </a:r>
            <a:endParaRPr lang="en-US" sz="6000" dirty="0">
              <a:solidFill>
                <a:schemeClr val="accent2"/>
              </a:solidFill>
            </a:endParaRPr>
          </a:p>
        </p:txBody>
      </p:sp>
      <p:grpSp>
        <p:nvGrpSpPr>
          <p:cNvPr id="7" name="Group 6"/>
          <p:cNvGrpSpPr/>
          <p:nvPr/>
        </p:nvGrpSpPr>
        <p:grpSpPr>
          <a:xfrm>
            <a:off x="4533369" y="2783936"/>
            <a:ext cx="1873668" cy="2074544"/>
            <a:chOff x="6960870" y="1323838"/>
            <a:chExt cx="1873668" cy="2074544"/>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90" t="1040" r="57617" b="41267"/>
            <a:stretch/>
          </p:blipFill>
          <p:spPr bwMode="auto">
            <a:xfrm>
              <a:off x="6996011" y="1323838"/>
              <a:ext cx="1838527"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376119" y="1413768"/>
              <a:ext cx="69532" cy="393254"/>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960870" y="1353969"/>
              <a:ext cx="323669" cy="927065"/>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07046" y="1343193"/>
              <a:ext cx="530814" cy="463829"/>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38347" y="1353672"/>
              <a:ext cx="281866" cy="313203"/>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958" t="17362" r="63537" b="14590"/>
          <a:stretch/>
        </p:blipFill>
        <p:spPr bwMode="auto">
          <a:xfrm>
            <a:off x="6462983" y="2095393"/>
            <a:ext cx="2309972" cy="43120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222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4209518495"/>
              </p:ext>
            </p:extLst>
          </p:nvPr>
        </p:nvGraphicFramePr>
        <p:xfrm>
          <a:off x="291465" y="1347093"/>
          <a:ext cx="8515351" cy="5236587"/>
        </p:xfrm>
        <a:graphic>
          <a:graphicData uri="http://schemas.openxmlformats.org/drawingml/2006/table">
            <a:tbl>
              <a:tblPr firstRow="1" bandRow="1">
                <a:tableStyleId>{D7AC3CCA-C797-4891-BE02-D94E43425B78}</a:tableStyleId>
              </a:tblPr>
              <a:tblGrid>
                <a:gridCol w="4219575"/>
                <a:gridCol w="752272"/>
                <a:gridCol w="3543504"/>
              </a:tblGrid>
              <a:tr h="3538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Approval of the CPD</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 MDA, AFROC, CAE</a:t>
                      </a:r>
                    </a:p>
                  </a:txBody>
                  <a:tcPr>
                    <a:solidFill>
                      <a:srgbClr val="0070C0"/>
                    </a:solidFill>
                  </a:tcPr>
                </a:tc>
                <a:tc hMerge="1">
                  <a:txBody>
                    <a:bodyPr/>
                    <a:lstStyle/>
                    <a:p>
                      <a:endParaRPr lang="en-US"/>
                    </a:p>
                  </a:txBody>
                  <a:tcPr/>
                </a:tc>
              </a:tr>
              <a:tr h="35386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Prior</a:t>
                      </a:r>
                      <a:r>
                        <a:rPr lang="en-US" sz="1400" b="1" baseline="0" dirty="0" smtClean="0">
                          <a:solidFill>
                            <a:srgbClr val="FFFF00"/>
                          </a:solidFill>
                        </a:rPr>
                        <a:t> to Milestone C and after the CDR</a:t>
                      </a:r>
                      <a:endParaRPr lang="en-US" sz="14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3065809">
                <a:tc gridSpan="2">
                  <a:txBody>
                    <a:bodyPr/>
                    <a:lstStyle/>
                    <a:p>
                      <a:r>
                        <a:rPr lang="en-US" sz="1100" dirty="0" smtClean="0">
                          <a:solidFill>
                            <a:srgbClr val="0070C0"/>
                          </a:solidFill>
                          <a:latin typeface="Calibri" panose="020F0502020204030204" pitchFamily="34" charset="0"/>
                        </a:rPr>
                        <a:t>The </a:t>
                      </a:r>
                      <a:r>
                        <a:rPr lang="en-US" sz="1100" b="1" dirty="0" smtClean="0">
                          <a:solidFill>
                            <a:srgbClr val="0070C0"/>
                          </a:solidFill>
                          <a:latin typeface="Calibri" panose="020F0502020204030204" pitchFamily="34" charset="0"/>
                        </a:rPr>
                        <a:t>Capability Production Document (CPD) </a:t>
                      </a:r>
                      <a:r>
                        <a:rPr lang="en-US" sz="1100" dirty="0" smtClean="0">
                          <a:solidFill>
                            <a:srgbClr val="0070C0"/>
                          </a:solidFill>
                          <a:latin typeface="Calibri" panose="020F0502020204030204" pitchFamily="34" charset="0"/>
                        </a:rPr>
                        <a:t>outlines an affordable increment of militarily useful, logistically supportable, and technically mature capability that is ready for production. The CPD is a refined set of prioritized requirements and identifies the production KPPs, KSAs and other attributes necessary to produce and sustain the system within cost, schedule and risk constraints. A validated and approved CPD (or revalidated CDD in lieu of CPD) is required before MS C.</a:t>
                      </a:r>
                    </a:p>
                    <a:p>
                      <a:endParaRPr lang="en-US" sz="1100" dirty="0" smtClean="0">
                        <a:solidFill>
                          <a:srgbClr val="0070C0"/>
                        </a:solidFill>
                        <a:latin typeface="Calibri" panose="020F0502020204030204" pitchFamily="34" charset="0"/>
                      </a:endParaRPr>
                    </a:p>
                    <a:p>
                      <a:r>
                        <a:rPr lang="en-US" sz="1100" dirty="0" smtClean="0">
                          <a:solidFill>
                            <a:srgbClr val="0070C0"/>
                          </a:solidFill>
                          <a:latin typeface="Calibri" panose="020F0502020204030204" pitchFamily="34" charset="0"/>
                        </a:rPr>
                        <a:t>A sponsor can initiate a CPD if they have an approved ICD and/or CDD and/or they have RSR approval to proceed with CPD development.</a:t>
                      </a:r>
                    </a:p>
                    <a:p>
                      <a:endParaRPr lang="en-US" sz="1100" dirty="0" smtClean="0">
                        <a:solidFill>
                          <a:srgbClr val="0070C0"/>
                        </a:solidFill>
                        <a:latin typeface="Calibri" panose="020F0502020204030204" pitchFamily="34" charset="0"/>
                      </a:endParaRPr>
                    </a:p>
                    <a:p>
                      <a:r>
                        <a:rPr lang="en-US" sz="1100" dirty="0" smtClean="0">
                          <a:solidFill>
                            <a:srgbClr val="0070C0"/>
                          </a:solidFill>
                          <a:latin typeface="Calibri" panose="020F0502020204030204" pitchFamily="34" charset="0"/>
                        </a:rPr>
                        <a:t>The requirements strategy lays the foundation for CPD strategy development and supports the Production and Deployment phase for a single increment. The selected materiel solution is based on analysis and mature technologies demonstrated before MS C. The sponsor applies lessons learned during the previous phases plus any  other appropriate risk reduction activities such as experimentation,                                    T&amp;E, and capability, cost and schedule</a:t>
                      </a:r>
                      <a:r>
                        <a:rPr lang="en-US" sz="1100" baseline="0" dirty="0" smtClean="0">
                          <a:solidFill>
                            <a:srgbClr val="0070C0"/>
                          </a:solidFill>
                          <a:latin typeface="Calibri" panose="020F0502020204030204" pitchFamily="34" charset="0"/>
                        </a:rPr>
                        <a:t> </a:t>
                      </a:r>
                      <a:r>
                        <a:rPr lang="en-US" sz="1100" dirty="0" smtClean="0">
                          <a:solidFill>
                            <a:srgbClr val="0070C0"/>
                          </a:solidFill>
                          <a:latin typeface="Calibri" panose="020F0502020204030204" pitchFamily="34" charset="0"/>
                        </a:rPr>
                        <a:t>tradeoffs.</a:t>
                      </a:r>
                    </a:p>
                    <a:p>
                      <a:r>
                        <a:rPr lang="en-US" sz="1100" b="1" dirty="0" smtClean="0">
                          <a:solidFill>
                            <a:srgbClr val="C00000"/>
                          </a:solidFill>
                          <a:latin typeface="Calibri" panose="020F0502020204030204" pitchFamily="34" charset="0"/>
                        </a:rPr>
                        <a:t>AFI 10-601</a:t>
                      </a:r>
                    </a:p>
                    <a:p>
                      <a:endParaRPr lang="en-US" sz="600" dirty="0" smtClean="0"/>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r h="13808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Times New Roman"/>
                        <a:ea typeface="Times New Roman"/>
                      </a:endParaRPr>
                    </a:p>
                  </a:txBody>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a:xfrm>
            <a:off x="965803" y="76200"/>
            <a:ext cx="5672169" cy="914400"/>
          </a:xfrm>
        </p:spPr>
        <p:txBody>
          <a:bodyPr/>
          <a:lstStyle/>
          <a:p>
            <a:pPr algn="l"/>
            <a:r>
              <a:rPr lang="en-US" dirty="0"/>
              <a:t>CCDF Decision Point</a:t>
            </a:r>
            <a:br>
              <a:rPr lang="en-US" dirty="0"/>
            </a:br>
            <a:r>
              <a:rPr lang="en-US" dirty="0" smtClean="0"/>
              <a:t>Approve CPD</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49</a:t>
            </a:fld>
            <a:endParaRPr lang="en-US"/>
          </a:p>
        </p:txBody>
      </p:sp>
      <p:sp>
        <p:nvSpPr>
          <p:cNvPr id="23" name="Rectangle 22"/>
          <p:cNvSpPr/>
          <p:nvPr/>
        </p:nvSpPr>
        <p:spPr>
          <a:xfrm>
            <a:off x="7422943" y="54258"/>
            <a:ext cx="1207382" cy="1015663"/>
          </a:xfrm>
          <a:prstGeom prst="rect">
            <a:avLst/>
          </a:prstGeom>
        </p:spPr>
        <p:txBody>
          <a:bodyPr wrap="none">
            <a:spAutoFit/>
          </a:bodyPr>
          <a:lstStyle/>
          <a:p>
            <a:r>
              <a:rPr lang="en-US" sz="6000" dirty="0" smtClean="0">
                <a:solidFill>
                  <a:srgbClr val="CC6600"/>
                </a:solidFill>
                <a:latin typeface="Calibri"/>
              </a:rPr>
              <a:t>❿</a:t>
            </a:r>
            <a:endParaRPr lang="en-US" sz="6000" dirty="0">
              <a:solidFill>
                <a:srgbClr val="CC6600"/>
              </a:solidFill>
            </a:endParaRPr>
          </a:p>
        </p:txBody>
      </p:sp>
      <p:sp>
        <p:nvSpPr>
          <p:cNvPr id="9" name="Rectangle 8"/>
          <p:cNvSpPr/>
          <p:nvPr/>
        </p:nvSpPr>
        <p:spPr>
          <a:xfrm>
            <a:off x="13259405" y="2765912"/>
            <a:ext cx="69532" cy="39325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590332" y="2695337"/>
            <a:ext cx="530814" cy="46382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121633" y="2705816"/>
            <a:ext cx="281866" cy="31320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p:nvGrpSpPr>
        <p:grpSpPr>
          <a:xfrm>
            <a:off x="5547988" y="2370318"/>
            <a:ext cx="2934524" cy="2489453"/>
            <a:chOff x="8489263" y="1323838"/>
            <a:chExt cx="2445437" cy="2074544"/>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92" t="1040" r="32951" b="41267"/>
            <a:stretch/>
          </p:blipFill>
          <p:spPr bwMode="auto">
            <a:xfrm>
              <a:off x="8520213" y="1323838"/>
              <a:ext cx="2414487"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89263" y="1323839"/>
              <a:ext cx="323669" cy="861946"/>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05109" y="1323838"/>
              <a:ext cx="323669" cy="861946"/>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35305" y="5238671"/>
            <a:ext cx="7958138" cy="1254127"/>
            <a:chOff x="657225" y="5268719"/>
            <a:chExt cx="7958138" cy="1254127"/>
          </a:xfrm>
        </p:grpSpPr>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5856096"/>
              <a:ext cx="79438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5268719"/>
              <a:ext cx="79533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518" y="4532281"/>
            <a:ext cx="615238" cy="502857"/>
          </a:xfrm>
          <a:prstGeom prst="rect">
            <a:avLst/>
          </a:prstGeom>
        </p:spPr>
      </p:pic>
      <p:pic>
        <p:nvPicPr>
          <p:cNvPr id="21" name="Picture 2">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602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Engineering Scope</a:t>
            </a:r>
            <a:endParaRPr lang="en-US" dirty="0"/>
          </a:p>
        </p:txBody>
      </p:sp>
      <p:pic>
        <p:nvPicPr>
          <p:cNvPr id="11" name="Picture 10"/>
          <p:cNvPicPr/>
          <p:nvPr/>
        </p:nvPicPr>
        <p:blipFill rotWithShape="1">
          <a:blip r:embed="rId2">
            <a:extLst>
              <a:ext uri="{28A0092B-C50C-407E-A947-70E740481C1C}">
                <a14:useLocalDpi xmlns:a14="http://schemas.microsoft.com/office/drawing/2010/main" val="0"/>
              </a:ext>
            </a:extLst>
          </a:blip>
          <a:srcRect b="-4574"/>
          <a:stretch/>
        </p:blipFill>
        <p:spPr>
          <a:xfrm>
            <a:off x="2122822" y="2095500"/>
            <a:ext cx="4879304" cy="3867150"/>
          </a:xfrm>
          <a:prstGeom prst="rect">
            <a:avLst/>
          </a:prstGeom>
          <a:solidFill>
            <a:schemeClr val="bg1"/>
          </a:solidFill>
          <a:ln>
            <a:noFill/>
          </a:ln>
          <a:effectLst>
            <a:outerShdw blurRad="190500" algn="tl" rotWithShape="0">
              <a:srgbClr val="000000">
                <a:alpha val="70000"/>
              </a:srgbClr>
            </a:outerShdw>
          </a:effectLst>
        </p:spPr>
      </p:pic>
      <p:sp>
        <p:nvSpPr>
          <p:cNvPr id="12" name="TextBox 11"/>
          <p:cNvSpPr txBox="1"/>
          <p:nvPr/>
        </p:nvSpPr>
        <p:spPr>
          <a:xfrm>
            <a:off x="71325" y="1143000"/>
            <a:ext cx="8963247" cy="890115"/>
          </a:xfrm>
          <a:prstGeom prst="rect">
            <a:avLst/>
          </a:prstGeom>
          <a:solidFill>
            <a:srgbClr val="233E5F"/>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en-US"/>
            </a:defPPr>
            <a:lvl1pPr algn="ctr" fontAlgn="base">
              <a:lnSpc>
                <a:spcPct val="80000"/>
              </a:lnSpc>
              <a:spcAft>
                <a:spcPct val="0"/>
              </a:spcAft>
              <a:defRPr sz="3200">
                <a:solidFill>
                  <a:schemeClr val="bg1"/>
                </a:solidFill>
              </a:defRPr>
            </a:lvl1pPr>
          </a:lstStyle>
          <a:p>
            <a:r>
              <a:rPr lang="en-US" dirty="0" smtClean="0">
                <a:solidFill>
                  <a:prstClr val="white"/>
                </a:solidFill>
              </a:rPr>
              <a:t>DE includes both SE Technical Processes </a:t>
            </a:r>
            <a:r>
              <a:rPr lang="en-US" u="sng" dirty="0" smtClean="0">
                <a:solidFill>
                  <a:prstClr val="white"/>
                </a:solidFill>
              </a:rPr>
              <a:t>and</a:t>
            </a:r>
            <a:r>
              <a:rPr lang="en-US" dirty="0" smtClean="0">
                <a:solidFill>
                  <a:prstClr val="white"/>
                </a:solidFill>
              </a:rPr>
              <a:t> </a:t>
            </a:r>
            <a:br>
              <a:rPr lang="en-US" dirty="0" smtClean="0">
                <a:solidFill>
                  <a:prstClr val="white"/>
                </a:solidFill>
              </a:rPr>
            </a:br>
            <a:r>
              <a:rPr lang="en-US" dirty="0" smtClean="0">
                <a:solidFill>
                  <a:prstClr val="white"/>
                </a:solidFill>
              </a:rPr>
              <a:t>SE Technical Management Processes.</a:t>
            </a:r>
            <a:endParaRPr lang="en-US" dirty="0">
              <a:solidFill>
                <a:prstClr val="white"/>
              </a:solidFill>
            </a:endParaRPr>
          </a:p>
        </p:txBody>
      </p:sp>
      <p:sp>
        <p:nvSpPr>
          <p:cNvPr id="13" name="TextBox 12"/>
          <p:cNvSpPr txBox="1"/>
          <p:nvPr/>
        </p:nvSpPr>
        <p:spPr>
          <a:xfrm>
            <a:off x="149962" y="5974474"/>
            <a:ext cx="8791073" cy="344710"/>
          </a:xfrm>
          <a:prstGeom prst="rect">
            <a:avLst/>
          </a:prstGeom>
          <a:solidFill>
            <a:srgbClr val="4F81BD"/>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en-US"/>
            </a:defPPr>
            <a:lvl1pPr algn="ctr" fontAlgn="base">
              <a:lnSpc>
                <a:spcPct val="80000"/>
              </a:lnSpc>
              <a:spcAft>
                <a:spcPct val="0"/>
              </a:spcAft>
              <a:defRPr sz="3200">
                <a:solidFill>
                  <a:schemeClr val="bg1"/>
                </a:solidFill>
              </a:defRPr>
            </a:lvl1pPr>
          </a:lstStyle>
          <a:p>
            <a:r>
              <a:rPr lang="en-US" sz="2000" dirty="0" smtClean="0">
                <a:solidFill>
                  <a:prstClr val="white"/>
                </a:solidFill>
                <a:latin typeface="Calibri" panose="020F0502020204030204" pitchFamily="34" charset="0"/>
              </a:rPr>
              <a:t>The Digital Thread provides cross-proces</a:t>
            </a:r>
            <a:r>
              <a:rPr lang="en-US" sz="2000" dirty="0">
                <a:solidFill>
                  <a:prstClr val="white"/>
                </a:solidFill>
                <a:latin typeface="Calibri" panose="020F0502020204030204" pitchFamily="34" charset="0"/>
              </a:rPr>
              <a:t>s</a:t>
            </a:r>
            <a:r>
              <a:rPr lang="en-US" sz="2000" dirty="0" smtClean="0">
                <a:solidFill>
                  <a:prstClr val="white"/>
                </a:solidFill>
                <a:latin typeface="Calibri" panose="020F0502020204030204" pitchFamily="34" charset="0"/>
              </a:rPr>
              <a:t>, cross-domain connectivity/traceability.</a:t>
            </a:r>
            <a:endParaRPr lang="en-US" sz="2000" dirty="0">
              <a:solidFill>
                <a:prstClr val="white"/>
              </a:solidFill>
              <a:latin typeface="Calibri" panose="020F0502020204030204" pitchFamily="34" charset="0"/>
            </a:endParaRPr>
          </a:p>
        </p:txBody>
      </p:sp>
      <p:sp>
        <p:nvSpPr>
          <p:cNvPr id="14" name="TextBox 13"/>
          <p:cNvSpPr txBox="1"/>
          <p:nvPr/>
        </p:nvSpPr>
        <p:spPr>
          <a:xfrm>
            <a:off x="140437" y="2143125"/>
            <a:ext cx="1928925" cy="3590925"/>
          </a:xfrm>
          <a:prstGeom prst="rect">
            <a:avLst/>
          </a:prstGeom>
          <a:solidFill>
            <a:srgbClr val="4F81BD"/>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defPPr>
              <a:defRPr lang="en-US"/>
            </a:defPPr>
            <a:lvl1pPr algn="ctr" fontAlgn="base">
              <a:lnSpc>
                <a:spcPct val="80000"/>
              </a:lnSpc>
              <a:spcAft>
                <a:spcPct val="0"/>
              </a:spcAft>
              <a:defRPr sz="24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smtClean="0">
                <a:latin typeface="Calibri" panose="020F0502020204030204" pitchFamily="34" charset="0"/>
              </a:rPr>
              <a:t>The Digital </a:t>
            </a:r>
            <a:r>
              <a:rPr lang="en-US" sz="2000" dirty="0">
                <a:latin typeface="Calibri" panose="020F0502020204030204" pitchFamily="34" charset="0"/>
              </a:rPr>
              <a:t>System Model provides stakeholders a structure for the types of data that should be considered across the life </a:t>
            </a:r>
            <a:r>
              <a:rPr lang="en-US" sz="2000" dirty="0" smtClean="0">
                <a:latin typeface="Calibri" panose="020F0502020204030204" pitchFamily="34" charset="0"/>
              </a:rPr>
              <a:t>cycle.</a:t>
            </a:r>
            <a:endParaRPr lang="en-US" sz="2000" dirty="0">
              <a:latin typeface="Calibri" panose="020F0502020204030204" pitchFamily="34" charset="0"/>
            </a:endParaRPr>
          </a:p>
        </p:txBody>
      </p:sp>
      <p:sp>
        <p:nvSpPr>
          <p:cNvPr id="15" name="TextBox 14"/>
          <p:cNvSpPr txBox="1"/>
          <p:nvPr/>
        </p:nvSpPr>
        <p:spPr>
          <a:xfrm>
            <a:off x="7049751" y="2143126"/>
            <a:ext cx="1929384" cy="3590924"/>
          </a:xfrm>
          <a:prstGeom prst="rect">
            <a:avLst/>
          </a:prstGeom>
          <a:solidFill>
            <a:srgbClr val="4F81BD"/>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defPPr>
              <a:defRPr lang="en-US"/>
            </a:defPPr>
            <a:lvl1pPr algn="ctr" fontAlgn="base">
              <a:lnSpc>
                <a:spcPct val="80000"/>
              </a:lnSpc>
              <a:spcAft>
                <a:spcPct val="0"/>
              </a:spcAft>
              <a:defRPr sz="20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latin typeface="Calibri" panose="020F0502020204030204" pitchFamily="34" charset="0"/>
              </a:rPr>
              <a:t>Digital Twins link probabilistic engineering models with test, operational, and maintenance data to simulate elements of system performance and reliability on a serial-number-specific basis.</a:t>
            </a:r>
            <a:endParaRPr lang="en-US" dirty="0">
              <a:latin typeface="Calibri" panose="020F0502020204030204" pitchFamily="34" charset="0"/>
            </a:endParaRPr>
          </a:p>
        </p:txBody>
      </p:sp>
      <p:sp>
        <p:nvSpPr>
          <p:cNvPr id="16" name="TextBox 15"/>
          <p:cNvSpPr txBox="1"/>
          <p:nvPr/>
        </p:nvSpPr>
        <p:spPr>
          <a:xfrm>
            <a:off x="2602523" y="5683478"/>
            <a:ext cx="3859090" cy="307777"/>
          </a:xfrm>
          <a:prstGeom prst="rect">
            <a:avLst/>
          </a:prstGeom>
          <a:noFill/>
        </p:spPr>
        <p:txBody>
          <a:bodyPr wrap="square" rtlCol="0">
            <a:spAutoFit/>
          </a:bodyPr>
          <a:lstStyle/>
          <a:p>
            <a:r>
              <a:rPr lang="en-US" sz="700" i="1" dirty="0" smtClean="0">
                <a:solidFill>
                  <a:prstClr val="white">
                    <a:lumMod val="65000"/>
                  </a:prstClr>
                </a:solidFill>
              </a:rPr>
              <a:t>Defense </a:t>
            </a:r>
            <a:r>
              <a:rPr lang="en-US" sz="700" i="1" dirty="0">
                <a:solidFill>
                  <a:prstClr val="white">
                    <a:lumMod val="65000"/>
                  </a:prstClr>
                </a:solidFill>
              </a:rPr>
              <a:t>Acquisition Guidebook</a:t>
            </a:r>
            <a:r>
              <a:rPr lang="en-US" sz="700" dirty="0">
                <a:solidFill>
                  <a:prstClr val="white">
                    <a:lumMod val="65000"/>
                  </a:prstClr>
                </a:solidFill>
              </a:rPr>
              <a:t>, Defense Acquisition University, Fort Belvoir, VA, Chap. 4, URL: https://acc.dau.mil/CommunityBrowser.aspx?id=638297 [cited 25 Oct 2016]. </a:t>
            </a:r>
          </a:p>
        </p:txBody>
      </p:sp>
    </p:spTree>
    <p:extLst>
      <p:ext uri="{BB962C8B-B14F-4D97-AF65-F5344CB8AC3E}">
        <p14:creationId xmlns:p14="http://schemas.microsoft.com/office/powerpoint/2010/main" val="7595667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43" y="76200"/>
            <a:ext cx="5672169" cy="914400"/>
          </a:xfrm>
        </p:spPr>
        <p:txBody>
          <a:bodyPr/>
          <a:lstStyle/>
          <a:p>
            <a:pPr algn="l"/>
            <a:r>
              <a:rPr lang="en-US" dirty="0"/>
              <a:t>CCDF Decision Point</a:t>
            </a:r>
            <a:br>
              <a:rPr lang="en-US" dirty="0"/>
            </a:br>
            <a:r>
              <a:rPr lang="en-US" dirty="0" smtClean="0"/>
              <a:t>Milestone C</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50</a:t>
            </a:fld>
            <a:endParaRPr lang="en-US"/>
          </a:p>
        </p:txBody>
      </p:sp>
      <p:sp>
        <p:nvSpPr>
          <p:cNvPr id="24" name="Rectangle 23"/>
          <p:cNvSpPr/>
          <p:nvPr/>
        </p:nvSpPr>
        <p:spPr>
          <a:xfrm>
            <a:off x="7425681" y="66849"/>
            <a:ext cx="1207382" cy="1015663"/>
          </a:xfrm>
          <a:prstGeom prst="rect">
            <a:avLst/>
          </a:prstGeom>
        </p:spPr>
        <p:txBody>
          <a:bodyPr wrap="none">
            <a:spAutoFit/>
          </a:bodyPr>
          <a:lstStyle/>
          <a:p>
            <a:r>
              <a:rPr lang="en-US" sz="6000" dirty="0" smtClean="0">
                <a:solidFill>
                  <a:schemeClr val="bg1">
                    <a:lumMod val="50000"/>
                  </a:schemeClr>
                </a:solidFill>
                <a:latin typeface="Calibri"/>
              </a:rPr>
              <a:t>⓫</a:t>
            </a:r>
            <a:endParaRPr lang="en-US" sz="6000" dirty="0">
              <a:solidFill>
                <a:srgbClr val="0070C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0164121"/>
              </p:ext>
            </p:extLst>
          </p:nvPr>
        </p:nvGraphicFramePr>
        <p:xfrm>
          <a:off x="276228" y="1347093"/>
          <a:ext cx="8515351" cy="5361432"/>
        </p:xfrm>
        <a:graphic>
          <a:graphicData uri="http://schemas.openxmlformats.org/drawingml/2006/table">
            <a:tbl>
              <a:tblPr firstRow="1" bandRow="1">
                <a:tableStyleId>{D7AC3CCA-C797-4891-BE02-D94E43425B78}</a:tableStyleId>
              </a:tblPr>
              <a:tblGrid>
                <a:gridCol w="3478019"/>
                <a:gridCol w="741556"/>
                <a:gridCol w="4295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Milestone </a:t>
                      </a:r>
                      <a:r>
                        <a:rPr lang="en-US" sz="1400" b="0" dirty="0" smtClean="0">
                          <a:solidFill>
                            <a:srgbClr val="FFFF00"/>
                          </a:solidFill>
                        </a:rPr>
                        <a:t>C</a:t>
                      </a:r>
                      <a:endParaRPr lang="en-US" sz="800" b="0" dirty="0" smtClean="0">
                        <a:solidFill>
                          <a:srgbClr val="FFFF00"/>
                        </a:solidFill>
                      </a:endParaRP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c hMerge="1">
                  <a:txBody>
                    <a:bodyPr/>
                    <a:lstStyle/>
                    <a:p>
                      <a:endParaRPr lang="en-US"/>
                    </a:p>
                  </a:txBody>
                  <a:tcPr/>
                </a:tc>
              </a:tr>
              <a:tr h="34137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400" b="1" dirty="0" smtClean="0">
                          <a:solidFill>
                            <a:srgbClr val="FFFF00"/>
                          </a:solidFill>
                        </a:rPr>
                        <a:t>Milestone</a:t>
                      </a:r>
                      <a:r>
                        <a:rPr lang="en-US" sz="1400" b="1" baseline="0" dirty="0" smtClean="0">
                          <a:solidFill>
                            <a:srgbClr val="FFFF00"/>
                          </a:solidFill>
                        </a:rPr>
                        <a:t> C is a review for entrance into Production &amp; Deployment Phase</a:t>
                      </a:r>
                      <a:endParaRPr lang="en-US" sz="1400" b="1" dirty="0" smtClean="0">
                        <a:solidFill>
                          <a:srgbClr val="FFFF00"/>
                        </a:solidFill>
                      </a:endParaRP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tc>
                <a:tc hMerge="1">
                  <a:txBody>
                    <a:bodyPr/>
                    <a:lstStyle/>
                    <a:p>
                      <a:endParaRPr lang="en-US"/>
                    </a:p>
                  </a:txBody>
                  <a:tcPr/>
                </a:tc>
              </a:tr>
              <a:tr h="4504305">
                <a:tc gridSpan="2">
                  <a:txBody>
                    <a:bodyPr/>
                    <a:lstStyle/>
                    <a:p>
                      <a:r>
                        <a:rPr lang="en-US" sz="1050" b="1" i="0" u="none" strike="noStrike" kern="1200" baseline="0" dirty="0" smtClean="0">
                          <a:solidFill>
                            <a:schemeClr val="dk1"/>
                          </a:solidFill>
                          <a:latin typeface="+mn-lt"/>
                          <a:ea typeface="+mn-ea"/>
                          <a:cs typeface="+mn-cs"/>
                        </a:rPr>
                        <a:t>Milestone C (MS C) </a:t>
                      </a:r>
                      <a:r>
                        <a:rPr lang="en-US" sz="1050" b="0" i="0" u="none" strike="noStrike" kern="1200" baseline="0" dirty="0" smtClean="0">
                          <a:solidFill>
                            <a:schemeClr val="dk1"/>
                          </a:solidFill>
                          <a:latin typeface="+mn-lt"/>
                          <a:ea typeface="+mn-ea"/>
                          <a:cs typeface="+mn-cs"/>
                        </a:rPr>
                        <a:t>– MS C is the point at which a program is reviewed for entrance into the Production and Deployment Phase or for Limited Deployment. Approval depends in part on specific criteria defined at MS B and included in the MS B ADM. The following general criteria will also be applied: an updated and approved Acquisition Strategy; demonstration that the production design is stable and will meet stated and derived requirements based on acceptable performance in developmental test; an operational assessment; mature software capability consistent with the software development schedule; no significant manufacturing risks; a validated Capability Production Document or equivalent requirements document; demonstrated interoperability; demonstrated operational supportability; costs within affordability caps; full funding in the FYDP; and properly phased production ramp up and/or fielding support. In making MS C decisions, the MDA will consider any new validated threat environments that were not included in the Capability Production Document and might affect operational effectiveness, and may consult with the requirements validation authority as part of the production decision making process to ensure that capability requirements are current.</a:t>
                      </a:r>
                    </a:p>
                    <a:p>
                      <a:endParaRPr lang="en-US" sz="1000" b="0" i="0" u="none" strike="noStrike" kern="1200" baseline="0" dirty="0" smtClean="0">
                        <a:solidFill>
                          <a:schemeClr val="dk1"/>
                        </a:solidFill>
                        <a:latin typeface="+mn-lt"/>
                        <a:ea typeface="+mn-ea"/>
                        <a:cs typeface="+mn-cs"/>
                      </a:endParaRPr>
                    </a:p>
                    <a:p>
                      <a:r>
                        <a:rPr lang="en-US" sz="800" b="0" i="0" u="none" strike="noStrike" kern="1200" baseline="0" dirty="0" smtClean="0">
                          <a:solidFill>
                            <a:schemeClr val="dk1"/>
                          </a:solidFill>
                          <a:latin typeface="+mn-lt"/>
                          <a:ea typeface="+mn-ea"/>
                          <a:cs typeface="+mn-cs"/>
                        </a:rPr>
                        <a:t>NOTE: High-Cost First Article Combined Milestone B and C Decisions. Some programs, notably spacecraft and ships, will not produce prototypes during EMD for use solely as test articles because of the very high cost of each article. In this case, the first articles produced will be tested and then fielded as operational assets. These programs may be tailored by measures such as combining the development and initial production investment commitments. When this is the case, a combined Milestone B and C will be conducted. Additional decision points with appropriate criteria may also be established for subsequent low rate production commitments that occur prior to OT&amp;E and a Full Rate Production Decision.</a:t>
                      </a:r>
                    </a:p>
                    <a:p>
                      <a:r>
                        <a:rPr lang="en-US" sz="900" b="1" i="0" u="none" strike="noStrike" kern="1200" baseline="0" dirty="0" smtClean="0">
                          <a:solidFill>
                            <a:srgbClr val="C00000"/>
                          </a:solidFill>
                          <a:latin typeface="+mn-lt"/>
                          <a:ea typeface="+mn-ea"/>
                          <a:cs typeface="+mn-cs"/>
                        </a:rPr>
                        <a:t>Source: DoDI 5000.02</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2"/>
                        </a:solidFill>
                        <a:latin typeface="Times New Roman"/>
                        <a:ea typeface="Times New Roman"/>
                      </a:endParaRPr>
                    </a:p>
                  </a:txBody>
                  <a:tcPr/>
                </a:tc>
                <a:tc>
                  <a:txBody>
                    <a:bodyPr/>
                    <a:lstStyle/>
                    <a:p>
                      <a:endParaRPr lang="en-US" dirty="0"/>
                    </a:p>
                  </a:txBody>
                  <a:tcPr>
                    <a:solidFill>
                      <a:srgbClr val="E7E7E7"/>
                    </a:solidFill>
                  </a:tcPr>
                </a:tc>
              </a:tr>
            </a:tbl>
          </a:graphicData>
        </a:graphic>
      </p:graphicFrame>
      <p:grpSp>
        <p:nvGrpSpPr>
          <p:cNvPr id="5" name="Group 4"/>
          <p:cNvGrpSpPr>
            <a:grpSpLocks noChangeAspect="1"/>
          </p:cNvGrpSpPr>
          <p:nvPr/>
        </p:nvGrpSpPr>
        <p:grpSpPr>
          <a:xfrm>
            <a:off x="4516261" y="2847266"/>
            <a:ext cx="2298710" cy="1950071"/>
            <a:chOff x="8489263" y="1323838"/>
            <a:chExt cx="2445437" cy="2074544"/>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692" t="1040" r="32951" b="41267"/>
            <a:stretch/>
          </p:blipFill>
          <p:spPr bwMode="auto">
            <a:xfrm>
              <a:off x="8520213" y="1323838"/>
              <a:ext cx="2414487"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89263" y="1323839"/>
              <a:ext cx="323669" cy="861946"/>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916606" y="1333363"/>
              <a:ext cx="618517" cy="89113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660" t="23547" r="46906" b="13492"/>
          <a:stretch/>
        </p:blipFill>
        <p:spPr bwMode="auto">
          <a:xfrm>
            <a:off x="6859907" y="2091040"/>
            <a:ext cx="1881736" cy="43179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290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515449103"/>
              </p:ext>
            </p:extLst>
          </p:nvPr>
        </p:nvGraphicFramePr>
        <p:xfrm>
          <a:off x="281305" y="1347093"/>
          <a:ext cx="8515351" cy="5318121"/>
        </p:xfrm>
        <a:graphic>
          <a:graphicData uri="http://schemas.openxmlformats.org/drawingml/2006/table">
            <a:tbl>
              <a:tblPr firstRow="1" bandRow="1">
                <a:tableStyleId>{D7AC3CCA-C797-4891-BE02-D94E43425B78}</a:tableStyleId>
              </a:tblPr>
              <a:tblGrid>
                <a:gridCol w="3288962"/>
                <a:gridCol w="930613"/>
                <a:gridCol w="4295776"/>
              </a:tblGrid>
              <a:tr h="34137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b="1" dirty="0" smtClean="0">
                          <a:solidFill>
                            <a:srgbClr val="FFFF00"/>
                          </a:solidFill>
                        </a:rPr>
                        <a:t>Full Rate Production (FRP)</a:t>
                      </a:r>
                      <a:endParaRPr lang="en-US" sz="800" b="0" dirty="0" smtClean="0">
                        <a:solidFill>
                          <a:srgbClr val="FFFF00"/>
                        </a:solidFill>
                      </a:endParaRPr>
                    </a:p>
                  </a:txBody>
                  <a:tcPr>
                    <a:solidFill>
                      <a:srgbClr val="0070C0"/>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a:t>
                      </a:r>
                    </a:p>
                  </a:txBody>
                  <a:tcPr>
                    <a:solidFill>
                      <a:srgbClr val="0070C0"/>
                    </a:solidFill>
                  </a:tcPr>
                </a:tc>
              </a:tr>
              <a:tr h="34137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Point</a:t>
                      </a:r>
                      <a:r>
                        <a:rPr lang="en-US" sz="1400" b="1" dirty="0" smtClean="0">
                          <a:solidFill>
                            <a:schemeClr val="bg1"/>
                          </a:solidFill>
                        </a:rPr>
                        <a:t>: </a:t>
                      </a:r>
                      <a:r>
                        <a:rPr lang="en-US" sz="1100" b="0" i="0" u="none" strike="noStrike" kern="1200" baseline="0" dirty="0" smtClean="0">
                          <a:solidFill>
                            <a:srgbClr val="FFFF00"/>
                          </a:solidFill>
                          <a:latin typeface="+mn-lt"/>
                          <a:ea typeface="+mn-ea"/>
                          <a:cs typeface="+mn-cs"/>
                        </a:rPr>
                        <a:t>FRP assess the results of initial OT&amp;E, initial manufacturing, and initial deployment, and determine whether or not to approve proceeding to Full-Rate Production or Full Deployment</a:t>
                      </a:r>
                      <a:endParaRPr lang="en-US" sz="1100" b="1" dirty="0" smtClean="0">
                        <a:solidFill>
                          <a:srgbClr val="FFFF00"/>
                        </a:solidFill>
                      </a:endParaRPr>
                    </a:p>
                  </a:txBody>
                  <a:tcPr>
                    <a:solidFill>
                      <a:srgbClr val="0070C0"/>
                    </a:solidFill>
                  </a:tcPr>
                </a:tc>
                <a:tc hMerge="1">
                  <a:txBody>
                    <a:bodyPr/>
                    <a:lstStyle/>
                    <a:p>
                      <a:endParaRPr lang="en-US"/>
                    </a:p>
                  </a:txBody>
                  <a:tcPr/>
                </a:tc>
                <a:tc hMerge="1">
                  <a:txBody>
                    <a:bodyPr/>
                    <a:lstStyle/>
                    <a:p>
                      <a:endParaRPr lang="en-US"/>
                    </a:p>
                  </a:txBody>
                  <a:tcPr/>
                </a:tc>
              </a:tr>
              <a:tr h="4504305">
                <a:tc>
                  <a:txBody>
                    <a:bodyPr/>
                    <a:lstStyle/>
                    <a:p>
                      <a:r>
                        <a:rPr lang="en-US" sz="1100" b="1" i="0" u="none" strike="noStrike" kern="1200" baseline="0" dirty="0" smtClean="0">
                          <a:solidFill>
                            <a:schemeClr val="dk1"/>
                          </a:solidFill>
                          <a:latin typeface="+mn-lt"/>
                          <a:ea typeface="+mn-ea"/>
                          <a:cs typeface="+mn-cs"/>
                        </a:rPr>
                        <a:t>Full-Rate Production Decision or Full Deployment Decision </a:t>
                      </a:r>
                      <a:r>
                        <a:rPr lang="en-US" sz="1100" b="0" i="0" u="none" strike="noStrike" kern="1200" baseline="0" dirty="0" smtClean="0">
                          <a:solidFill>
                            <a:schemeClr val="dk1"/>
                          </a:solidFill>
                          <a:latin typeface="+mn-lt"/>
                          <a:ea typeface="+mn-ea"/>
                          <a:cs typeface="+mn-cs"/>
                        </a:rPr>
                        <a:t>- The MDA will conduct a review to assess the results of initial OT&amp;E, initial manufacturing, and initial deployment, and determine whether or not to approve proceeding to Full-Rate Production or Full Deployment. Continuing into Full-Rate Production or Full Deployment requires demonstrated control of the manufacturing process, acceptable performance and reliability, and the establishment of adequate sustainment and support systems.</a:t>
                      </a:r>
                    </a:p>
                    <a:p>
                      <a:endParaRPr lang="en-US" sz="1100" b="0" i="0" u="none" strike="noStrike" kern="1200" baseline="0" dirty="0" smtClean="0">
                        <a:solidFill>
                          <a:schemeClr val="dk1"/>
                        </a:solidFill>
                        <a:latin typeface="+mn-lt"/>
                        <a:ea typeface="+mn-ea"/>
                        <a:cs typeface="+mn-cs"/>
                      </a:endParaRPr>
                    </a:p>
                    <a:p>
                      <a:pPr marL="228600" indent="-228600">
                        <a:buAutoNum type="arabicPeriod"/>
                      </a:pPr>
                      <a:r>
                        <a:rPr lang="en-US" sz="1100" b="0" i="0" u="none" strike="noStrike" kern="1200" baseline="0" dirty="0" smtClean="0">
                          <a:solidFill>
                            <a:schemeClr val="dk1"/>
                          </a:solidFill>
                          <a:latin typeface="+mn-lt"/>
                          <a:ea typeface="+mn-ea"/>
                          <a:cs typeface="+mn-cs"/>
                        </a:rPr>
                        <a:t>In making the Full Rate Production Decision or the Full Deployment Decision, the MDA will consider any new validated threat environments that might affect operational effectiveness, and may consult with the requirements validation authority as part of the decision making process to ensure that capability requirements are current.</a:t>
                      </a:r>
                    </a:p>
                    <a:p>
                      <a:pPr marL="228600" indent="-228600">
                        <a:buAutoNum type="arabicPeriod"/>
                      </a:pPr>
                      <a:r>
                        <a:rPr lang="en-US" sz="1100" b="0" i="0" u="none" strike="noStrike" kern="1200" baseline="0" dirty="0" smtClean="0">
                          <a:solidFill>
                            <a:schemeClr val="dk1"/>
                          </a:solidFill>
                          <a:latin typeface="+mn-lt"/>
                          <a:ea typeface="+mn-ea"/>
                          <a:cs typeface="+mn-cs"/>
                        </a:rPr>
                        <a:t> Except as specifically approved by the MDA, critical deficiencies identified in testing will be resolved prior to proceeding beyond LRIP or limited deployment. Remedial action will be verified in follow-on test and evaluation.</a:t>
                      </a:r>
                    </a:p>
                    <a:p>
                      <a:r>
                        <a:rPr lang="en-US" sz="1000" b="1" i="0" u="none" strike="noStrike" kern="1200" baseline="0" dirty="0" smtClean="0">
                          <a:solidFill>
                            <a:srgbClr val="C00000"/>
                          </a:solidFill>
                          <a:latin typeface="+mn-lt"/>
                          <a:ea typeface="+mn-ea"/>
                          <a:cs typeface="+mn-cs"/>
                        </a:rPr>
                        <a:t>Source: DoDI 5000.02</a:t>
                      </a:r>
                    </a:p>
                  </a:txBody>
                  <a:tcPr anchor="ctr"/>
                </a:tc>
                <a:tc gridSpan="2">
                  <a:txBody>
                    <a:bodyPr/>
                    <a:lstStyle/>
                    <a:p>
                      <a:endParaRPr lang="en-US" dirty="0"/>
                    </a:p>
                  </a:txBody>
                  <a:tcPr>
                    <a:solidFill>
                      <a:srgbClr val="E7E7E7"/>
                    </a:solidFill>
                  </a:tcPr>
                </a:tc>
                <a:tc hMerge="1">
                  <a:txBody>
                    <a:bodyPr/>
                    <a:lstStyle/>
                    <a:p>
                      <a:endParaRPr lang="en-US" dirty="0"/>
                    </a:p>
                  </a:txBody>
                  <a:tcPr>
                    <a:solidFill>
                      <a:srgbClr val="E7E7E7"/>
                    </a:solidFill>
                  </a:tcPr>
                </a:tc>
              </a:tr>
            </a:tbl>
          </a:graphicData>
        </a:graphic>
      </p:graphicFrame>
      <p:sp>
        <p:nvSpPr>
          <p:cNvPr id="2" name="Title 1"/>
          <p:cNvSpPr>
            <a:spLocks noGrp="1"/>
          </p:cNvSpPr>
          <p:nvPr>
            <p:ph type="title"/>
          </p:nvPr>
        </p:nvSpPr>
        <p:spPr>
          <a:xfrm>
            <a:off x="934721" y="76200"/>
            <a:ext cx="7725092" cy="914400"/>
          </a:xfrm>
        </p:spPr>
        <p:txBody>
          <a:bodyPr/>
          <a:lstStyle/>
          <a:p>
            <a:pPr algn="l"/>
            <a:r>
              <a:rPr lang="en-US" dirty="0"/>
              <a:t>CCDF Decision Point</a:t>
            </a:r>
            <a:br>
              <a:rPr lang="en-US" dirty="0"/>
            </a:br>
            <a:r>
              <a:rPr lang="en-US" dirty="0" smtClean="0"/>
              <a:t>FRP Decision</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51</a:t>
            </a:fld>
            <a:endParaRPr lang="en-US"/>
          </a:p>
        </p:txBody>
      </p:sp>
      <p:sp>
        <p:nvSpPr>
          <p:cNvPr id="25" name="Rectangle 24"/>
          <p:cNvSpPr/>
          <p:nvPr/>
        </p:nvSpPr>
        <p:spPr>
          <a:xfrm>
            <a:off x="7425681" y="64418"/>
            <a:ext cx="1207382" cy="1015663"/>
          </a:xfrm>
          <a:prstGeom prst="rect">
            <a:avLst/>
          </a:prstGeom>
        </p:spPr>
        <p:txBody>
          <a:bodyPr wrap="none">
            <a:spAutoFit/>
          </a:bodyPr>
          <a:lstStyle/>
          <a:p>
            <a:r>
              <a:rPr lang="en-US" sz="6000" dirty="0">
                <a:solidFill>
                  <a:srgbClr val="0070C0"/>
                </a:solidFill>
                <a:latin typeface="Calibri"/>
              </a:rPr>
              <a:t>⓬</a:t>
            </a:r>
            <a:endParaRPr lang="en-US" sz="6000" dirty="0">
              <a:solidFill>
                <a:srgbClr val="0070C0"/>
              </a:solidFill>
            </a:endParaRPr>
          </a:p>
        </p:txBody>
      </p:sp>
      <p:sp>
        <p:nvSpPr>
          <p:cNvPr id="9" name="Rectangle 8"/>
          <p:cNvSpPr/>
          <p:nvPr/>
        </p:nvSpPr>
        <p:spPr>
          <a:xfrm>
            <a:off x="13259405" y="2765912"/>
            <a:ext cx="69532" cy="39325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590332" y="2695337"/>
            <a:ext cx="530814" cy="46382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121633" y="2705816"/>
            <a:ext cx="281866" cy="31320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50" t="29929" r="45824" b="11773"/>
          <a:stretch/>
        </p:blipFill>
        <p:spPr bwMode="auto">
          <a:xfrm>
            <a:off x="6602745" y="2765912"/>
            <a:ext cx="2121768" cy="34063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a:grpSpLocks noChangeAspect="1"/>
          </p:cNvGrpSpPr>
          <p:nvPr/>
        </p:nvGrpSpPr>
        <p:grpSpPr>
          <a:xfrm>
            <a:off x="3589632" y="2862418"/>
            <a:ext cx="2997882" cy="2012308"/>
            <a:chOff x="8650684" y="1323838"/>
            <a:chExt cx="3090601" cy="2074544"/>
          </a:xfrm>
        </p:grpSpPr>
        <p:pic>
          <p:nvPicPr>
            <p:cNvPr id="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957" t="1040" r="627" b="41267"/>
            <a:stretch/>
          </p:blipFill>
          <p:spPr bwMode="auto">
            <a:xfrm>
              <a:off x="8725711" y="1323838"/>
              <a:ext cx="3015574" cy="20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650684" y="1323838"/>
              <a:ext cx="445598" cy="891130"/>
            </a:xfrm>
            <a:prstGeom prst="rect">
              <a:avLst/>
            </a:prstGeom>
            <a:solidFill>
              <a:srgbClr val="E7E7E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931" y="487988"/>
            <a:ext cx="940438" cy="4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303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48" y="76200"/>
            <a:ext cx="7606265" cy="914400"/>
          </a:xfrm>
        </p:spPr>
        <p:txBody>
          <a:bodyPr>
            <a:noAutofit/>
          </a:bodyPr>
          <a:lstStyle/>
          <a:p>
            <a:pPr algn="l"/>
            <a:r>
              <a:rPr lang="en-US" sz="2400" dirty="0" smtClean="0"/>
              <a:t>Cost/Capability Decision Framework (CCDF)</a:t>
            </a:r>
            <a:br>
              <a:rPr lang="en-US" sz="2400" dirty="0" smtClean="0"/>
            </a:br>
            <a:r>
              <a:rPr lang="en-US" sz="2400" dirty="0"/>
              <a:t>Integration of AF </a:t>
            </a:r>
            <a:r>
              <a:rPr lang="en-US" sz="2400" dirty="0" smtClean="0"/>
              <a:t>Requirements and </a:t>
            </a:r>
            <a:r>
              <a:rPr lang="en-US" sz="2400" dirty="0"/>
              <a:t>Acquisition </a:t>
            </a:r>
          </a:p>
        </p:txBody>
      </p:sp>
      <p:sp>
        <p:nvSpPr>
          <p:cNvPr id="3" name="Slide Number Placeholder 2"/>
          <p:cNvSpPr>
            <a:spLocks noGrp="1"/>
          </p:cNvSpPr>
          <p:nvPr>
            <p:ph type="sldNum" sz="quarter" idx="10"/>
          </p:nvPr>
        </p:nvSpPr>
        <p:spPr/>
        <p:txBody>
          <a:bodyPr/>
          <a:lstStyle/>
          <a:p>
            <a:fld id="{295008BC-DA31-4D19-837B-EFA4386B05F5}" type="slidenum">
              <a:rPr lang="en-US" smtClean="0"/>
              <a:t>52</a:t>
            </a:fld>
            <a:endParaRPr lang="en-US"/>
          </a:p>
        </p:txBody>
      </p:sp>
      <p:grpSp>
        <p:nvGrpSpPr>
          <p:cNvPr id="9" name="Group 8"/>
          <p:cNvGrpSpPr/>
          <p:nvPr/>
        </p:nvGrpSpPr>
        <p:grpSpPr>
          <a:xfrm>
            <a:off x="395080" y="1148012"/>
            <a:ext cx="8401633" cy="5518059"/>
            <a:chOff x="643555" y="1148012"/>
            <a:chExt cx="8401633" cy="5518059"/>
          </a:xfrm>
        </p:grpSpPr>
        <p:grpSp>
          <p:nvGrpSpPr>
            <p:cNvPr id="5" name="Group 4"/>
            <p:cNvGrpSpPr/>
            <p:nvPr/>
          </p:nvGrpSpPr>
          <p:grpSpPr>
            <a:xfrm>
              <a:off x="643555" y="1466670"/>
              <a:ext cx="8229856" cy="4934130"/>
              <a:chOff x="643555" y="1371420"/>
              <a:chExt cx="8229856" cy="493413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4025"/>
              <a:stretch/>
            </p:blipFill>
            <p:spPr bwMode="auto">
              <a:xfrm>
                <a:off x="643555" y="1371420"/>
                <a:ext cx="8229856" cy="48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486775" y="6019800"/>
                <a:ext cx="104775" cy="28575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43555" y="6419850"/>
              <a:ext cx="1289135" cy="246221"/>
            </a:xfrm>
            <a:prstGeom prst="rect">
              <a:avLst/>
            </a:prstGeom>
            <a:noFill/>
          </p:spPr>
          <p:txBody>
            <a:bodyPr wrap="none" rtlCol="0">
              <a:spAutoFit/>
            </a:bodyPr>
            <a:lstStyle/>
            <a:p>
              <a:pPr>
                <a:spcAft>
                  <a:spcPts val="600"/>
                </a:spcAft>
              </a:pPr>
              <a:r>
                <a:rPr lang="en-US" sz="1000" dirty="0" smtClean="0">
                  <a:ea typeface="Verdana" pitchFamily="34" charset="0"/>
                  <a:cs typeface="Verdana" pitchFamily="34" charset="0"/>
                </a:rPr>
                <a:t>Source: AFI 10-601</a:t>
              </a:r>
              <a:endParaRPr lang="en-US" sz="1000" dirty="0">
                <a:ea typeface="Verdana" pitchFamily="34" charset="0"/>
                <a:cs typeface="Verdana" pitchFamily="34" charset="0"/>
              </a:endParaRPr>
            </a:p>
          </p:txBody>
        </p:sp>
        <p:grpSp>
          <p:nvGrpSpPr>
            <p:cNvPr id="59" name="Group 58"/>
            <p:cNvGrpSpPr/>
            <p:nvPr/>
          </p:nvGrpSpPr>
          <p:grpSpPr>
            <a:xfrm>
              <a:off x="5980299" y="1160551"/>
              <a:ext cx="490840" cy="370547"/>
              <a:chOff x="11126998" y="791348"/>
              <a:chExt cx="490840" cy="370547"/>
            </a:xfrm>
          </p:grpSpPr>
          <p:grpSp>
            <p:nvGrpSpPr>
              <p:cNvPr id="46" name="Group 45"/>
              <p:cNvGrpSpPr/>
              <p:nvPr/>
            </p:nvGrpSpPr>
            <p:grpSpPr>
              <a:xfrm>
                <a:off x="11126998" y="791348"/>
                <a:ext cx="490840" cy="369332"/>
                <a:chOff x="9943741" y="218100"/>
                <a:chExt cx="490840" cy="369332"/>
              </a:xfrm>
            </p:grpSpPr>
            <p:sp>
              <p:nvSpPr>
                <p:cNvPr id="47" name="TextBox 46"/>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48" name="Rectangle 47"/>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1126998" y="792563"/>
                <a:ext cx="490840" cy="369332"/>
              </a:xfrm>
              <a:prstGeom prst="rect">
                <a:avLst/>
              </a:prstGeom>
              <a:noFill/>
            </p:spPr>
            <p:txBody>
              <a:bodyPr wrap="none" rtlCol="0">
                <a:spAutoFit/>
              </a:bodyPr>
              <a:lstStyle/>
              <a:p>
                <a:r>
                  <a:rPr lang="en-US" dirty="0" smtClean="0">
                    <a:latin typeface="Calibri"/>
                  </a:rPr>
                  <a:t>❾</a:t>
                </a:r>
                <a:endParaRPr lang="en-US" dirty="0">
                  <a:solidFill>
                    <a:schemeClr val="accent2"/>
                  </a:solidFill>
                </a:endParaRPr>
              </a:p>
            </p:txBody>
          </p:sp>
        </p:grpSp>
        <p:grpSp>
          <p:nvGrpSpPr>
            <p:cNvPr id="1029" name="Group 1028"/>
            <p:cNvGrpSpPr/>
            <p:nvPr/>
          </p:nvGrpSpPr>
          <p:grpSpPr>
            <a:xfrm>
              <a:off x="2467188" y="2319954"/>
              <a:ext cx="492093" cy="369565"/>
              <a:chOff x="9451648" y="509072"/>
              <a:chExt cx="492093" cy="369565"/>
            </a:xfrm>
          </p:grpSpPr>
          <p:grpSp>
            <p:nvGrpSpPr>
              <p:cNvPr id="8" name="Group 7"/>
              <p:cNvGrpSpPr/>
              <p:nvPr/>
            </p:nvGrpSpPr>
            <p:grpSpPr>
              <a:xfrm>
                <a:off x="9452901" y="509072"/>
                <a:ext cx="490840" cy="369332"/>
                <a:chOff x="9943741" y="218100"/>
                <a:chExt cx="490840" cy="369332"/>
              </a:xfrm>
            </p:grpSpPr>
            <p:sp>
              <p:nvSpPr>
                <p:cNvPr id="22" name="TextBox 21"/>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7" name="Rectangle 6"/>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9451648" y="509305"/>
                <a:ext cx="490840" cy="369332"/>
              </a:xfrm>
              <a:prstGeom prst="rect">
                <a:avLst/>
              </a:prstGeom>
            </p:spPr>
            <p:txBody>
              <a:bodyPr wrap="none">
                <a:spAutoFit/>
              </a:bodyPr>
              <a:lstStyle/>
              <a:p>
                <a:r>
                  <a:rPr lang="en-US" dirty="0">
                    <a:solidFill>
                      <a:schemeClr val="tx2"/>
                    </a:solidFill>
                    <a:latin typeface="Calibri"/>
                  </a:rPr>
                  <a:t>❷</a:t>
                </a:r>
                <a:endParaRPr lang="en-US" dirty="0"/>
              </a:p>
            </p:txBody>
          </p:sp>
        </p:grpSp>
        <p:grpSp>
          <p:nvGrpSpPr>
            <p:cNvPr id="62" name="Group 61"/>
            <p:cNvGrpSpPr/>
            <p:nvPr/>
          </p:nvGrpSpPr>
          <p:grpSpPr>
            <a:xfrm>
              <a:off x="4315758" y="1148012"/>
              <a:ext cx="491157" cy="369332"/>
              <a:chOff x="10354862" y="732417"/>
              <a:chExt cx="491157" cy="369332"/>
            </a:xfrm>
          </p:grpSpPr>
          <p:grpSp>
            <p:nvGrpSpPr>
              <p:cNvPr id="28" name="Group 27"/>
              <p:cNvGrpSpPr/>
              <p:nvPr/>
            </p:nvGrpSpPr>
            <p:grpSpPr>
              <a:xfrm>
                <a:off x="10355179" y="732417"/>
                <a:ext cx="490840" cy="369332"/>
                <a:chOff x="9943741" y="218100"/>
                <a:chExt cx="490840" cy="369332"/>
              </a:xfrm>
            </p:grpSpPr>
            <p:sp>
              <p:nvSpPr>
                <p:cNvPr id="29" name="TextBox 28"/>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30" name="Rectangle 29"/>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0354862" y="732417"/>
                <a:ext cx="490840" cy="369332"/>
              </a:xfrm>
              <a:prstGeom prst="rect">
                <a:avLst/>
              </a:prstGeom>
            </p:spPr>
            <p:txBody>
              <a:bodyPr wrap="none">
                <a:spAutoFit/>
              </a:bodyPr>
              <a:lstStyle/>
              <a:p>
                <a:r>
                  <a:rPr lang="en-US" dirty="0">
                    <a:solidFill>
                      <a:srgbClr val="FF0000"/>
                    </a:solidFill>
                    <a:latin typeface="Calibri"/>
                  </a:rPr>
                  <a:t>❻</a:t>
                </a:r>
                <a:endParaRPr lang="en-US" dirty="0"/>
              </a:p>
            </p:txBody>
          </p:sp>
        </p:grpSp>
        <p:grpSp>
          <p:nvGrpSpPr>
            <p:cNvPr id="61" name="Group 60"/>
            <p:cNvGrpSpPr/>
            <p:nvPr/>
          </p:nvGrpSpPr>
          <p:grpSpPr>
            <a:xfrm>
              <a:off x="5319063" y="2396636"/>
              <a:ext cx="490840" cy="369839"/>
              <a:chOff x="11022908" y="996832"/>
              <a:chExt cx="490840" cy="369839"/>
            </a:xfrm>
          </p:grpSpPr>
          <p:grpSp>
            <p:nvGrpSpPr>
              <p:cNvPr id="40" name="Group 39"/>
              <p:cNvGrpSpPr/>
              <p:nvPr/>
            </p:nvGrpSpPr>
            <p:grpSpPr>
              <a:xfrm>
                <a:off x="11022908" y="997339"/>
                <a:ext cx="490840" cy="369332"/>
                <a:chOff x="9943741" y="218100"/>
                <a:chExt cx="490840" cy="369332"/>
              </a:xfrm>
            </p:grpSpPr>
            <p:sp>
              <p:nvSpPr>
                <p:cNvPr id="41" name="TextBox 40"/>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42" name="Rectangle 41"/>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1022908" y="996832"/>
                <a:ext cx="490840" cy="369332"/>
              </a:xfrm>
              <a:prstGeom prst="rect">
                <a:avLst/>
              </a:prstGeom>
            </p:spPr>
            <p:txBody>
              <a:bodyPr wrap="none">
                <a:spAutoFit/>
              </a:bodyPr>
              <a:lstStyle/>
              <a:p>
                <a:r>
                  <a:rPr lang="en-US" dirty="0">
                    <a:solidFill>
                      <a:srgbClr val="FF00FF"/>
                    </a:solidFill>
                    <a:latin typeface="Calibri"/>
                  </a:rPr>
                  <a:t>❼</a:t>
                </a:r>
                <a:endParaRPr lang="en-US" dirty="0"/>
              </a:p>
            </p:txBody>
          </p:sp>
        </p:grpSp>
        <p:grpSp>
          <p:nvGrpSpPr>
            <p:cNvPr id="60" name="Group 59"/>
            <p:cNvGrpSpPr/>
            <p:nvPr/>
          </p:nvGrpSpPr>
          <p:grpSpPr>
            <a:xfrm>
              <a:off x="5741106" y="2052328"/>
              <a:ext cx="490938" cy="372555"/>
              <a:chOff x="10896720" y="870917"/>
              <a:chExt cx="490938" cy="372555"/>
            </a:xfrm>
          </p:grpSpPr>
          <p:grpSp>
            <p:nvGrpSpPr>
              <p:cNvPr id="43" name="Group 42"/>
              <p:cNvGrpSpPr/>
              <p:nvPr/>
            </p:nvGrpSpPr>
            <p:grpSpPr>
              <a:xfrm>
                <a:off x="10896818" y="874140"/>
                <a:ext cx="490840" cy="369332"/>
                <a:chOff x="9943741" y="218100"/>
                <a:chExt cx="490840" cy="369332"/>
              </a:xfrm>
            </p:grpSpPr>
            <p:sp>
              <p:nvSpPr>
                <p:cNvPr id="44" name="TextBox 43"/>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45" name="Rectangle 44"/>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0896720" y="870917"/>
                <a:ext cx="490840" cy="369332"/>
              </a:xfrm>
              <a:prstGeom prst="rect">
                <a:avLst/>
              </a:prstGeom>
            </p:spPr>
            <p:txBody>
              <a:bodyPr wrap="none">
                <a:spAutoFit/>
              </a:bodyPr>
              <a:lstStyle/>
              <a:p>
                <a:r>
                  <a:rPr lang="en-US" dirty="0">
                    <a:solidFill>
                      <a:srgbClr val="00B0F0"/>
                    </a:solidFill>
                    <a:latin typeface="Calibri"/>
                  </a:rPr>
                  <a:t>❽</a:t>
                </a:r>
                <a:endParaRPr lang="en-US" dirty="0"/>
              </a:p>
            </p:txBody>
          </p:sp>
        </p:grpSp>
        <p:grpSp>
          <p:nvGrpSpPr>
            <p:cNvPr id="58" name="Group 57"/>
            <p:cNvGrpSpPr/>
            <p:nvPr/>
          </p:nvGrpSpPr>
          <p:grpSpPr>
            <a:xfrm>
              <a:off x="7063755" y="2416599"/>
              <a:ext cx="490840" cy="370531"/>
              <a:chOff x="11207008" y="788614"/>
              <a:chExt cx="490840" cy="370531"/>
            </a:xfrm>
          </p:grpSpPr>
          <p:grpSp>
            <p:nvGrpSpPr>
              <p:cNvPr id="49" name="Group 48"/>
              <p:cNvGrpSpPr/>
              <p:nvPr/>
            </p:nvGrpSpPr>
            <p:grpSpPr>
              <a:xfrm>
                <a:off x="11207008" y="788614"/>
                <a:ext cx="490840" cy="369332"/>
                <a:chOff x="9943741" y="218100"/>
                <a:chExt cx="490840" cy="369332"/>
              </a:xfrm>
            </p:grpSpPr>
            <p:sp>
              <p:nvSpPr>
                <p:cNvPr id="50" name="TextBox 49"/>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51" name="Rectangle 50"/>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1207008" y="789813"/>
                <a:ext cx="490840" cy="369332"/>
              </a:xfrm>
              <a:prstGeom prst="rect">
                <a:avLst/>
              </a:prstGeom>
            </p:spPr>
            <p:txBody>
              <a:bodyPr wrap="none">
                <a:spAutoFit/>
              </a:bodyPr>
              <a:lstStyle/>
              <a:p>
                <a:r>
                  <a:rPr lang="en-US" dirty="0" smtClean="0">
                    <a:solidFill>
                      <a:schemeClr val="accent2"/>
                    </a:solidFill>
                    <a:latin typeface="Calibri"/>
                  </a:rPr>
                  <a:t>❿</a:t>
                </a:r>
                <a:endParaRPr lang="en-US" dirty="0">
                  <a:solidFill>
                    <a:srgbClr val="0070C0"/>
                  </a:solidFill>
                </a:endParaRPr>
              </a:p>
            </p:txBody>
          </p:sp>
        </p:grpSp>
        <p:grpSp>
          <p:nvGrpSpPr>
            <p:cNvPr id="24" name="Group 23"/>
            <p:cNvGrpSpPr/>
            <p:nvPr/>
          </p:nvGrpSpPr>
          <p:grpSpPr>
            <a:xfrm>
              <a:off x="7335439" y="1148777"/>
              <a:ext cx="490840" cy="372317"/>
              <a:chOff x="11790695" y="790638"/>
              <a:chExt cx="490840" cy="372317"/>
            </a:xfrm>
          </p:grpSpPr>
          <p:grpSp>
            <p:nvGrpSpPr>
              <p:cNvPr id="52" name="Group 51"/>
              <p:cNvGrpSpPr/>
              <p:nvPr/>
            </p:nvGrpSpPr>
            <p:grpSpPr>
              <a:xfrm>
                <a:off x="11790695" y="793623"/>
                <a:ext cx="490840" cy="369332"/>
                <a:chOff x="9943741" y="218100"/>
                <a:chExt cx="490840" cy="369332"/>
              </a:xfrm>
            </p:grpSpPr>
            <p:sp>
              <p:nvSpPr>
                <p:cNvPr id="53" name="TextBox 52"/>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54" name="Rectangle 53"/>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11790695" y="790638"/>
                <a:ext cx="490840" cy="369332"/>
              </a:xfrm>
              <a:prstGeom prst="rect">
                <a:avLst/>
              </a:prstGeom>
            </p:spPr>
            <p:txBody>
              <a:bodyPr wrap="none">
                <a:spAutoFit/>
              </a:bodyPr>
              <a:lstStyle/>
              <a:p>
                <a:r>
                  <a:rPr lang="en-US" dirty="0" smtClean="0">
                    <a:solidFill>
                      <a:schemeClr val="bg1">
                        <a:lumMod val="50000"/>
                      </a:schemeClr>
                    </a:solidFill>
                    <a:latin typeface="Calibri"/>
                  </a:rPr>
                  <a:t>⓫</a:t>
                </a:r>
                <a:endParaRPr lang="en-US" dirty="0">
                  <a:solidFill>
                    <a:srgbClr val="0070C0"/>
                  </a:solidFill>
                </a:endParaRPr>
              </a:p>
            </p:txBody>
          </p:sp>
        </p:grpSp>
        <p:grpSp>
          <p:nvGrpSpPr>
            <p:cNvPr id="23" name="Group 22"/>
            <p:cNvGrpSpPr/>
            <p:nvPr/>
          </p:nvGrpSpPr>
          <p:grpSpPr>
            <a:xfrm>
              <a:off x="8100710" y="2323674"/>
              <a:ext cx="490840" cy="369332"/>
              <a:chOff x="11527540" y="249572"/>
              <a:chExt cx="490840" cy="369332"/>
            </a:xfrm>
          </p:grpSpPr>
          <p:grpSp>
            <p:nvGrpSpPr>
              <p:cNvPr id="55" name="Group 54"/>
              <p:cNvGrpSpPr/>
              <p:nvPr/>
            </p:nvGrpSpPr>
            <p:grpSpPr>
              <a:xfrm>
                <a:off x="11527540" y="249572"/>
                <a:ext cx="490840" cy="369332"/>
                <a:chOff x="9943741" y="218100"/>
                <a:chExt cx="490840" cy="369332"/>
              </a:xfrm>
            </p:grpSpPr>
            <p:sp>
              <p:nvSpPr>
                <p:cNvPr id="56" name="TextBox 55"/>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57" name="Rectangle 56"/>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11527540" y="249572"/>
                <a:ext cx="490840" cy="369332"/>
              </a:xfrm>
              <a:prstGeom prst="rect">
                <a:avLst/>
              </a:prstGeom>
            </p:spPr>
            <p:txBody>
              <a:bodyPr wrap="none">
                <a:spAutoFit/>
              </a:bodyPr>
              <a:lstStyle/>
              <a:p>
                <a:r>
                  <a:rPr lang="en-US" dirty="0">
                    <a:solidFill>
                      <a:srgbClr val="0070C0"/>
                    </a:solidFill>
                    <a:latin typeface="Calibri"/>
                  </a:rPr>
                  <a:t>⓬</a:t>
                </a:r>
                <a:endParaRPr lang="en-US" dirty="0">
                  <a:solidFill>
                    <a:srgbClr val="0070C0"/>
                  </a:solidFill>
                </a:endParaRPr>
              </a:p>
            </p:txBody>
          </p:sp>
        </p:grpSp>
        <p:grpSp>
          <p:nvGrpSpPr>
            <p:cNvPr id="63" name="Group 62"/>
            <p:cNvGrpSpPr/>
            <p:nvPr/>
          </p:nvGrpSpPr>
          <p:grpSpPr>
            <a:xfrm>
              <a:off x="4096119" y="2424883"/>
              <a:ext cx="491695" cy="371163"/>
              <a:chOff x="10329364" y="665370"/>
              <a:chExt cx="491695" cy="371163"/>
            </a:xfrm>
          </p:grpSpPr>
          <p:grpSp>
            <p:nvGrpSpPr>
              <p:cNvPr id="25" name="Group 24"/>
              <p:cNvGrpSpPr/>
              <p:nvPr/>
            </p:nvGrpSpPr>
            <p:grpSpPr>
              <a:xfrm>
                <a:off x="10329364" y="665370"/>
                <a:ext cx="490840" cy="369332"/>
                <a:chOff x="9943741" y="218100"/>
                <a:chExt cx="490840" cy="369332"/>
              </a:xfrm>
            </p:grpSpPr>
            <p:sp>
              <p:nvSpPr>
                <p:cNvPr id="26" name="TextBox 25"/>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27" name="Rectangle 26"/>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0330219" y="667201"/>
                <a:ext cx="490840" cy="369332"/>
              </a:xfrm>
              <a:prstGeom prst="rect">
                <a:avLst/>
              </a:prstGeom>
            </p:spPr>
            <p:txBody>
              <a:bodyPr wrap="none">
                <a:spAutoFit/>
              </a:bodyPr>
              <a:lstStyle/>
              <a:p>
                <a:r>
                  <a:rPr lang="en-US" dirty="0">
                    <a:solidFill>
                      <a:srgbClr val="663300"/>
                    </a:solidFill>
                    <a:latin typeface="Calibri"/>
                  </a:rPr>
                  <a:t>❺</a:t>
                </a:r>
                <a:endParaRPr lang="en-US" dirty="0"/>
              </a:p>
            </p:txBody>
          </p:sp>
        </p:grpSp>
        <p:grpSp>
          <p:nvGrpSpPr>
            <p:cNvPr id="1024" name="Group 1023"/>
            <p:cNvGrpSpPr/>
            <p:nvPr/>
          </p:nvGrpSpPr>
          <p:grpSpPr>
            <a:xfrm>
              <a:off x="3437355" y="2319596"/>
              <a:ext cx="493355" cy="369690"/>
              <a:chOff x="10281171" y="879184"/>
              <a:chExt cx="493355" cy="369690"/>
            </a:xfrm>
          </p:grpSpPr>
          <p:grpSp>
            <p:nvGrpSpPr>
              <p:cNvPr id="34" name="Group 33"/>
              <p:cNvGrpSpPr/>
              <p:nvPr/>
            </p:nvGrpSpPr>
            <p:grpSpPr>
              <a:xfrm>
                <a:off x="10283686" y="879184"/>
                <a:ext cx="490840" cy="369332"/>
                <a:chOff x="9943741" y="218100"/>
                <a:chExt cx="490840" cy="369332"/>
              </a:xfrm>
            </p:grpSpPr>
            <p:sp>
              <p:nvSpPr>
                <p:cNvPr id="35" name="TextBox 34"/>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36" name="Rectangle 35"/>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281171" y="879542"/>
                <a:ext cx="490840" cy="369332"/>
              </a:xfrm>
              <a:prstGeom prst="rect">
                <a:avLst/>
              </a:prstGeom>
            </p:spPr>
            <p:txBody>
              <a:bodyPr wrap="none">
                <a:spAutoFit/>
              </a:bodyPr>
              <a:lstStyle/>
              <a:p>
                <a:r>
                  <a:rPr lang="en-US" dirty="0">
                    <a:solidFill>
                      <a:srgbClr val="FFC000"/>
                    </a:solidFill>
                    <a:latin typeface="Calibri"/>
                  </a:rPr>
                  <a:t>❹</a:t>
                </a:r>
                <a:endParaRPr lang="en-US" dirty="0"/>
              </a:p>
            </p:txBody>
          </p:sp>
        </p:grpSp>
        <p:grpSp>
          <p:nvGrpSpPr>
            <p:cNvPr id="1025" name="Group 1024"/>
            <p:cNvGrpSpPr/>
            <p:nvPr/>
          </p:nvGrpSpPr>
          <p:grpSpPr>
            <a:xfrm>
              <a:off x="2658041" y="1159970"/>
              <a:ext cx="492462" cy="369332"/>
              <a:chOff x="10134193" y="855090"/>
              <a:chExt cx="492462" cy="369332"/>
            </a:xfrm>
          </p:grpSpPr>
          <p:grpSp>
            <p:nvGrpSpPr>
              <p:cNvPr id="31" name="Group 30"/>
              <p:cNvGrpSpPr/>
              <p:nvPr/>
            </p:nvGrpSpPr>
            <p:grpSpPr>
              <a:xfrm>
                <a:off x="10134193" y="855090"/>
                <a:ext cx="490840" cy="369332"/>
                <a:chOff x="9943741" y="218100"/>
                <a:chExt cx="490840" cy="369332"/>
              </a:xfrm>
            </p:grpSpPr>
            <p:sp>
              <p:nvSpPr>
                <p:cNvPr id="32" name="TextBox 31"/>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33" name="Rectangle 32"/>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0135815" y="855090"/>
                <a:ext cx="490840" cy="369332"/>
              </a:xfrm>
              <a:prstGeom prst="rect">
                <a:avLst/>
              </a:prstGeom>
            </p:spPr>
            <p:txBody>
              <a:bodyPr wrap="none">
                <a:spAutoFit/>
              </a:bodyPr>
              <a:lstStyle/>
              <a:p>
                <a:r>
                  <a:rPr lang="en-US" dirty="0">
                    <a:solidFill>
                      <a:srgbClr val="00B050"/>
                    </a:solidFill>
                    <a:latin typeface="Calibri"/>
                  </a:rPr>
                  <a:t>❸</a:t>
                </a:r>
                <a:endParaRPr lang="en-US" dirty="0"/>
              </a:p>
            </p:txBody>
          </p:sp>
        </p:grpSp>
        <p:grpSp>
          <p:nvGrpSpPr>
            <p:cNvPr id="1028" name="Group 1027"/>
            <p:cNvGrpSpPr/>
            <p:nvPr/>
          </p:nvGrpSpPr>
          <p:grpSpPr>
            <a:xfrm>
              <a:off x="1584234" y="2420752"/>
              <a:ext cx="491125" cy="369860"/>
              <a:chOff x="9453911" y="115297"/>
              <a:chExt cx="491125" cy="369860"/>
            </a:xfrm>
          </p:grpSpPr>
          <p:grpSp>
            <p:nvGrpSpPr>
              <p:cNvPr id="37" name="Group 36"/>
              <p:cNvGrpSpPr/>
              <p:nvPr/>
            </p:nvGrpSpPr>
            <p:grpSpPr>
              <a:xfrm>
                <a:off x="9453911" y="115825"/>
                <a:ext cx="490840" cy="369332"/>
                <a:chOff x="9943741" y="218100"/>
                <a:chExt cx="490840" cy="369332"/>
              </a:xfrm>
            </p:grpSpPr>
            <p:sp>
              <p:nvSpPr>
                <p:cNvPr id="38" name="TextBox 37"/>
                <p:cNvSpPr txBox="1"/>
                <p:nvPr/>
              </p:nvSpPr>
              <p:spPr>
                <a:xfrm>
                  <a:off x="9943741" y="218100"/>
                  <a:ext cx="490840" cy="369332"/>
                </a:xfrm>
                <a:prstGeom prst="rect">
                  <a:avLst/>
                </a:prstGeom>
                <a:noFill/>
              </p:spPr>
              <p:txBody>
                <a:bodyPr wrap="none" rtlCol="0">
                  <a:spAutoFit/>
                </a:bodyPr>
                <a:lstStyle/>
                <a:p>
                  <a:r>
                    <a:rPr lang="en-US" dirty="0" smtClean="0">
                      <a:solidFill>
                        <a:schemeClr val="bg1"/>
                      </a:solidFill>
                      <a:latin typeface="Calibri"/>
                    </a:rPr>
                    <a:t>❶</a:t>
                  </a:r>
                  <a:endParaRPr lang="en-US" dirty="0">
                    <a:solidFill>
                      <a:schemeClr val="bg1"/>
                    </a:solidFill>
                  </a:endParaRPr>
                </a:p>
              </p:txBody>
            </p:sp>
            <p:sp>
              <p:nvSpPr>
                <p:cNvPr id="39" name="Rectangle 38"/>
                <p:cNvSpPr/>
                <p:nvPr/>
              </p:nvSpPr>
              <p:spPr>
                <a:xfrm>
                  <a:off x="10130791" y="301557"/>
                  <a:ext cx="104090" cy="178503"/>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9454196" y="115297"/>
                <a:ext cx="490840" cy="369332"/>
              </a:xfrm>
              <a:prstGeom prst="rect">
                <a:avLst/>
              </a:prstGeom>
              <a:noFill/>
            </p:spPr>
            <p:txBody>
              <a:bodyPr wrap="none" rtlCol="0">
                <a:spAutoFit/>
              </a:bodyPr>
              <a:lstStyle/>
              <a:p>
                <a:r>
                  <a:rPr lang="en-US" dirty="0" smtClean="0">
                    <a:solidFill>
                      <a:srgbClr val="7030A0"/>
                    </a:solidFill>
                    <a:latin typeface="Calibri"/>
                  </a:rPr>
                  <a:t>❶</a:t>
                </a:r>
                <a:endParaRPr lang="en-US" dirty="0">
                  <a:solidFill>
                    <a:srgbClr val="7030A0"/>
                  </a:solidFill>
                </a:endParaRPr>
              </a:p>
            </p:txBody>
          </p:sp>
        </p:gr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950" y="6006496"/>
              <a:ext cx="615238" cy="502857"/>
            </a:xfrm>
            <a:prstGeom prst="rect">
              <a:avLst/>
            </a:prstGeom>
          </p:spPr>
        </p:pic>
      </p:grpSp>
    </p:spTree>
    <p:extLst>
      <p:ext uri="{BB962C8B-B14F-4D97-AF65-F5344CB8AC3E}">
        <p14:creationId xmlns:p14="http://schemas.microsoft.com/office/powerpoint/2010/main" val="35634009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3" y="76200"/>
            <a:ext cx="7851913" cy="914400"/>
          </a:xfrm>
        </p:spPr>
        <p:txBody>
          <a:bodyPr/>
          <a:lstStyle/>
          <a:p>
            <a:pPr algn="l"/>
            <a:r>
              <a:rPr lang="en-US" sz="2800" dirty="0" smtClean="0"/>
              <a:t>Cost/Capability Decision Framework (CCDF)</a:t>
            </a:r>
            <a:br>
              <a:rPr lang="en-US" sz="2800" dirty="0" smtClean="0"/>
            </a:br>
            <a:r>
              <a:rPr lang="en-US" sz="2800" dirty="0" smtClean="0"/>
              <a:t>Decision Points</a:t>
            </a:r>
            <a:endParaRPr lang="en-US" sz="2800" dirty="0"/>
          </a:p>
        </p:txBody>
      </p:sp>
      <p:sp>
        <p:nvSpPr>
          <p:cNvPr id="5" name="Slide Number Placeholder 4"/>
          <p:cNvSpPr>
            <a:spLocks noGrp="1"/>
          </p:cNvSpPr>
          <p:nvPr>
            <p:ph type="sldNum" sz="quarter" idx="10"/>
          </p:nvPr>
        </p:nvSpPr>
        <p:spPr/>
        <p:txBody>
          <a:bodyPr/>
          <a:lstStyle/>
          <a:p>
            <a:fld id="{295008BC-DA31-4D19-837B-EFA4386B05F5}" type="slidenum">
              <a:rPr lang="en-US" smtClean="0"/>
              <a:t>53</a:t>
            </a:fld>
            <a:endParaRPr lang="en-US"/>
          </a:p>
        </p:txBody>
      </p:sp>
      <p:sp>
        <p:nvSpPr>
          <p:cNvPr id="325" name="TextBox 324"/>
          <p:cNvSpPr txBox="1"/>
          <p:nvPr/>
        </p:nvSpPr>
        <p:spPr>
          <a:xfrm>
            <a:off x="626082" y="4885731"/>
            <a:ext cx="7367466" cy="1769715"/>
          </a:xfrm>
          <a:prstGeom prst="rect">
            <a:avLst/>
          </a:prstGeom>
          <a:noFill/>
        </p:spPr>
        <p:txBody>
          <a:bodyPr wrap="none" rtlCol="0">
            <a:spAutoFit/>
          </a:bodyPr>
          <a:lstStyle/>
          <a:p>
            <a:pPr>
              <a:spcAft>
                <a:spcPts val="600"/>
              </a:spcAft>
            </a:pPr>
            <a:r>
              <a:rPr lang="en-US" sz="1400" dirty="0" smtClean="0">
                <a:ea typeface="Verdana" pitchFamily="34" charset="0"/>
                <a:cs typeface="Verdana" pitchFamily="34" charset="0"/>
              </a:rPr>
              <a:t>Each Decision Point of the Framework Identifies:</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a:t>
            </a:r>
            <a:r>
              <a:rPr lang="en-US" sz="1400" dirty="0" smtClean="0">
                <a:ea typeface="Verdana" pitchFamily="34" charset="0"/>
                <a:cs typeface="Verdana" pitchFamily="34" charset="0"/>
              </a:rPr>
              <a:t> – The decision to be made</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 Point </a:t>
            </a:r>
            <a:r>
              <a:rPr lang="en-US" sz="1400" dirty="0" smtClean="0">
                <a:ea typeface="Verdana" pitchFamily="34" charset="0"/>
                <a:cs typeface="Verdana" pitchFamily="34" charset="0"/>
              </a:rPr>
              <a:t>– Where the decision points are in the acquisition life cycle</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 Maker(s) </a:t>
            </a:r>
            <a:r>
              <a:rPr lang="en-US" sz="1400" dirty="0" smtClean="0">
                <a:ea typeface="Verdana" pitchFamily="34" charset="0"/>
                <a:cs typeface="Verdana" pitchFamily="34" charset="0"/>
              </a:rPr>
              <a:t>– Who will be making the decision (i.e. approval to proceed)</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Questions to be Asked </a:t>
            </a:r>
            <a:r>
              <a:rPr lang="en-US" sz="1400" dirty="0" smtClean="0">
                <a:ea typeface="Verdana" pitchFamily="34" charset="0"/>
                <a:cs typeface="Verdana" pitchFamily="34" charset="0"/>
              </a:rPr>
              <a:t>– What questions should be asked by decision makers</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Information Required to Answer the Questions </a:t>
            </a:r>
            <a:r>
              <a:rPr lang="en-US" sz="1400" dirty="0" smtClean="0">
                <a:ea typeface="Verdana" pitchFamily="34" charset="0"/>
                <a:cs typeface="Verdana" pitchFamily="34" charset="0"/>
              </a:rPr>
              <a:t>– Supported answers to the questions</a:t>
            </a:r>
            <a:endParaRPr lang="en-US" sz="1400" dirty="0">
              <a:ea typeface="Verdana" pitchFamily="34" charset="0"/>
              <a:cs typeface="Verdana" pitchFamily="34" charset="0"/>
            </a:endParaRP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353" y="1294812"/>
            <a:ext cx="8514447" cy="35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6513" y="6027922"/>
            <a:ext cx="403387" cy="405179"/>
          </a:xfrm>
          <a:prstGeom prst="rect">
            <a:avLst/>
          </a:prstGeom>
        </p:spPr>
      </p:pic>
      <p:sp>
        <p:nvSpPr>
          <p:cNvPr id="3" name="TextBox 2"/>
          <p:cNvSpPr txBox="1"/>
          <p:nvPr/>
        </p:nvSpPr>
        <p:spPr>
          <a:xfrm>
            <a:off x="256350" y="6591300"/>
            <a:ext cx="1444626" cy="246221"/>
          </a:xfrm>
          <a:prstGeom prst="rect">
            <a:avLst/>
          </a:prstGeom>
          <a:noFill/>
        </p:spPr>
        <p:txBody>
          <a:bodyPr wrap="none" rtlCol="0">
            <a:spAutoFit/>
          </a:bodyPr>
          <a:lstStyle/>
          <a:p>
            <a:pPr>
              <a:spcAft>
                <a:spcPts val="600"/>
              </a:spcAft>
            </a:pPr>
            <a:r>
              <a:rPr lang="en-US" sz="1000" dirty="0" smtClean="0">
                <a:ea typeface="Verdana" pitchFamily="34" charset="0"/>
                <a:cs typeface="Verdana" pitchFamily="34" charset="0"/>
              </a:rPr>
              <a:t>Source: DoDI 5000.02</a:t>
            </a:r>
            <a:endParaRPr lang="en-US" sz="1000" dirty="0">
              <a:ea typeface="Verdana" pitchFamily="34" charset="0"/>
              <a:cs typeface="Verdana" pitchFamily="34" charset="0"/>
            </a:endParaRPr>
          </a:p>
        </p:txBody>
      </p:sp>
    </p:spTree>
    <p:extLst>
      <p:ext uri="{BB962C8B-B14F-4D97-AF65-F5344CB8AC3E}">
        <p14:creationId xmlns:p14="http://schemas.microsoft.com/office/powerpoint/2010/main" val="15662740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081432441"/>
              </p:ext>
            </p:extLst>
          </p:nvPr>
        </p:nvGraphicFramePr>
        <p:xfrm>
          <a:off x="296106" y="1347093"/>
          <a:ext cx="8515351" cy="5364480"/>
        </p:xfrm>
        <a:graphic>
          <a:graphicData uri="http://schemas.openxmlformats.org/drawingml/2006/table">
            <a:tbl>
              <a:tblPr firstRow="1" bandRow="1">
                <a:tableStyleId>{D7AC3CCA-C797-4891-BE02-D94E43425B78}</a:tableStyleId>
              </a:tblPr>
              <a:tblGrid>
                <a:gridCol w="4219575"/>
                <a:gridCol w="2667000"/>
                <a:gridCol w="1628776"/>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dirty="0" smtClean="0">
                          <a:solidFill>
                            <a:srgbClr val="FFFF00"/>
                          </a:solidFill>
                        </a:rPr>
                        <a:t>Should the DoD/Air Force approve a material development?</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 CAPE, AFROC, and MDA</a:t>
                      </a: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FFFF00"/>
                        </a:solidFill>
                      </a:endParaRPr>
                    </a:p>
                  </a:txBody>
                  <a:tcPr/>
                </a:tc>
              </a:tr>
              <a:tr h="341376">
                <a:tc gridSpan="3">
                  <a:txBody>
                    <a:bodyPr/>
                    <a:lstStyle/>
                    <a:p>
                      <a:pPr marL="0" indent="0">
                        <a:buNone/>
                      </a:pPr>
                      <a:r>
                        <a:rPr lang="en-US" sz="1400" b="1" u="sng" dirty="0" smtClean="0">
                          <a:solidFill>
                            <a:schemeClr val="bg1"/>
                          </a:solidFill>
                        </a:rPr>
                        <a:t>Decision Points</a:t>
                      </a:r>
                      <a:r>
                        <a:rPr lang="en-US" sz="1400" b="1" dirty="0" smtClean="0">
                          <a:solidFill>
                            <a:schemeClr val="bg1"/>
                          </a:solidFill>
                        </a:rPr>
                        <a:t>: </a:t>
                      </a:r>
                    </a:p>
                    <a:p>
                      <a:pPr marL="228600" indent="-228600">
                        <a:buAutoNum type="arabicParenR"/>
                      </a:pPr>
                      <a:r>
                        <a:rPr lang="en-US" sz="1400" dirty="0" smtClean="0">
                          <a:solidFill>
                            <a:srgbClr val="FFFF00"/>
                          </a:solidFill>
                        </a:rPr>
                        <a:t>Capability Based Assessment (CBA) Review; </a:t>
                      </a:r>
                    </a:p>
                    <a:p>
                      <a:pPr marL="228600" indent="-228600">
                        <a:buAutoNum type="arabicParenR"/>
                      </a:pPr>
                      <a:r>
                        <a:rPr lang="en-US" sz="1400" dirty="0" smtClean="0">
                          <a:solidFill>
                            <a:srgbClr val="FFFF00"/>
                          </a:solidFill>
                        </a:rPr>
                        <a:t>AoA Study Plan; and/or </a:t>
                      </a:r>
                    </a:p>
                    <a:p>
                      <a:pPr marL="228600" indent="-228600">
                        <a:buAutoNum type="arabicParenR"/>
                      </a:pPr>
                      <a:r>
                        <a:rPr lang="en-US" sz="1400" dirty="0" smtClean="0">
                          <a:solidFill>
                            <a:srgbClr val="FFFF00"/>
                          </a:solidFill>
                        </a:rPr>
                        <a:t>Validation of the ICD.</a:t>
                      </a:r>
                    </a:p>
                  </a:txBody>
                  <a:tcPr>
                    <a:solidFill>
                      <a:srgbClr val="0070C0"/>
                    </a:solidFill>
                  </a:tcPr>
                </a:tc>
                <a:tc hMerge="1">
                  <a:txBody>
                    <a:bodyPr/>
                    <a:lstStyle/>
                    <a:p>
                      <a:endParaRPr lang="en-US"/>
                    </a:p>
                  </a:txBody>
                  <a:tcPr/>
                </a:tc>
                <a:tc hMerge="1">
                  <a:txBody>
                    <a:bodyPr/>
                    <a:lstStyle/>
                    <a:p>
                      <a:endParaRPr lang="en-US"/>
                    </a:p>
                  </a:txBody>
                  <a:tcPr/>
                </a:tc>
              </a:tr>
              <a:tr h="3115056">
                <a:tc gridSpan="2">
                  <a:txBody>
                    <a:bodyPr/>
                    <a:lstStyle/>
                    <a:p>
                      <a:r>
                        <a:rPr lang="en-US" sz="1000" b="0" i="0" u="none" strike="noStrike" kern="1200" baseline="0" dirty="0" smtClean="0">
                          <a:solidFill>
                            <a:schemeClr val="dk1"/>
                          </a:solidFill>
                          <a:latin typeface="+mn-lt"/>
                          <a:ea typeface="+mn-ea"/>
                          <a:cs typeface="+mn-cs"/>
                        </a:rPr>
                        <a:t>Sponsors may pursue a variety of approaches to determine their organizational capability requirements, depending upon the timeliness of the assessment and the scope of the activities being reviewed. </a:t>
                      </a:r>
                    </a:p>
                    <a:p>
                      <a:endParaRPr lang="en-US" sz="500" b="0" i="0" u="none" strike="noStrike" kern="1200" baseline="0" dirty="0" smtClean="0">
                        <a:solidFill>
                          <a:schemeClr val="dk1"/>
                        </a:solidFill>
                        <a:latin typeface="+mn-lt"/>
                        <a:ea typeface="+mn-ea"/>
                        <a:cs typeface="+mn-cs"/>
                      </a:endParaRPr>
                    </a:p>
                    <a:p>
                      <a:r>
                        <a:rPr lang="en-US" sz="1000" b="0" i="0" u="none" strike="noStrike" kern="1200" baseline="0" dirty="0" smtClean="0">
                          <a:solidFill>
                            <a:schemeClr val="dk1"/>
                          </a:solidFill>
                          <a:latin typeface="+mn-lt"/>
                          <a:ea typeface="+mn-ea"/>
                          <a:cs typeface="+mn-cs"/>
                        </a:rPr>
                        <a:t>The fundamental goal of each approach is to derive and refine capability requirements – either organically or leveraged through the Joint force – necessary to accomplish their assigned functions, roles, missions, and</a:t>
                      </a:r>
                    </a:p>
                    <a:p>
                      <a:r>
                        <a:rPr lang="en-US" sz="1000" b="0" i="0" u="none" strike="noStrike" kern="1200" baseline="0" dirty="0" smtClean="0">
                          <a:solidFill>
                            <a:schemeClr val="dk1"/>
                          </a:solidFill>
                          <a:latin typeface="+mn-lt"/>
                          <a:ea typeface="+mn-ea"/>
                          <a:cs typeface="+mn-cs"/>
                        </a:rPr>
                        <a:t>operations. Primary outputs include:</a:t>
                      </a:r>
                    </a:p>
                    <a:p>
                      <a:pPr marL="114300" indent="0"/>
                      <a:r>
                        <a:rPr lang="en-US" sz="1000" b="0" i="0" u="none" strike="noStrike" kern="1200" baseline="0" dirty="0" smtClean="0">
                          <a:solidFill>
                            <a:schemeClr val="dk1"/>
                          </a:solidFill>
                          <a:latin typeface="+mn-lt"/>
                          <a:ea typeface="+mn-ea"/>
                          <a:cs typeface="+mn-cs"/>
                        </a:rPr>
                        <a:t>(1) description of the mission and military problem being assessed.</a:t>
                      </a:r>
                    </a:p>
                    <a:p>
                      <a:pPr marL="114300" indent="0"/>
                      <a:r>
                        <a:rPr lang="en-US" sz="1000" b="0" i="0" u="none" strike="noStrike" kern="1200" baseline="0" dirty="0" smtClean="0">
                          <a:solidFill>
                            <a:schemeClr val="dk1"/>
                          </a:solidFill>
                          <a:latin typeface="+mn-lt"/>
                          <a:ea typeface="+mn-ea"/>
                          <a:cs typeface="+mn-cs"/>
                        </a:rPr>
                        <a:t>(2) identification and assessment of prior CBAs, studies, and other analytical products applicable to the area of interest.</a:t>
                      </a:r>
                    </a:p>
                    <a:p>
                      <a:pPr marL="114300" indent="0"/>
                      <a:r>
                        <a:rPr lang="en-US" sz="1000" b="0" i="0" u="none" strike="noStrike" kern="1200" baseline="0" dirty="0" smtClean="0">
                          <a:solidFill>
                            <a:schemeClr val="dk1"/>
                          </a:solidFill>
                          <a:latin typeface="+mn-lt"/>
                          <a:ea typeface="+mn-ea"/>
                          <a:cs typeface="+mn-cs"/>
                        </a:rPr>
                        <a:t>(3) identification of the tasks to be completed to meet the mission objectives.</a:t>
                      </a:r>
                    </a:p>
                    <a:p>
                      <a:pPr marL="114300" indent="0"/>
                      <a:r>
                        <a:rPr lang="en-US" sz="1000" b="0" i="0" u="none" strike="noStrike" kern="1200" baseline="0" dirty="0" smtClean="0">
                          <a:solidFill>
                            <a:schemeClr val="dk1"/>
                          </a:solidFill>
                          <a:latin typeface="+mn-lt"/>
                          <a:ea typeface="+mn-ea"/>
                          <a:cs typeface="+mn-cs"/>
                        </a:rPr>
                        <a:t>(4) identification of the capability requirements within one or more of the JCAs, described in terms of the tasks, performance, and conditions.</a:t>
                      </a:r>
                    </a:p>
                    <a:p>
                      <a:pPr marL="114300" indent="0"/>
                      <a:r>
                        <a:rPr lang="en-US" sz="1000" b="0" i="0" u="none" strike="noStrike" kern="1200" baseline="0" dirty="0" smtClean="0">
                          <a:solidFill>
                            <a:schemeClr val="dk1"/>
                          </a:solidFill>
                          <a:latin typeface="+mn-lt"/>
                          <a:ea typeface="+mn-ea"/>
                          <a:cs typeface="+mn-cs"/>
                        </a:rPr>
                        <a:t>(5) assessment of capability gaps between the identified capability requirements and current or programmed force capabilities.</a:t>
                      </a:r>
                    </a:p>
                    <a:p>
                      <a:pPr marL="114300" indent="0"/>
                      <a:r>
                        <a:rPr lang="en-US" sz="1000" b="0" i="0" u="none" strike="noStrike" kern="1200" baseline="0" dirty="0" smtClean="0">
                          <a:solidFill>
                            <a:schemeClr val="dk1"/>
                          </a:solidFill>
                          <a:latin typeface="+mn-lt"/>
                          <a:ea typeface="+mn-ea"/>
                          <a:cs typeface="+mn-cs"/>
                        </a:rPr>
                        <a:t>(6) assessment of operational risks associated with each capability gap if not addressed.</a:t>
                      </a:r>
                    </a:p>
                    <a:p>
                      <a:pPr marL="114300" indent="0"/>
                      <a:r>
                        <a:rPr lang="en-US" sz="1000" b="0" i="0" u="none" strike="noStrike" kern="1200" baseline="0" dirty="0" smtClean="0">
                          <a:solidFill>
                            <a:schemeClr val="dk1"/>
                          </a:solidFill>
                          <a:latin typeface="+mn-lt"/>
                          <a:ea typeface="+mn-ea"/>
                          <a:cs typeface="+mn-cs"/>
                        </a:rPr>
                        <a:t>(7) evaluation of possible non-materiel and materiel approaches to satisfy part or all of the capability requirements and close or mitigate the associated capability gaps.</a:t>
                      </a:r>
                    </a:p>
                    <a:p>
                      <a:pPr marL="114300" indent="0"/>
                      <a:r>
                        <a:rPr lang="en-US" sz="1000" b="0" i="0" u="none" strike="noStrike" kern="1200" baseline="0" dirty="0" smtClean="0">
                          <a:solidFill>
                            <a:schemeClr val="dk1"/>
                          </a:solidFill>
                          <a:latin typeface="+mn-lt"/>
                          <a:ea typeface="+mn-ea"/>
                          <a:cs typeface="+mn-cs"/>
                        </a:rPr>
                        <a:t>(8) recommendation for the most appropriate approach to be taken to close or mitigate capability gaps and reduce operational risk.</a:t>
                      </a:r>
                    </a:p>
                    <a:p>
                      <a:endParaRPr lang="en-US" sz="500" b="0" i="0" u="none" strike="noStrike" kern="1200" baseline="0" dirty="0" smtClean="0">
                        <a:solidFill>
                          <a:schemeClr val="dk1"/>
                        </a:solidFill>
                        <a:latin typeface="+mn-lt"/>
                        <a:ea typeface="+mn-ea"/>
                        <a:cs typeface="+mn-cs"/>
                      </a:endParaRPr>
                    </a:p>
                    <a:p>
                      <a:r>
                        <a:rPr lang="en-US" sz="1000" b="0" i="0" u="none" strike="noStrike" kern="1200" baseline="0" dirty="0" smtClean="0">
                          <a:solidFill>
                            <a:schemeClr val="dk1"/>
                          </a:solidFill>
                          <a:latin typeface="+mn-lt"/>
                          <a:ea typeface="+mn-ea"/>
                          <a:cs typeface="+mn-cs"/>
                        </a:rPr>
                        <a:t>While Sponsor activities may examine various aspects of their capability requirements in significant levels of detail, the key for JCIDS is to establish the high level operational capabilities which are required, place them in the context</a:t>
                      </a:r>
                    </a:p>
                    <a:p>
                      <a:r>
                        <a:rPr lang="en-US" sz="1000" b="0" i="0" u="none" strike="noStrike" kern="1200" baseline="0" dirty="0" smtClean="0">
                          <a:solidFill>
                            <a:schemeClr val="dk1"/>
                          </a:solidFill>
                          <a:latin typeface="+mn-lt"/>
                          <a:ea typeface="+mn-ea"/>
                          <a:cs typeface="+mn-cs"/>
                        </a:rPr>
                        <a:t>of overall strategic and operational goals, and be able to compare them to legacy capability solutions, if any, in order to evaluate the most appropriate path forward to satisfy the capability requirements and reduce or eliminate any</a:t>
                      </a:r>
                    </a:p>
                    <a:p>
                      <a:r>
                        <a:rPr lang="en-US" sz="1000" b="0" i="0" u="none" strike="noStrike" kern="1200" baseline="0" dirty="0" smtClean="0">
                          <a:solidFill>
                            <a:schemeClr val="dk1"/>
                          </a:solidFill>
                          <a:latin typeface="+mn-lt"/>
                          <a:ea typeface="+mn-ea"/>
                          <a:cs typeface="+mn-cs"/>
                        </a:rPr>
                        <a:t>associated capability gaps.</a:t>
                      </a:r>
                    </a:p>
                    <a:p>
                      <a:r>
                        <a:rPr lang="en-US" sz="1000" b="1" i="0" u="none" strike="noStrike" kern="1200" baseline="0" dirty="0" smtClean="0">
                          <a:solidFill>
                            <a:srgbClr val="C00000"/>
                          </a:solidFill>
                          <a:latin typeface="+mn-lt"/>
                          <a:ea typeface="+mn-ea"/>
                          <a:cs typeface="+mn-cs"/>
                        </a:rPr>
                        <a:t>Source: JCIDS Manual</a:t>
                      </a:r>
                      <a:endParaRPr lang="en-US" sz="1000" b="1" dirty="0" smtClean="0">
                        <a:solidFill>
                          <a:srgbClr val="C00000"/>
                        </a:solidFill>
                      </a:endParaRPr>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bl>
          </a:graphicData>
        </a:graphic>
      </p:graphicFrame>
      <p:sp>
        <p:nvSpPr>
          <p:cNvPr id="2" name="Title 1"/>
          <p:cNvSpPr>
            <a:spLocks noGrp="1"/>
          </p:cNvSpPr>
          <p:nvPr>
            <p:ph type="title"/>
          </p:nvPr>
        </p:nvSpPr>
        <p:spPr>
          <a:xfrm>
            <a:off x="983975" y="155712"/>
            <a:ext cx="7675838" cy="914400"/>
          </a:xfrm>
        </p:spPr>
        <p:txBody>
          <a:bodyPr/>
          <a:lstStyle/>
          <a:p>
            <a:pPr algn="l"/>
            <a:r>
              <a:rPr lang="en-US" sz="3200" dirty="0" smtClean="0"/>
              <a:t>CCDF Phase</a:t>
            </a:r>
            <a:br>
              <a:rPr lang="en-US" sz="3200" dirty="0" smtClean="0"/>
            </a:br>
            <a:r>
              <a:rPr lang="en-US" sz="3200" dirty="0" smtClean="0">
                <a:solidFill>
                  <a:srgbClr val="0070C0"/>
                </a:solidFill>
                <a:effectLst>
                  <a:outerShdw blurRad="38100" dist="38100" dir="2700000" algn="tl">
                    <a:srgbClr val="000000">
                      <a:alpha val="43137"/>
                    </a:srgbClr>
                  </a:outerShdw>
                </a:effectLst>
              </a:rPr>
              <a:t>Pre-Material Development Phase</a:t>
            </a:r>
            <a:endParaRPr lang="en-US" sz="3200"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54</a:t>
            </a:fld>
            <a:endParaRPr 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9587"/>
          <a:stretch/>
        </p:blipFill>
        <p:spPr bwMode="auto">
          <a:xfrm>
            <a:off x="7545893" y="3771253"/>
            <a:ext cx="1022281" cy="166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30872" y="151282"/>
            <a:ext cx="248915"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2206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61" y="165651"/>
            <a:ext cx="7755351" cy="914400"/>
          </a:xfrm>
        </p:spPr>
        <p:txBody>
          <a:bodyPr/>
          <a:lstStyle/>
          <a:p>
            <a:pPr algn="l"/>
            <a:r>
              <a:rPr lang="en-US" sz="3200" dirty="0" smtClean="0"/>
              <a:t>CCDF Phase</a:t>
            </a:r>
            <a:br>
              <a:rPr lang="en-US" sz="3200" dirty="0" smtClean="0"/>
            </a:br>
            <a:r>
              <a:rPr lang="en-US" sz="3200" dirty="0" smtClean="0">
                <a:solidFill>
                  <a:srgbClr val="0070C0"/>
                </a:solidFill>
                <a:effectLst>
                  <a:outerShdw blurRad="38100" dist="38100" dir="2700000" algn="tl">
                    <a:srgbClr val="000000">
                      <a:alpha val="43137"/>
                    </a:srgbClr>
                  </a:outerShdw>
                </a:effectLst>
              </a:rPr>
              <a:t>Pre-Material Development Phase</a:t>
            </a:r>
            <a:endParaRPr lang="en-US" sz="3200"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55</a:t>
            </a:fld>
            <a:endParaRPr lang="en-US"/>
          </a:p>
        </p:txBody>
      </p:sp>
      <p:pic>
        <p:nvPicPr>
          <p:cNvPr id="1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30872" y="151282"/>
            <a:ext cx="248915"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28858730"/>
              </p:ext>
            </p:extLst>
          </p:nvPr>
        </p:nvGraphicFramePr>
        <p:xfrm>
          <a:off x="276228" y="1347093"/>
          <a:ext cx="8515351" cy="5013960"/>
        </p:xfrm>
        <a:graphic>
          <a:graphicData uri="http://schemas.openxmlformats.org/drawingml/2006/table">
            <a:tbl>
              <a:tblPr firstRow="1" bandRow="1">
                <a:tableStyleId>{D7AC3CCA-C797-4891-BE02-D94E43425B78}</a:tableStyleId>
              </a:tblPr>
              <a:tblGrid>
                <a:gridCol w="4238625"/>
                <a:gridCol w="42767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Decision</a:t>
                      </a:r>
                      <a:r>
                        <a:rPr lang="en-US" sz="1100" b="1" dirty="0" smtClean="0">
                          <a:solidFill>
                            <a:schemeClr val="bg1"/>
                          </a:solidFill>
                        </a:rPr>
                        <a:t>: </a:t>
                      </a:r>
                      <a:r>
                        <a:rPr lang="en-US" sz="1100" dirty="0" smtClean="0">
                          <a:solidFill>
                            <a:srgbClr val="FFFF00"/>
                          </a:solidFill>
                        </a:rPr>
                        <a:t>Should the DoD/Air Force approve a material development?</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Decision Makers</a:t>
                      </a:r>
                      <a:r>
                        <a:rPr lang="en-US" sz="1100" b="1" dirty="0" smtClean="0">
                          <a:solidFill>
                            <a:schemeClr val="bg1"/>
                          </a:solidFill>
                        </a:rPr>
                        <a:t>: </a:t>
                      </a:r>
                      <a:r>
                        <a:rPr lang="en-US" sz="1100" b="1" dirty="0" smtClean="0">
                          <a:solidFill>
                            <a:srgbClr val="FFFF00"/>
                          </a:solidFill>
                        </a:rPr>
                        <a:t>JROC, CAPE, AFROC, and MDA</a:t>
                      </a:r>
                    </a:p>
                  </a:txBody>
                  <a:tcPr>
                    <a:solidFill>
                      <a:srgbClr val="0070C0"/>
                    </a:solidFill>
                  </a:tcPr>
                </a:tc>
              </a:tr>
              <a:tr h="168017">
                <a:tc gridSpan="2">
                  <a:txBody>
                    <a:bodyPr/>
                    <a:lstStyle/>
                    <a:p>
                      <a:pPr marL="0" indent="0">
                        <a:buNone/>
                      </a:pPr>
                      <a:r>
                        <a:rPr lang="en-US" sz="1100" b="1" u="sng" dirty="0" smtClean="0">
                          <a:solidFill>
                            <a:schemeClr val="bg1"/>
                          </a:solidFill>
                        </a:rPr>
                        <a:t>Decision Point</a:t>
                      </a:r>
                      <a:r>
                        <a:rPr lang="en-US" sz="1100" b="1" dirty="0" smtClean="0">
                          <a:solidFill>
                            <a:schemeClr val="bg1"/>
                          </a:solidFill>
                        </a:rPr>
                        <a:t>: </a:t>
                      </a:r>
                    </a:p>
                    <a:p>
                      <a:pPr marL="228600" indent="-228600">
                        <a:buAutoNum type="arabicParenR"/>
                      </a:pPr>
                      <a:r>
                        <a:rPr lang="en-US" sz="1100" dirty="0" smtClean="0">
                          <a:solidFill>
                            <a:srgbClr val="FFFF00"/>
                          </a:solidFill>
                        </a:rPr>
                        <a:t>Capability Based Assessment (CBA) Review; </a:t>
                      </a:r>
                    </a:p>
                    <a:p>
                      <a:pPr marL="228600" indent="-228600">
                        <a:buAutoNum type="arabicParenR"/>
                      </a:pPr>
                      <a:r>
                        <a:rPr lang="en-US" sz="1100" dirty="0" smtClean="0">
                          <a:solidFill>
                            <a:srgbClr val="FFFF00"/>
                          </a:solidFill>
                        </a:rPr>
                        <a:t>AoA Study Plan; and/or </a:t>
                      </a:r>
                    </a:p>
                    <a:p>
                      <a:pPr marL="228600" indent="-228600">
                        <a:buAutoNum type="arabicParenR"/>
                      </a:pPr>
                      <a:r>
                        <a:rPr lang="en-US" sz="1100" dirty="0" smtClean="0">
                          <a:solidFill>
                            <a:srgbClr val="FFFF00"/>
                          </a:solidFill>
                        </a:rPr>
                        <a:t>Validation of the ICD.</a:t>
                      </a:r>
                    </a:p>
                  </a:txBody>
                  <a:tcPr>
                    <a:solidFill>
                      <a:srgbClr val="0070C0"/>
                    </a:solidFill>
                  </a:tcPr>
                </a:tc>
                <a:tc hMerge="1">
                  <a:txBody>
                    <a:bodyPr/>
                    <a:lstStyle/>
                    <a:p>
                      <a:endParaRPr lang="en-US"/>
                    </a:p>
                  </a:txBody>
                  <a:tcPr/>
                </a:tc>
              </a:tr>
              <a:tr h="133727">
                <a:tc>
                  <a:txBody>
                    <a:bodyPr/>
                    <a:lstStyle/>
                    <a:p>
                      <a:pPr algn="ctr"/>
                      <a:r>
                        <a:rPr lang="en-US" sz="1100" b="1" u="sng" dirty="0" smtClean="0">
                          <a:solidFill>
                            <a:schemeClr val="bg1"/>
                          </a:solidFill>
                        </a:rPr>
                        <a:t>QUESTIONS TO BE ASKED</a:t>
                      </a:r>
                      <a:r>
                        <a:rPr lang="en-US" sz="1100" b="1" dirty="0" smtClean="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solidFill>
                            <a:schemeClr val="bg1"/>
                          </a:solidFill>
                        </a:rPr>
                        <a:t>(</a:t>
                      </a:r>
                      <a:r>
                        <a:rPr lang="en-US" sz="1100" i="1" dirty="0" smtClean="0">
                          <a:solidFill>
                            <a:schemeClr val="bg1"/>
                          </a:solidFill>
                        </a:rPr>
                        <a:t>The questions below are the generic and must be tailored to the specific program)</a:t>
                      </a:r>
                    </a:p>
                  </a:txBody>
                  <a:tcPr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INFORMATION REQUIRED TO ANSWER THE QUESTIONS:</a:t>
                      </a:r>
                      <a:endParaRPr lang="en-US" sz="1100" b="1" dirty="0" smtClean="0">
                        <a:solidFill>
                          <a:schemeClr val="bg1"/>
                        </a:solidFill>
                      </a:endParaRPr>
                    </a:p>
                  </a:txBody>
                  <a:tcPr anchor="ctr">
                    <a:solidFill>
                      <a:srgbClr val="0070C0"/>
                    </a:solidFill>
                  </a:tcPr>
                </a:tc>
              </a:tr>
              <a:tr h="370840">
                <a:tc>
                  <a:txBody>
                    <a:bodyPr/>
                    <a:lstStyle/>
                    <a:p>
                      <a:pPr marL="0" lvl="0" indent="0">
                        <a:buFont typeface="+mj-lt"/>
                        <a:buNone/>
                      </a:pPr>
                      <a:r>
                        <a:rPr lang="en-US" sz="1100" dirty="0" smtClean="0"/>
                        <a:t>Is the mission clearly defined?</a:t>
                      </a:r>
                    </a:p>
                  </a:txBody>
                  <a:tcPr/>
                </a:tc>
                <a:tc>
                  <a:txBody>
                    <a:bodyPr/>
                    <a:lstStyle/>
                    <a:p>
                      <a:pPr marL="0" lvl="0" indent="0">
                        <a:buFont typeface="+mj-lt"/>
                        <a:buNone/>
                      </a:pPr>
                      <a:r>
                        <a:rPr lang="en-US" sz="1100" dirty="0" smtClean="0"/>
                        <a:t>An understanding of how capability attributes were derived and relate to the mission.  (</a:t>
                      </a:r>
                      <a:r>
                        <a:rPr lang="en-US" sz="1100" i="1" dirty="0" smtClean="0"/>
                        <a:t>The capability baseline</a:t>
                      </a:r>
                      <a:r>
                        <a:rPr lang="en-US" sz="1100" dirty="0" smtClean="0"/>
                        <a:t>)</a:t>
                      </a:r>
                    </a:p>
                  </a:txBody>
                  <a:tcPr/>
                </a:tc>
              </a:tr>
              <a:tr h="370840">
                <a:tc rowSpan="2">
                  <a:txBody>
                    <a:bodyPr/>
                    <a:lstStyle/>
                    <a:p>
                      <a:pPr marL="0" lvl="0" indent="0">
                        <a:buFont typeface="+mj-lt"/>
                        <a:buNone/>
                      </a:pPr>
                      <a:r>
                        <a:rPr lang="en-US" sz="1100" dirty="0" smtClean="0"/>
                        <a:t>Is the required capability clearly and completely identified and documented including the attributes and standards included in the Universal Joint Task List (UJTL)?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 understanding of the relationship of the capability attributes to operational requirement parameter values. (</a:t>
                      </a:r>
                      <a:r>
                        <a:rPr lang="en-US" sz="1100" i="1" dirty="0" smtClean="0"/>
                        <a:t>The technical baseline</a:t>
                      </a:r>
                      <a:r>
                        <a:rPr lang="en-US" sz="1100" dirty="0" smtClean="0"/>
                        <a:t>)</a:t>
                      </a:r>
                    </a:p>
                  </a:txBody>
                  <a:tcPr>
                    <a:solidFill>
                      <a:srgbClr val="E7E7E7"/>
                    </a:solidFill>
                  </a:tcPr>
                </a:tc>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 understanding of how the capability attributes contribute to cost (acquisition and O&amp;S), schedule, and programmatic risk.  (</a:t>
                      </a:r>
                      <a:r>
                        <a:rPr lang="en-US" sz="1100" i="1" dirty="0" smtClean="0"/>
                        <a:t>The cost baseline</a:t>
                      </a:r>
                      <a:r>
                        <a:rPr lang="en-US" sz="1100" dirty="0" smtClean="0"/>
                        <a:t>.)</a:t>
                      </a:r>
                    </a:p>
                  </a:txBody>
                  <a:tcPr>
                    <a:solidFill>
                      <a:srgbClr val="E7E7E7"/>
                    </a:solidFill>
                  </a:tcPr>
                </a:tc>
              </a:tr>
              <a:tr h="370840">
                <a:tc>
                  <a:txBody>
                    <a:bodyPr/>
                    <a:lstStyle/>
                    <a:p>
                      <a:pPr marL="0" lvl="0" indent="0">
                        <a:buFont typeface="+mj-lt"/>
                        <a:buNone/>
                      </a:pPr>
                      <a:r>
                        <a:rPr lang="en-US" sz="1100" dirty="0" smtClean="0"/>
                        <a:t>Are capability gaps known, have they been prioritized with respect to need, and have recommendations for addressing gaps been</a:t>
                      </a:r>
                      <a:r>
                        <a:rPr lang="en-US" sz="1100" baseline="0" dirty="0" smtClean="0"/>
                        <a:t> </a:t>
                      </a:r>
                      <a:r>
                        <a:rPr lang="en-US" sz="1100" dirty="0" smtClean="0"/>
                        <a:t>identified / assessed / documented ?</a:t>
                      </a:r>
                    </a:p>
                  </a:txBody>
                  <a:tcPr>
                    <a:solidFill>
                      <a:srgbClr val="CBCBC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 understanding of the operational or mission impact as capability alternative change.  (</a:t>
                      </a:r>
                      <a:r>
                        <a:rPr lang="en-US" sz="1100" i="1" dirty="0" smtClean="0"/>
                        <a:t>The military utility of a certain capability</a:t>
                      </a:r>
                      <a:r>
                        <a:rPr lang="en-US" sz="1100" dirty="0" smtClean="0"/>
                        <a:t>)</a:t>
                      </a:r>
                    </a:p>
                  </a:txBody>
                  <a:tcPr>
                    <a:solidFill>
                      <a:srgbClr val="CBCBCB"/>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smtClean="0"/>
                        <a:t>Have operational risks associated with the</a:t>
                      </a:r>
                      <a:r>
                        <a:rPr lang="en-US" sz="1100" baseline="0" dirty="0" smtClean="0"/>
                        <a:t> </a:t>
                      </a:r>
                      <a:r>
                        <a:rPr lang="en-US" sz="1100" dirty="0" smtClean="0"/>
                        <a:t>capability gaps been assessed and documented?</a:t>
                      </a:r>
                    </a:p>
                  </a:txBody>
                  <a:tcPr>
                    <a:solidFill>
                      <a:srgbClr val="E7E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 understanding of the effect of adjusting capability solutions on capability cost, schedule, and risk.  (</a:t>
                      </a:r>
                      <a:r>
                        <a:rPr lang="en-US" sz="1100" i="1" dirty="0" smtClean="0"/>
                        <a:t>The cost tradespace</a:t>
                      </a:r>
                      <a:r>
                        <a:rPr lang="en-US" sz="1100" dirty="0" smtClean="0"/>
                        <a:t>.)</a:t>
                      </a:r>
                    </a:p>
                  </a:txBody>
                  <a:tcPr>
                    <a:solidFill>
                      <a:srgbClr val="E7E7E7"/>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Have potential non-materiel solutions been identified and assessed?</a:t>
                      </a:r>
                    </a:p>
                  </a:txBody>
                  <a:tcPr>
                    <a:solidFill>
                      <a:srgbClr val="CBCBCB"/>
                    </a:solidFill>
                  </a:tcPr>
                </a:tc>
                <a:tc>
                  <a:txBody>
                    <a:bodyPr/>
                    <a:lstStyle/>
                    <a:p>
                      <a:pPr marL="0" lvl="0" indent="0" algn="l">
                        <a:buFont typeface="+mj-lt"/>
                        <a:buNone/>
                      </a:pPr>
                      <a:r>
                        <a:rPr lang="en-US" sz="1100" dirty="0" smtClean="0"/>
                        <a:t>An understanding of the relationship between the military worth, and the cost, schedule, and risk, for each alternative. (</a:t>
                      </a:r>
                      <a:r>
                        <a:rPr lang="en-US" sz="1100" i="1" dirty="0" smtClean="0"/>
                        <a:t>The cost/performance tradespace</a:t>
                      </a:r>
                      <a:r>
                        <a:rPr lang="en-US" sz="1100" dirty="0" smtClean="0"/>
                        <a:t>) </a:t>
                      </a:r>
                    </a:p>
                  </a:txBody>
                  <a:tcPr>
                    <a:solidFill>
                      <a:srgbClr val="CBCBCB"/>
                    </a:solidFill>
                  </a:tcPr>
                </a:tc>
              </a:tr>
            </a:tbl>
          </a:graphicData>
        </a:graphic>
      </p:graphicFrame>
    </p:spTree>
    <p:extLst>
      <p:ext uri="{BB962C8B-B14F-4D97-AF65-F5344CB8AC3E}">
        <p14:creationId xmlns:p14="http://schemas.microsoft.com/office/powerpoint/2010/main" val="1004676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3" y="145773"/>
            <a:ext cx="7665899" cy="914400"/>
          </a:xfrm>
        </p:spPr>
        <p:txBody>
          <a:bodyPr/>
          <a:lstStyle/>
          <a:p>
            <a:pPr algn="l"/>
            <a:r>
              <a:rPr lang="en-US" sz="3200" dirty="0" smtClean="0"/>
              <a:t>CCDF Phase</a:t>
            </a:r>
            <a:br>
              <a:rPr lang="en-US" sz="3200" dirty="0" smtClean="0"/>
            </a:br>
            <a:r>
              <a:rPr lang="en-US" sz="3200" dirty="0" smtClean="0">
                <a:solidFill>
                  <a:srgbClr val="0070C0"/>
                </a:solidFill>
                <a:effectLst>
                  <a:outerShdw blurRad="38100" dist="38100" dir="2700000" algn="tl">
                    <a:srgbClr val="000000">
                      <a:alpha val="43137"/>
                    </a:srgbClr>
                  </a:outerShdw>
                </a:effectLst>
              </a:rPr>
              <a:t>Pre-Systems Development Phase</a:t>
            </a:r>
            <a:endParaRPr lang="en-US" sz="3200" dirty="0">
              <a:solidFill>
                <a:srgbClr val="0070C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295008BC-DA31-4D19-837B-EFA4386B05F5}" type="slidenum">
              <a:rPr lang="en-US" smtClean="0"/>
              <a:t>56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66308348"/>
              </p:ext>
            </p:extLst>
          </p:nvPr>
        </p:nvGraphicFramePr>
        <p:xfrm>
          <a:off x="296106" y="1347093"/>
          <a:ext cx="8515351" cy="5105400"/>
        </p:xfrm>
        <a:graphic>
          <a:graphicData uri="http://schemas.openxmlformats.org/drawingml/2006/table">
            <a:tbl>
              <a:tblPr firstRow="1" bandRow="1">
                <a:tableStyleId>{D7AC3CCA-C797-4891-BE02-D94E43425B78}</a:tableStyleId>
              </a:tblPr>
              <a:tblGrid>
                <a:gridCol w="4219575"/>
                <a:gridCol w="1419225"/>
                <a:gridCol w="2876551"/>
              </a:tblGrid>
              <a:tr h="34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a:t>
                      </a:r>
                      <a:r>
                        <a:rPr lang="en-US" sz="1400" b="1" dirty="0" smtClean="0">
                          <a:solidFill>
                            <a:schemeClr val="bg1"/>
                          </a:solidFill>
                        </a:rPr>
                        <a:t>: </a:t>
                      </a:r>
                      <a:r>
                        <a:rPr lang="en-US" sz="1400" dirty="0" smtClean="0">
                          <a:solidFill>
                            <a:srgbClr val="FFFF00"/>
                          </a:solidFill>
                        </a:rPr>
                        <a:t>Should the Air Force approve the initial set of operational requirements?</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 CAPE, AFROC, and MDA</a:t>
                      </a: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FFFF00"/>
                        </a:solidFill>
                      </a:endParaRPr>
                    </a:p>
                  </a:txBody>
                  <a:tcPr/>
                </a:tc>
              </a:tr>
              <a:tr h="341376">
                <a:tc gridSpan="3">
                  <a:txBody>
                    <a:bodyPr/>
                    <a:lstStyle/>
                    <a:p>
                      <a:pPr marL="0" indent="0">
                        <a:buNone/>
                      </a:pPr>
                      <a:r>
                        <a:rPr lang="en-US" sz="1400" b="1" u="sng" dirty="0" smtClean="0">
                          <a:solidFill>
                            <a:schemeClr val="bg1"/>
                          </a:solidFill>
                        </a:rPr>
                        <a:t>Decision Points</a:t>
                      </a:r>
                      <a:r>
                        <a:rPr lang="en-US" sz="1400" b="1" dirty="0" smtClean="0">
                          <a:solidFill>
                            <a:schemeClr val="bg1"/>
                          </a:solidFill>
                        </a:rPr>
                        <a:t>: </a:t>
                      </a:r>
                      <a:r>
                        <a:rPr lang="en-US" sz="1400" dirty="0" smtClean="0">
                          <a:solidFill>
                            <a:schemeClr val="bg1"/>
                          </a:solidFill>
                        </a:rPr>
                        <a:t>This decision occurs at either:</a:t>
                      </a:r>
                    </a:p>
                    <a:p>
                      <a:pPr marL="228600" indent="-228600">
                        <a:buAutoNum type="arabicParenR"/>
                      </a:pPr>
                      <a:r>
                        <a:rPr lang="en-US" sz="1400" dirty="0" smtClean="0">
                          <a:solidFill>
                            <a:srgbClr val="FFFF00"/>
                          </a:solidFill>
                        </a:rPr>
                        <a:t>the validation of the AoA results with Requirements Correlation Table; </a:t>
                      </a:r>
                    </a:p>
                    <a:p>
                      <a:pPr marL="228600" indent="-228600">
                        <a:buAutoNum type="arabicParenR"/>
                      </a:pPr>
                      <a:r>
                        <a:rPr lang="en-US" sz="1400" dirty="0" smtClean="0">
                          <a:solidFill>
                            <a:srgbClr val="FFFF00"/>
                          </a:solidFill>
                        </a:rPr>
                        <a:t>at the time of approval of the draft CDD; and/or </a:t>
                      </a:r>
                    </a:p>
                    <a:p>
                      <a:pPr marL="228600" indent="-228600">
                        <a:buAutoNum type="arabicParenR"/>
                      </a:pPr>
                      <a:r>
                        <a:rPr lang="en-US" sz="1400" dirty="0" smtClean="0">
                          <a:solidFill>
                            <a:srgbClr val="FFFF00"/>
                          </a:solidFill>
                        </a:rPr>
                        <a:t>at the approval of the CDD and Milestone B.</a:t>
                      </a:r>
                    </a:p>
                  </a:txBody>
                  <a:tcPr>
                    <a:solidFill>
                      <a:srgbClr val="0070C0"/>
                    </a:solidFill>
                  </a:tcPr>
                </a:tc>
                <a:tc hMerge="1">
                  <a:txBody>
                    <a:bodyPr/>
                    <a:lstStyle/>
                    <a:p>
                      <a:endParaRPr lang="en-US"/>
                    </a:p>
                  </a:txBody>
                  <a:tcPr/>
                </a:tc>
                <a:tc hMerge="1">
                  <a:txBody>
                    <a:bodyPr/>
                    <a:lstStyle/>
                    <a:p>
                      <a:endParaRPr lang="en-US"/>
                    </a:p>
                  </a:txBody>
                  <a:tcPr/>
                </a:tc>
              </a:tr>
              <a:tr h="3115056">
                <a:tc gridSpan="2">
                  <a:txBody>
                    <a:bodyPr/>
                    <a:lstStyle/>
                    <a:p>
                      <a:pPr>
                        <a:spcBef>
                          <a:spcPts val="0"/>
                        </a:spcBef>
                        <a:spcAft>
                          <a:spcPts val="0"/>
                        </a:spcAft>
                      </a:pPr>
                      <a:r>
                        <a:rPr lang="en-US" sz="1000" b="1" i="0" u="none" strike="noStrike" kern="1200" baseline="0" dirty="0" smtClean="0">
                          <a:solidFill>
                            <a:schemeClr val="dk1"/>
                          </a:solidFill>
                          <a:latin typeface="Calibri" panose="020F0502020204030204" pitchFamily="34" charset="0"/>
                          <a:ea typeface="+mn-ea"/>
                          <a:cs typeface="+mn-cs"/>
                        </a:rPr>
                        <a:t>Materiel Solution Analysis Phase </a:t>
                      </a:r>
                      <a:r>
                        <a:rPr lang="en-US" sz="1000" b="0" i="0" u="none" strike="noStrike" kern="1200" baseline="0" dirty="0" smtClean="0">
                          <a:solidFill>
                            <a:schemeClr val="dk1"/>
                          </a:solidFill>
                          <a:latin typeface="Calibri" panose="020F0502020204030204" pitchFamily="34" charset="0"/>
                          <a:ea typeface="+mn-ea"/>
                          <a:cs typeface="+mn-cs"/>
                        </a:rPr>
                        <a:t>- The purpose of this phase is to conduct the analysis and other activities needed to choose the concept for the product that will be acquired, to begin translating validated capability gaps into system-specific requirements including the Key Performance Parameters (KPPs) and Key System Attributes (KSAs), and to conduct planning to support a decision on the acquisition strategy for the product. AoA solutions, key trades between cost and performance, affordability analysis, risk analysis, and planning for risk mitigation are key activities in this phase.</a:t>
                      </a:r>
                      <a:r>
                        <a:rPr lang="en-US" sz="1000" kern="1200" dirty="0" smtClean="0">
                          <a:solidFill>
                            <a:schemeClr val="dk1"/>
                          </a:solidFill>
                          <a:effectLst/>
                          <a:latin typeface="Calibri" panose="020F0502020204030204" pitchFamily="34" charset="0"/>
                          <a:ea typeface="+mn-ea"/>
                          <a:cs typeface="+mn-cs"/>
                        </a:rPr>
                        <a:t> This phase includes:</a:t>
                      </a:r>
                    </a:p>
                    <a:p>
                      <a:pPr marL="112713" lvl="1" indent="0">
                        <a:spcBef>
                          <a:spcPts val="0"/>
                        </a:spcBef>
                        <a:spcAft>
                          <a:spcPts val="0"/>
                        </a:spcAft>
                      </a:pPr>
                      <a:r>
                        <a:rPr lang="en-US" sz="800" kern="1200" dirty="0" smtClean="0">
                          <a:solidFill>
                            <a:schemeClr val="dk1"/>
                          </a:solidFill>
                          <a:effectLst/>
                          <a:latin typeface="Calibri" panose="020F0502020204030204" pitchFamily="34" charset="0"/>
                          <a:ea typeface="+mn-ea"/>
                          <a:cs typeface="+mn-cs"/>
                        </a:rPr>
                        <a:t>1. Funding to select an alternative for materiel development and support a decision to proceed to the next phase.</a:t>
                      </a:r>
                    </a:p>
                    <a:p>
                      <a:pPr marL="112713" lvl="1" indent="0">
                        <a:spcBef>
                          <a:spcPts val="0"/>
                        </a:spcBef>
                        <a:spcAft>
                          <a:spcPts val="0"/>
                        </a:spcAft>
                      </a:pPr>
                      <a:r>
                        <a:rPr lang="en-US" sz="800" kern="1200" dirty="0" smtClean="0">
                          <a:solidFill>
                            <a:schemeClr val="dk1"/>
                          </a:solidFill>
                          <a:effectLst/>
                          <a:latin typeface="Calibri" panose="020F0502020204030204" pitchFamily="34" charset="0"/>
                          <a:ea typeface="+mn-ea"/>
                          <a:cs typeface="+mn-cs"/>
                        </a:rPr>
                        <a:t>2. AoA* and Phase activity are guided by the validated ICD and AoA Study Plan.  </a:t>
                      </a:r>
                    </a:p>
                    <a:p>
                      <a:pPr marL="112713" lvl="1" indent="0">
                        <a:spcBef>
                          <a:spcPts val="0"/>
                        </a:spcBef>
                        <a:spcAft>
                          <a:spcPts val="0"/>
                        </a:spcAft>
                      </a:pPr>
                      <a:r>
                        <a:rPr lang="en-US" sz="800" kern="1200" dirty="0" smtClean="0">
                          <a:solidFill>
                            <a:schemeClr val="dk1"/>
                          </a:solidFill>
                          <a:effectLst/>
                          <a:latin typeface="Calibri" panose="020F0502020204030204" pitchFamily="34" charset="0"/>
                          <a:ea typeface="+mn-ea"/>
                          <a:cs typeface="+mn-cs"/>
                        </a:rPr>
                        <a:t>3. User prepares an OMS/MP in which the recommended materiel solution will operate in. </a:t>
                      </a:r>
                    </a:p>
                    <a:p>
                      <a:pPr marL="112713" lvl="1" indent="0">
                        <a:spcBef>
                          <a:spcPts val="0"/>
                        </a:spcBef>
                        <a:spcAft>
                          <a:spcPts val="0"/>
                        </a:spcAft>
                      </a:pPr>
                      <a:r>
                        <a:rPr lang="en-US" sz="800" kern="1200" dirty="0" smtClean="0">
                          <a:solidFill>
                            <a:schemeClr val="dk1"/>
                          </a:solidFill>
                          <a:effectLst/>
                          <a:latin typeface="Calibri" panose="020F0502020204030204" pitchFamily="34" charset="0"/>
                          <a:ea typeface="+mn-ea"/>
                          <a:cs typeface="+mn-cs"/>
                        </a:rPr>
                        <a:t>4. The CAE selecting a PM and establish a PMO </a:t>
                      </a:r>
                      <a:r>
                        <a:rPr lang="en-US" sz="1000" kern="1200" dirty="0" smtClean="0">
                          <a:solidFill>
                            <a:schemeClr val="dk1"/>
                          </a:solidFill>
                          <a:effectLst/>
                          <a:latin typeface="Calibri" panose="020F0502020204030204" pitchFamily="34" charset="0"/>
                          <a:ea typeface="+mn-ea"/>
                          <a:cs typeface="+mn-cs"/>
                        </a:rPr>
                        <a:t>.</a:t>
                      </a:r>
                    </a:p>
                    <a:p>
                      <a:endParaRPr lang="en-US" sz="300" kern="1200" dirty="0" smtClean="0">
                        <a:solidFill>
                          <a:schemeClr val="dk1"/>
                        </a:solidFill>
                        <a:effectLst/>
                        <a:latin typeface="+mn-lt"/>
                        <a:ea typeface="+mn-ea"/>
                        <a:cs typeface="+mn-cs"/>
                      </a:endParaRPr>
                    </a:p>
                    <a:p>
                      <a:r>
                        <a:rPr lang="en-US" sz="1000" b="1" i="0" u="none" strike="noStrike" kern="1200" baseline="0" dirty="0" smtClean="0">
                          <a:solidFill>
                            <a:schemeClr val="dk1"/>
                          </a:solidFill>
                          <a:latin typeface="Calibri" panose="020F0502020204030204" pitchFamily="34" charset="0"/>
                          <a:ea typeface="+mn-ea"/>
                          <a:cs typeface="+mn-cs"/>
                        </a:rPr>
                        <a:t>TMRR Phase </a:t>
                      </a:r>
                      <a:r>
                        <a:rPr lang="en-US" sz="1000" b="0" i="0" u="none" strike="noStrike" kern="1200" baseline="0" dirty="0" smtClean="0">
                          <a:solidFill>
                            <a:schemeClr val="dk1"/>
                          </a:solidFill>
                          <a:latin typeface="Calibri" panose="020F0502020204030204" pitchFamily="34" charset="0"/>
                          <a:ea typeface="+mn-ea"/>
                          <a:cs typeface="+mn-cs"/>
                        </a:rPr>
                        <a:t>- The purpose of this phase is to reduce technology, engineering, integration, and life cycle cost risk to the point that a decision to contract for EMD can be made with confidence in successful program execution for development, production, and sustainment.</a:t>
                      </a:r>
                    </a:p>
                    <a:p>
                      <a:pPr marL="0" marR="0">
                        <a:spcBef>
                          <a:spcPts val="0"/>
                        </a:spcBef>
                        <a:spcAft>
                          <a:spcPts val="0"/>
                        </a:spcAft>
                      </a:pPr>
                      <a:r>
                        <a:rPr lang="en-US" sz="1000" dirty="0" smtClean="0">
                          <a:effectLst/>
                          <a:latin typeface="Calibri"/>
                          <a:ea typeface="Times New Roman"/>
                          <a:cs typeface="TimesNewRomanPSMT"/>
                        </a:rPr>
                        <a:t>This phase includes:</a:t>
                      </a:r>
                      <a:endParaRPr lang="en-US" sz="16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1. Activities intended to reduce the specific risks associated with the development. </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2. Competitive prototyping activities or alternative and preliminary design activities up to and including</a:t>
                      </a:r>
                      <a:r>
                        <a:rPr lang="en-US" sz="800" baseline="0" dirty="0" smtClean="0">
                          <a:effectLst/>
                          <a:latin typeface="Calibri"/>
                          <a:ea typeface="Times New Roman"/>
                          <a:cs typeface="TimesNewRomanPSMT"/>
                        </a:rPr>
                        <a:t> </a:t>
                      </a:r>
                      <a:r>
                        <a:rPr lang="en-US" sz="800" dirty="0" smtClean="0">
                          <a:effectLst/>
                          <a:latin typeface="Calibri"/>
                          <a:ea typeface="Times New Roman"/>
                          <a:cs typeface="TimesNewRomanPSMT"/>
                        </a:rPr>
                        <a:t>PDR prior to</a:t>
                      </a:r>
                      <a:r>
                        <a:rPr lang="en-US" sz="800" baseline="0" dirty="0" smtClean="0">
                          <a:effectLst/>
                          <a:latin typeface="Calibri"/>
                          <a:ea typeface="Times New Roman"/>
                          <a:cs typeface="TimesNewRomanPSMT"/>
                        </a:rPr>
                        <a:t> </a:t>
                      </a:r>
                      <a:r>
                        <a:rPr lang="en-US" sz="800" dirty="0" smtClean="0">
                          <a:effectLst/>
                          <a:latin typeface="Calibri"/>
                          <a:ea typeface="Times New Roman"/>
                          <a:cs typeface="TimesNewRomanPSMT"/>
                        </a:rPr>
                        <a:t>EMD.</a:t>
                      </a:r>
                      <a:r>
                        <a:rPr lang="en-US" sz="800" baseline="0" dirty="0" smtClean="0">
                          <a:effectLst/>
                          <a:latin typeface="Calibri"/>
                          <a:ea typeface="Times New Roman"/>
                          <a:cs typeface="TimesNewRomanPSMT"/>
                        </a:rPr>
                        <a:t> </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3. Deeper analysis of the actual risks associated with the preferred design and mitigation of these risks.</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4.  Multiple technology demos to substantiate that a preferred solution is feasible, affordable, and supportable; satisfies validated capability requirements;</a:t>
                      </a:r>
                      <a:r>
                        <a:rPr lang="en-US" sz="800" baseline="0" dirty="0" smtClean="0">
                          <a:effectLst/>
                          <a:latin typeface="Calibri"/>
                          <a:ea typeface="Times New Roman"/>
                          <a:cs typeface="TimesNewRomanPSMT"/>
                        </a:rPr>
                        <a:t> </a:t>
                      </a:r>
                      <a:r>
                        <a:rPr lang="en-US" sz="800" dirty="0" smtClean="0">
                          <a:effectLst/>
                          <a:latin typeface="Calibri"/>
                          <a:ea typeface="Times New Roman"/>
                          <a:cs typeface="TimesNewRomanPSMT"/>
                        </a:rPr>
                        <a:t>and has acceptable technical risk. </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5. Planning for EMD, production, DT, OT, and life-cycle sustainment of proposed products will occur during this phase. </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6. Support CDD validation (or its equivalent), by conducting a SE trade-off analysis showing how cost and capability vary as a function of the major design parameters. It supports assessment of refined KPPs/KSAs. </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7. Subsequent to CDD validation, the PM will conduct additional requirements analysis  leading to a PDR prior to Milestone B.</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8. The PM will plan the balance of the program and submit an updated Acquisition Strategy to the MDA. </a:t>
                      </a:r>
                      <a:endParaRPr lang="en-US" sz="800" dirty="0" smtClean="0">
                        <a:effectLst/>
                        <a:latin typeface="Times New Roman"/>
                        <a:ea typeface="Times New Roman"/>
                      </a:endParaRPr>
                    </a:p>
                    <a:p>
                      <a:pPr marL="117475" marR="0" indent="0">
                        <a:spcBef>
                          <a:spcPts val="0"/>
                        </a:spcBef>
                        <a:spcAft>
                          <a:spcPts val="0"/>
                        </a:spcAft>
                      </a:pPr>
                      <a:r>
                        <a:rPr lang="en-US" sz="800" dirty="0" smtClean="0">
                          <a:effectLst/>
                          <a:latin typeface="Calibri"/>
                          <a:ea typeface="Times New Roman"/>
                          <a:cs typeface="TimesNewRomanPSMT"/>
                        </a:rPr>
                        <a:t>9. The PM will integrate the product support design into the overall design process.</a:t>
                      </a:r>
                    </a:p>
                    <a:p>
                      <a:pPr marL="3175" marR="0" indent="0">
                        <a:spcBef>
                          <a:spcPts val="0"/>
                        </a:spcBef>
                        <a:spcAft>
                          <a:spcPts val="0"/>
                        </a:spcAft>
                      </a:pPr>
                      <a:r>
                        <a:rPr lang="en-US" sz="800" b="1" dirty="0" smtClean="0">
                          <a:solidFill>
                            <a:srgbClr val="C00000"/>
                          </a:solidFill>
                          <a:effectLst/>
                          <a:latin typeface="Calibri"/>
                          <a:ea typeface="Times New Roman"/>
                        </a:rPr>
                        <a:t>Source: DoDI 5000.02</a:t>
                      </a:r>
                      <a:endParaRPr lang="en-US" sz="800" b="1" dirty="0" smtClean="0">
                        <a:solidFill>
                          <a:srgbClr val="C00000"/>
                        </a:solidFill>
                        <a:effectLst/>
                        <a:latin typeface="Times New Roman"/>
                        <a:ea typeface="Times New Roman"/>
                      </a:endParaRPr>
                    </a:p>
                  </a:txBody>
                  <a:tcPr/>
                </a:tc>
                <a:tc hMerge="1">
                  <a:txBody>
                    <a:bodyPr/>
                    <a:lstStyle/>
                    <a:p>
                      <a:endParaRPr lang="en-US" dirty="0"/>
                    </a:p>
                  </a:txBody>
                  <a:tcPr>
                    <a:solidFill>
                      <a:srgbClr val="E7E7E7"/>
                    </a:solidFill>
                  </a:tcPr>
                </a:tc>
                <a:tc>
                  <a:txBody>
                    <a:bodyPr/>
                    <a:lstStyle/>
                    <a:p>
                      <a:endParaRPr lang="en-US" dirty="0"/>
                    </a:p>
                  </a:txBody>
                  <a:tcPr>
                    <a:solidFill>
                      <a:srgbClr val="E7E7E7"/>
                    </a:solidFill>
                  </a:tcPr>
                </a:tc>
              </a:tr>
            </a:tbl>
          </a:graphicData>
        </a:graphic>
      </p:graphicFrame>
      <p:pic>
        <p:nvPicPr>
          <p:cNvPr id="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074072" y="151282"/>
            <a:ext cx="735290"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74" r="59485"/>
          <a:stretch/>
        </p:blipFill>
        <p:spPr bwMode="auto">
          <a:xfrm>
            <a:off x="6089212" y="3732748"/>
            <a:ext cx="257152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0905" y="6472535"/>
            <a:ext cx="7137670" cy="307777"/>
          </a:xfrm>
          <a:prstGeom prst="rect">
            <a:avLst/>
          </a:prstGeom>
        </p:spPr>
        <p:txBody>
          <a:bodyPr wrap="square">
            <a:spAutoFit/>
          </a:bodyPr>
          <a:lstStyle/>
          <a:p>
            <a:r>
              <a:rPr lang="en-US" sz="700" dirty="0" smtClean="0">
                <a:solidFill>
                  <a:schemeClr val="dk1"/>
                </a:solidFill>
                <a:latin typeface="Calibri" panose="020F0502020204030204" pitchFamily="34" charset="0"/>
              </a:rPr>
              <a:t>*The </a:t>
            </a:r>
            <a:r>
              <a:rPr lang="en-US" sz="700" dirty="0">
                <a:solidFill>
                  <a:schemeClr val="dk1"/>
                </a:solidFill>
                <a:latin typeface="Calibri" panose="020F0502020204030204" pitchFamily="34" charset="0"/>
              </a:rPr>
              <a:t>AoA will inform and be informed by affordability analysis, cost analysis, sustainment considerations, early systems engineering analyses, threat projections, and market research</a:t>
            </a:r>
            <a:r>
              <a:rPr lang="en-US" sz="700" dirty="0" smtClean="0">
                <a:solidFill>
                  <a:schemeClr val="dk1"/>
                </a:solidFill>
                <a:latin typeface="Calibri" panose="020F0502020204030204" pitchFamily="34" charset="0"/>
              </a:rPr>
              <a:t>.</a:t>
            </a:r>
          </a:p>
          <a:p>
            <a:r>
              <a:rPr lang="en-US" sz="700" dirty="0" smtClean="0">
                <a:solidFill>
                  <a:schemeClr val="dk1"/>
                </a:solidFill>
                <a:latin typeface="Calibri" panose="020F0502020204030204" pitchFamily="34" charset="0"/>
              </a:rPr>
              <a:t>**</a:t>
            </a:r>
            <a:r>
              <a:rPr lang="en-US" sz="700" dirty="0">
                <a:solidFill>
                  <a:schemeClr val="dk1"/>
                </a:solidFill>
                <a:latin typeface="Calibri" panose="020F0502020204030204" pitchFamily="34" charset="0"/>
              </a:rPr>
              <a:t>Operational Mode Summary/Mission Profile </a:t>
            </a:r>
            <a:endParaRPr lang="en-US" sz="700" dirty="0">
              <a:latin typeface="Calibri" panose="020F0502020204030204" pitchFamily="34" charset="0"/>
            </a:endParaRPr>
          </a:p>
        </p:txBody>
      </p:sp>
    </p:spTree>
    <p:extLst>
      <p:ext uri="{BB962C8B-B14F-4D97-AF65-F5344CB8AC3E}">
        <p14:creationId xmlns:p14="http://schemas.microsoft.com/office/powerpoint/2010/main" val="2422311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590"/>
            <a:ext cx="7735473" cy="914400"/>
          </a:xfrm>
        </p:spPr>
        <p:txBody>
          <a:bodyPr/>
          <a:lstStyle/>
          <a:p>
            <a:pPr algn="l"/>
            <a:r>
              <a:rPr lang="en-US" sz="3200" dirty="0" smtClean="0"/>
              <a:t>CCDF Phase</a:t>
            </a:r>
            <a:br>
              <a:rPr lang="en-US" sz="3200" dirty="0" smtClean="0"/>
            </a:br>
            <a:r>
              <a:rPr lang="en-US" sz="3200" dirty="0" smtClean="0">
                <a:solidFill>
                  <a:srgbClr val="0070C0"/>
                </a:solidFill>
                <a:effectLst>
                  <a:outerShdw blurRad="38100" dist="38100" dir="2700000" algn="tl">
                    <a:srgbClr val="000000">
                      <a:alpha val="43137"/>
                    </a:srgbClr>
                  </a:outerShdw>
                </a:effectLst>
              </a:rPr>
              <a:t>Pre-System Development Phase</a:t>
            </a:r>
            <a:endParaRPr lang="en-US" sz="3200"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57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882917412"/>
              </p:ext>
            </p:extLst>
          </p:nvPr>
        </p:nvGraphicFramePr>
        <p:xfrm>
          <a:off x="286167" y="1347093"/>
          <a:ext cx="8515351" cy="4587240"/>
        </p:xfrm>
        <a:graphic>
          <a:graphicData uri="http://schemas.openxmlformats.org/drawingml/2006/table">
            <a:tbl>
              <a:tblPr firstRow="1" bandRow="1">
                <a:tableStyleId>{D7AC3CCA-C797-4891-BE02-D94E43425B78}</a:tableStyleId>
              </a:tblPr>
              <a:tblGrid>
                <a:gridCol w="4238625"/>
                <a:gridCol w="4276726"/>
              </a:tblGrid>
              <a:tr h="1769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Decision</a:t>
                      </a:r>
                      <a:r>
                        <a:rPr lang="en-US" sz="1100" b="1" dirty="0" smtClean="0">
                          <a:solidFill>
                            <a:schemeClr val="bg1"/>
                          </a:solidFill>
                        </a:rPr>
                        <a:t>: </a:t>
                      </a:r>
                      <a:r>
                        <a:rPr lang="en-US" sz="1100" dirty="0" smtClean="0">
                          <a:solidFill>
                            <a:srgbClr val="FFFF00"/>
                          </a:solidFill>
                        </a:rPr>
                        <a:t>Should the Air Force approve the initial set of operational requirements?</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Decision Makers</a:t>
                      </a:r>
                      <a:r>
                        <a:rPr lang="en-US" sz="1100" b="1" dirty="0" smtClean="0">
                          <a:solidFill>
                            <a:schemeClr val="bg1"/>
                          </a:solidFill>
                        </a:rPr>
                        <a:t>: </a:t>
                      </a:r>
                      <a:r>
                        <a:rPr lang="en-US" sz="1100" b="1" dirty="0" smtClean="0">
                          <a:solidFill>
                            <a:srgbClr val="FFFF00"/>
                          </a:solidFill>
                        </a:rPr>
                        <a:t>JROC, CAPE, AFROC, and MDA</a:t>
                      </a:r>
                    </a:p>
                  </a:txBody>
                  <a:tcPr>
                    <a:solidFill>
                      <a:srgbClr val="0070C0"/>
                    </a:solidFill>
                  </a:tcPr>
                </a:tc>
              </a:tr>
              <a:tr h="168017">
                <a:tc gridSpan="2">
                  <a:txBody>
                    <a:bodyPr/>
                    <a:lstStyle/>
                    <a:p>
                      <a:pPr marL="0" indent="0">
                        <a:buNone/>
                      </a:pPr>
                      <a:r>
                        <a:rPr lang="en-US" sz="1100" b="1" u="sng" dirty="0" smtClean="0">
                          <a:solidFill>
                            <a:schemeClr val="bg1"/>
                          </a:solidFill>
                        </a:rPr>
                        <a:t>Decision Point</a:t>
                      </a:r>
                      <a:r>
                        <a:rPr lang="en-US" sz="1100" b="1" dirty="0" smtClean="0">
                          <a:solidFill>
                            <a:schemeClr val="bg1"/>
                          </a:solidFill>
                        </a:rPr>
                        <a:t>: </a:t>
                      </a:r>
                      <a:r>
                        <a:rPr lang="en-US" sz="1100" dirty="0" smtClean="0">
                          <a:solidFill>
                            <a:schemeClr val="bg1"/>
                          </a:solidFill>
                        </a:rPr>
                        <a:t>This decision occurs at either:</a:t>
                      </a:r>
                    </a:p>
                    <a:p>
                      <a:pPr marL="228600" indent="-228600">
                        <a:buAutoNum type="arabicParenR"/>
                      </a:pPr>
                      <a:r>
                        <a:rPr lang="en-US" sz="1100" dirty="0" smtClean="0">
                          <a:solidFill>
                            <a:srgbClr val="FFFF00"/>
                          </a:solidFill>
                        </a:rPr>
                        <a:t>the validation of the AoA results with Requirements Correlation Table; </a:t>
                      </a:r>
                    </a:p>
                    <a:p>
                      <a:pPr marL="228600" indent="-228600">
                        <a:buAutoNum type="arabicParenR"/>
                      </a:pPr>
                      <a:r>
                        <a:rPr lang="en-US" sz="1100" dirty="0" smtClean="0">
                          <a:solidFill>
                            <a:srgbClr val="FFFF00"/>
                          </a:solidFill>
                        </a:rPr>
                        <a:t>at the time of approval of the draft CDD; and/or </a:t>
                      </a:r>
                    </a:p>
                    <a:p>
                      <a:pPr marL="228600" indent="-228600">
                        <a:buAutoNum type="arabicParenR"/>
                      </a:pPr>
                      <a:r>
                        <a:rPr lang="en-US" sz="1100" dirty="0" smtClean="0">
                          <a:solidFill>
                            <a:srgbClr val="FFFF00"/>
                          </a:solidFill>
                        </a:rPr>
                        <a:t>at the approval of the CDD and Milestone B.</a:t>
                      </a:r>
                    </a:p>
                  </a:txBody>
                  <a:tcPr>
                    <a:solidFill>
                      <a:srgbClr val="0070C0"/>
                    </a:solidFill>
                  </a:tcPr>
                </a:tc>
                <a:tc hMerge="1">
                  <a:txBody>
                    <a:bodyPr/>
                    <a:lstStyle/>
                    <a:p>
                      <a:endParaRPr lang="en-US"/>
                    </a:p>
                  </a:txBody>
                  <a:tcPr/>
                </a:tc>
              </a:tr>
              <a:tr h="133727">
                <a:tc>
                  <a:txBody>
                    <a:bodyPr/>
                    <a:lstStyle/>
                    <a:p>
                      <a:pPr algn="ctr"/>
                      <a:r>
                        <a:rPr lang="en-US" sz="1100" b="1" u="sng" dirty="0" smtClean="0">
                          <a:solidFill>
                            <a:schemeClr val="bg1"/>
                          </a:solidFill>
                        </a:rPr>
                        <a:t>QUESTIONS TO BE ASKED</a:t>
                      </a:r>
                      <a:r>
                        <a:rPr lang="en-US" sz="1100" b="1" dirty="0" smtClean="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solidFill>
                            <a:schemeClr val="bg1"/>
                          </a:solidFill>
                        </a:rPr>
                        <a:t>(</a:t>
                      </a:r>
                      <a:r>
                        <a:rPr lang="en-US" sz="1100" i="1" dirty="0" smtClean="0">
                          <a:solidFill>
                            <a:schemeClr val="bg1"/>
                          </a:solidFill>
                        </a:rPr>
                        <a:t>The questions below are the generic and must be tailored to the specific program)</a:t>
                      </a:r>
                    </a:p>
                  </a:txBody>
                  <a:tcPr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INFORMATION REQUIRED TO ANSWER THE QUESTIONS:</a:t>
                      </a:r>
                      <a:endParaRPr lang="en-US" sz="1100" b="1" dirty="0" smtClean="0">
                        <a:solidFill>
                          <a:schemeClr val="bg1"/>
                        </a:solidFill>
                      </a:endParaRPr>
                    </a:p>
                  </a:txBody>
                  <a:tcPr anchor="ctr">
                    <a:solidFill>
                      <a:srgbClr val="0070C0"/>
                    </a:solidFill>
                  </a:tcPr>
                </a:tc>
              </a:tr>
              <a:tr h="370840">
                <a:tc>
                  <a:txBody>
                    <a:bodyPr/>
                    <a:lstStyle/>
                    <a:p>
                      <a:pPr marL="0" lvl="0" indent="0">
                        <a:buFont typeface="+mj-lt"/>
                        <a:buNone/>
                      </a:pPr>
                      <a:r>
                        <a:rPr lang="en-US" sz="1100" dirty="0" smtClean="0"/>
                        <a:t>Which operational requirements are the principle drivers of program cost, schedule, or programmatic risk?</a:t>
                      </a:r>
                    </a:p>
                  </a:txBody>
                  <a:tcPr/>
                </a:tc>
                <a:tc>
                  <a:txBody>
                    <a:bodyPr/>
                    <a:lstStyle/>
                    <a:p>
                      <a:pPr marL="0" lvl="0" indent="0">
                        <a:buFont typeface="+mj-lt"/>
                        <a:buNone/>
                      </a:pPr>
                      <a:r>
                        <a:rPr lang="en-US" sz="1100" dirty="0" smtClean="0"/>
                        <a:t>An understanding of how the operational requirement parameter values were derived.  (</a:t>
                      </a:r>
                      <a:r>
                        <a:rPr lang="en-US" sz="1100" i="1" dirty="0" smtClean="0"/>
                        <a:t>The requirements baseline</a:t>
                      </a:r>
                      <a:r>
                        <a:rPr lang="en-US" sz="1100" dirty="0" smtClean="0"/>
                        <a:t>)</a:t>
                      </a:r>
                    </a:p>
                  </a:txBody>
                  <a:tcPr/>
                </a:tc>
              </a:tr>
              <a:tr h="370840">
                <a:tc rowSpan="3">
                  <a:txBody>
                    <a:bodyPr/>
                    <a:lstStyle/>
                    <a:p>
                      <a:pPr marL="0" lvl="0" indent="0">
                        <a:buFont typeface="+mj-lt"/>
                        <a:buNone/>
                      </a:pPr>
                      <a:r>
                        <a:rPr lang="en-US" sz="1100" dirty="0" smtClean="0"/>
                        <a:t>For each of the parameters that are key cost, schedule, or risk drivers:  What is the recommended threshold/minimum parameter value?  What cost savings could be achieved if the Air Force were to accept a lower parameter value?  What is the operational impact to the warfighter of a lower parameter value?</a:t>
                      </a:r>
                    </a:p>
                  </a:txBody>
                  <a:tcPr anchor="ctr"/>
                </a:tc>
                <a:tc>
                  <a:txBody>
                    <a:bodyPr/>
                    <a:lstStyle/>
                    <a:p>
                      <a:pPr marL="0" lvl="0" indent="0">
                        <a:buFont typeface="+mj-lt"/>
                        <a:buNone/>
                      </a:pPr>
                      <a:r>
                        <a:rPr lang="en-US" sz="1100" dirty="0" smtClean="0"/>
                        <a:t>An understanding of how the operational requirement contributes to cost, schedule, and programmatic risk.  (</a:t>
                      </a:r>
                      <a:r>
                        <a:rPr lang="en-US" sz="1100" i="1" dirty="0" smtClean="0"/>
                        <a:t>The cost baseline</a:t>
                      </a:r>
                      <a:r>
                        <a:rPr lang="en-US" sz="1100" dirty="0" smtClean="0"/>
                        <a:t>.)</a:t>
                      </a:r>
                    </a:p>
                  </a:txBody>
                  <a:tcPr>
                    <a:solidFill>
                      <a:srgbClr val="E7E7E7"/>
                    </a:solidFil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dirty="0" smtClean="0"/>
                    </a:p>
                  </a:txBody>
                  <a:tcPr/>
                </a:tc>
                <a:tc>
                  <a:txBody>
                    <a:bodyPr/>
                    <a:lstStyle/>
                    <a:p>
                      <a:pPr marL="0" lvl="0" indent="0">
                        <a:buFont typeface="+mj-lt"/>
                        <a:buNone/>
                      </a:pPr>
                      <a:r>
                        <a:rPr lang="en-US" sz="1100" dirty="0" smtClean="0"/>
                        <a:t>An understanding of the operational or mission impact as operational requirements increase or decrease.  (</a:t>
                      </a:r>
                      <a:r>
                        <a:rPr lang="en-US" sz="1100" i="1" dirty="0" smtClean="0"/>
                        <a:t>The military utility of a certain capability</a:t>
                      </a:r>
                      <a:r>
                        <a:rPr lang="en-US" sz="1100" dirty="0" smtClean="0"/>
                        <a:t>)</a:t>
                      </a:r>
                    </a:p>
                  </a:txBody>
                  <a:tcPr>
                    <a:solidFill>
                      <a:srgbClr val="E7E7E7"/>
                    </a:solidFill>
                  </a:tcPr>
                </a:tc>
              </a:tr>
              <a:tr h="370840">
                <a:tc vMerge="1">
                  <a:txBody>
                    <a:bodyPr/>
                    <a:lstStyle/>
                    <a:p>
                      <a:pPr marL="0" lvl="0" indent="0">
                        <a:buFont typeface="+mj-lt"/>
                        <a:buNone/>
                      </a:pPr>
                      <a:endParaRPr lang="en-US" sz="1100" dirty="0" smtClean="0"/>
                    </a:p>
                  </a:txBody>
                  <a:tcPr>
                    <a:solidFill>
                      <a:srgbClr val="E7E7E7"/>
                    </a:solidFill>
                  </a:tcPr>
                </a:tc>
                <a:tc>
                  <a:txBody>
                    <a:bodyPr/>
                    <a:lstStyle/>
                    <a:p>
                      <a:pPr marL="0" lvl="0" indent="0">
                        <a:buFont typeface="+mj-lt"/>
                        <a:buNone/>
                      </a:pPr>
                      <a:r>
                        <a:rPr lang="en-US" sz="1100" dirty="0" smtClean="0"/>
                        <a:t>An understanding of the effect of adjusting program and system performance requirements on program cost, schedule, and risk.  (</a:t>
                      </a:r>
                      <a:r>
                        <a:rPr lang="en-US" sz="1100" i="1" dirty="0" smtClean="0"/>
                        <a:t>The cost tradespace</a:t>
                      </a:r>
                      <a:r>
                        <a:rPr lang="en-US" sz="1100" dirty="0" smtClean="0"/>
                        <a:t>.)</a:t>
                      </a:r>
                    </a:p>
                  </a:txBody>
                  <a:tcPr>
                    <a:solidFill>
                      <a:srgbClr val="E7E7E7"/>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smtClean="0"/>
                        <a:t>In the translation of operational to system requirements what are the acquisition cost, schedule and risk drivers.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dirty="0" smtClean="0"/>
                    </a:p>
                  </a:txBody>
                  <a:tcPr>
                    <a:solidFill>
                      <a:srgbClr val="CBCBC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 understanding of the relationship between the operational effectiveness of the system requirement, and the cost, schedule, and programmatic risk, for each of the key requirements. (</a:t>
                      </a:r>
                      <a:r>
                        <a:rPr lang="en-US" sz="1100" i="1" dirty="0" smtClean="0"/>
                        <a:t>The cost capability tradespace</a:t>
                      </a:r>
                      <a:r>
                        <a:rPr lang="en-US" sz="1100" dirty="0" smtClean="0"/>
                        <a:t>) </a:t>
                      </a:r>
                    </a:p>
                  </a:txBody>
                  <a:tcPr>
                    <a:solidFill>
                      <a:srgbClr val="CBCBCB"/>
                    </a:solidFill>
                  </a:tcPr>
                </a:tc>
              </a:tr>
            </a:tbl>
          </a:graphicData>
        </a:graphic>
      </p:graphicFrame>
      <p:pic>
        <p:nvPicPr>
          <p:cNvPr id="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74072" y="151282"/>
            <a:ext cx="735290"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379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7" y="76200"/>
            <a:ext cx="7715595" cy="914400"/>
          </a:xfrm>
        </p:spPr>
        <p:txBody>
          <a:bodyPr>
            <a:normAutofit fontScale="90000"/>
          </a:bodyPr>
          <a:lstStyle/>
          <a:p>
            <a:pPr algn="l"/>
            <a:r>
              <a:rPr lang="en-US" dirty="0" smtClean="0"/>
              <a:t>CCDF Phase</a:t>
            </a:r>
            <a:br>
              <a:rPr lang="en-US" dirty="0" smtClean="0"/>
            </a:br>
            <a:r>
              <a:rPr lang="en-US" sz="3100" dirty="0" smtClean="0">
                <a:solidFill>
                  <a:srgbClr val="0070C0"/>
                </a:solidFill>
                <a:effectLst>
                  <a:outerShdw blurRad="38100" dist="38100" dir="2700000" algn="tl">
                    <a:srgbClr val="000000">
                      <a:alpha val="43137"/>
                    </a:srgbClr>
                  </a:outerShdw>
                </a:effectLst>
              </a:rPr>
              <a:t>Pre-Systems Production</a:t>
            </a:r>
            <a:endParaRPr lang="en-US" dirty="0">
              <a:solidFill>
                <a:srgbClr val="0070C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295008BC-DA31-4D19-837B-EFA4386B05F5}" type="slidenum">
              <a:rPr lang="en-US" smtClean="0"/>
              <a:t>58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37575511"/>
              </p:ext>
            </p:extLst>
          </p:nvPr>
        </p:nvGraphicFramePr>
        <p:xfrm>
          <a:off x="276228" y="1347093"/>
          <a:ext cx="8515351" cy="5273040"/>
        </p:xfrm>
        <a:graphic>
          <a:graphicData uri="http://schemas.openxmlformats.org/drawingml/2006/table">
            <a:tbl>
              <a:tblPr firstRow="1" bandRow="1">
                <a:tableStyleId>{D7AC3CCA-C797-4891-BE02-D94E43425B78}</a:tableStyleId>
              </a:tblPr>
              <a:tblGrid>
                <a:gridCol w="4219575"/>
                <a:gridCol w="1676400"/>
                <a:gridCol w="2619376"/>
              </a:tblGrid>
              <a:tr h="341376">
                <a:tc>
                  <a:txBody>
                    <a:bodyPr/>
                    <a:lstStyle/>
                    <a:p>
                      <a:r>
                        <a:rPr lang="en-US" sz="1400" b="1" u="sng" dirty="0" smtClean="0">
                          <a:solidFill>
                            <a:schemeClr val="bg1"/>
                          </a:solidFill>
                        </a:rPr>
                        <a:t>Decision</a:t>
                      </a:r>
                      <a:r>
                        <a:rPr lang="en-US" sz="1400" b="1" dirty="0" smtClean="0">
                          <a:solidFill>
                            <a:schemeClr val="bg1"/>
                          </a:solidFill>
                        </a:rPr>
                        <a:t>: </a:t>
                      </a:r>
                      <a:r>
                        <a:rPr lang="en-US" sz="1200" dirty="0" smtClean="0">
                          <a:solidFill>
                            <a:srgbClr val="FFFF00"/>
                          </a:solidFill>
                        </a:rPr>
                        <a:t>Should the Air Force approve changes in configuration or technical performance of the approved technical baseline for the system under development?</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JROC, CAPE, AFROC, and MDA</a:t>
                      </a: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FFFF00"/>
                        </a:solidFill>
                      </a:endParaRPr>
                    </a:p>
                  </a:txBody>
                  <a:tcPr/>
                </a:tc>
              </a:tr>
              <a:tr h="341376">
                <a:tc gridSpan="3">
                  <a:txBody>
                    <a:bodyPr/>
                    <a:lstStyle/>
                    <a:p>
                      <a:r>
                        <a:rPr lang="en-US" sz="1400" b="1" u="sng" dirty="0" smtClean="0">
                          <a:solidFill>
                            <a:schemeClr val="bg1"/>
                          </a:solidFill>
                        </a:rPr>
                        <a:t>Decision Points</a:t>
                      </a:r>
                      <a:r>
                        <a:rPr lang="en-US" sz="1400" b="1" dirty="0" smtClean="0">
                          <a:solidFill>
                            <a:schemeClr val="bg1"/>
                          </a:solidFill>
                        </a:rPr>
                        <a:t>: </a:t>
                      </a:r>
                      <a:r>
                        <a:rPr lang="en-US" sz="1400" dirty="0" smtClean="0">
                          <a:solidFill>
                            <a:schemeClr val="bg1"/>
                          </a:solidFill>
                        </a:rPr>
                        <a:t>This decision occurs at either </a:t>
                      </a:r>
                    </a:p>
                    <a:p>
                      <a:pPr marL="228600" indent="-228600">
                        <a:buAutoNum type="arabicParenR"/>
                      </a:pPr>
                      <a:r>
                        <a:rPr lang="en-US" sz="1400" dirty="0" smtClean="0">
                          <a:solidFill>
                            <a:srgbClr val="FFFF00"/>
                          </a:solidFill>
                        </a:rPr>
                        <a:t>at Configuration Steering Board; </a:t>
                      </a:r>
                    </a:p>
                    <a:p>
                      <a:pPr marL="228600" indent="-228600">
                        <a:buAutoNum type="arabicParenR"/>
                      </a:pPr>
                      <a:r>
                        <a:rPr lang="en-US" sz="1400" dirty="0" smtClean="0">
                          <a:solidFill>
                            <a:srgbClr val="FFFF00"/>
                          </a:solidFill>
                        </a:rPr>
                        <a:t>at the Requirements Review Board in preparation of the draft CPD; and/or </a:t>
                      </a:r>
                    </a:p>
                    <a:p>
                      <a:pPr marL="228600" indent="-228600">
                        <a:buAutoNum type="arabicParenR"/>
                      </a:pPr>
                      <a:r>
                        <a:rPr lang="en-US" sz="1400" dirty="0" smtClean="0">
                          <a:solidFill>
                            <a:srgbClr val="FFFF00"/>
                          </a:solidFill>
                        </a:rPr>
                        <a:t>at the approval of the CPD.</a:t>
                      </a:r>
                    </a:p>
                  </a:txBody>
                  <a:tcPr>
                    <a:solidFill>
                      <a:srgbClr val="0070C0"/>
                    </a:solidFill>
                  </a:tcPr>
                </a:tc>
                <a:tc hMerge="1">
                  <a:txBody>
                    <a:bodyPr/>
                    <a:lstStyle/>
                    <a:p>
                      <a:endParaRPr lang="en-US"/>
                    </a:p>
                  </a:txBody>
                  <a:tcPr/>
                </a:tc>
                <a:tc hMerge="1">
                  <a:txBody>
                    <a:bodyPr/>
                    <a:lstStyle/>
                    <a:p>
                      <a:endParaRPr lang="en-US"/>
                    </a:p>
                  </a:txBody>
                  <a:tcPr/>
                </a:tc>
              </a:tr>
              <a:tr h="3115056">
                <a:tc gridSpan="2">
                  <a:txBody>
                    <a:bodyPr/>
                    <a:lstStyle/>
                    <a:p>
                      <a:r>
                        <a:rPr lang="en-US" sz="1000" b="1" kern="1200" dirty="0" smtClean="0">
                          <a:solidFill>
                            <a:schemeClr val="dk1"/>
                          </a:solidFill>
                          <a:effectLst/>
                          <a:latin typeface="Calibri" panose="020F0502020204030204" pitchFamily="34" charset="0"/>
                          <a:ea typeface="+mn-ea"/>
                          <a:cs typeface="+mn-cs"/>
                        </a:rPr>
                        <a:t>EMD</a:t>
                      </a:r>
                      <a:r>
                        <a:rPr lang="en-US" sz="1000" kern="1200" dirty="0" smtClean="0">
                          <a:solidFill>
                            <a:schemeClr val="dk1"/>
                          </a:solidFill>
                          <a:effectLst/>
                          <a:latin typeface="Calibri" panose="020F0502020204030204" pitchFamily="34" charset="0"/>
                          <a:ea typeface="+mn-ea"/>
                          <a:cs typeface="+mn-cs"/>
                        </a:rPr>
                        <a:t> - The purpose of the EMD Phase is to develop, build, and test a product</a:t>
                      </a:r>
                      <a:r>
                        <a:rPr lang="en-US" sz="1000" kern="1200" baseline="0" dirty="0" smtClean="0">
                          <a:solidFill>
                            <a:schemeClr val="dk1"/>
                          </a:solidFill>
                          <a:effectLst/>
                          <a:latin typeface="Calibri" panose="020F0502020204030204" pitchFamily="34" charset="0"/>
                          <a:ea typeface="+mn-ea"/>
                          <a:cs typeface="+mn-cs"/>
                        </a:rPr>
                        <a:t> </a:t>
                      </a:r>
                      <a:r>
                        <a:rPr lang="en-US" sz="1000" kern="1200" dirty="0" smtClean="0">
                          <a:solidFill>
                            <a:schemeClr val="dk1"/>
                          </a:solidFill>
                          <a:effectLst/>
                          <a:latin typeface="Calibri" panose="020F0502020204030204" pitchFamily="34" charset="0"/>
                          <a:ea typeface="+mn-ea"/>
                          <a:cs typeface="+mn-cs"/>
                        </a:rPr>
                        <a:t>to verify that all operational and derived requirements have been met and to support production or deployment decisions.</a:t>
                      </a:r>
                      <a:r>
                        <a:rPr lang="en-US" sz="1000" kern="1200" baseline="0" dirty="0" smtClean="0">
                          <a:solidFill>
                            <a:schemeClr val="dk1"/>
                          </a:solidFill>
                          <a:effectLst/>
                          <a:latin typeface="Calibri" panose="020F0502020204030204" pitchFamily="34" charset="0"/>
                          <a:ea typeface="+mn-ea"/>
                          <a:cs typeface="+mn-cs"/>
                        </a:rPr>
                        <a:t> </a:t>
                      </a:r>
                      <a:r>
                        <a:rPr lang="en-US" sz="1000" dirty="0" smtClean="0">
                          <a:effectLst/>
                          <a:latin typeface="Calibri" panose="020F0502020204030204" pitchFamily="34" charset="0"/>
                          <a:ea typeface="Times New Roman"/>
                          <a:cs typeface="TimesNewRomanPSMT"/>
                        </a:rPr>
                        <a:t>EMD completes all needed hardware and software detailed design; systemically retires any open risks; builds and tests prototypes or first articles to verify compliance with capability requirements; and prepares for production or deployment. It includes the establishment of the initial product baseline for all configuration items. This phase includes:</a:t>
                      </a:r>
                      <a:endParaRPr lang="en-US" sz="1000" dirty="0" smtClean="0">
                        <a:effectLst/>
                        <a:latin typeface="Calibri" panose="020F0502020204030204" pitchFamily="34" charset="0"/>
                        <a:ea typeface="Times New Roman"/>
                      </a:endParaRPr>
                    </a:p>
                    <a:p>
                      <a:pPr marL="114300" marR="0" indent="0">
                        <a:spcBef>
                          <a:spcPts val="0"/>
                        </a:spcBef>
                        <a:spcAft>
                          <a:spcPts val="0"/>
                        </a:spcAft>
                      </a:pPr>
                      <a:r>
                        <a:rPr lang="en-US" sz="1000" dirty="0" smtClean="0">
                          <a:effectLst/>
                          <a:latin typeface="Calibri" panose="020F0502020204030204" pitchFamily="34" charset="0"/>
                          <a:ea typeface="Times New Roman"/>
                          <a:cs typeface="TimesNewRomanPSMT"/>
                        </a:rPr>
                        <a:t>1. System engineering technical reviews prior to test article fabrication and/or software build or increment coding. </a:t>
                      </a:r>
                      <a:endParaRPr lang="en-US" sz="1000" dirty="0" smtClean="0">
                        <a:effectLst/>
                        <a:latin typeface="Calibri" panose="020F0502020204030204" pitchFamily="34" charset="0"/>
                        <a:ea typeface="Times New Roman"/>
                      </a:endParaRPr>
                    </a:p>
                    <a:p>
                      <a:pPr marL="114300" marR="0" indent="0">
                        <a:spcBef>
                          <a:spcPts val="0"/>
                        </a:spcBef>
                        <a:spcAft>
                          <a:spcPts val="0"/>
                        </a:spcAft>
                      </a:pPr>
                      <a:r>
                        <a:rPr lang="en-US" sz="1000" dirty="0" smtClean="0">
                          <a:effectLst/>
                          <a:latin typeface="Calibri" panose="020F0502020204030204" pitchFamily="34" charset="0"/>
                          <a:ea typeface="Times New Roman"/>
                          <a:cs typeface="TimesNewRomanPSMT"/>
                        </a:rPr>
                        <a:t>2. Post-Milestone B PDR. If a PDR prior to Milestone B has been waived,</a:t>
                      </a:r>
                      <a:endParaRPr lang="en-US" sz="1000" dirty="0" smtClean="0">
                        <a:effectLst/>
                        <a:latin typeface="Calibri" panose="020F0502020204030204" pitchFamily="34" charset="0"/>
                        <a:ea typeface="Times New Roman"/>
                      </a:endParaRPr>
                    </a:p>
                    <a:p>
                      <a:pPr marL="114300" marR="0" indent="0">
                        <a:spcBef>
                          <a:spcPts val="0"/>
                        </a:spcBef>
                        <a:spcAft>
                          <a:spcPts val="0"/>
                        </a:spcAft>
                      </a:pPr>
                      <a:r>
                        <a:rPr lang="en-US" sz="1000" dirty="0" smtClean="0">
                          <a:effectLst/>
                          <a:latin typeface="Calibri" panose="020F0502020204030204" pitchFamily="34" charset="0"/>
                          <a:ea typeface="Times New Roman"/>
                          <a:cs typeface="TimesNewRomanPSMT"/>
                        </a:rPr>
                        <a:t>2. Developmental Test and Evaluation (DT&amp;E). </a:t>
                      </a:r>
                      <a:endParaRPr lang="en-US" sz="1000" dirty="0" smtClean="0">
                        <a:effectLst/>
                        <a:latin typeface="Calibri" panose="020F0502020204030204" pitchFamily="34" charset="0"/>
                        <a:ea typeface="Times New Roman"/>
                      </a:endParaRPr>
                    </a:p>
                    <a:p>
                      <a:pPr marL="114300" marR="0" indent="0">
                        <a:spcBef>
                          <a:spcPts val="0"/>
                        </a:spcBef>
                        <a:spcAft>
                          <a:spcPts val="0"/>
                        </a:spcAft>
                      </a:pPr>
                      <a:r>
                        <a:rPr lang="en-US" sz="1000" dirty="0" smtClean="0">
                          <a:effectLst/>
                          <a:latin typeface="Calibri" panose="020F0502020204030204" pitchFamily="34" charset="0"/>
                          <a:ea typeface="Times New Roman"/>
                          <a:cs typeface="TimesNewRomanPSMT"/>
                        </a:rPr>
                        <a:t>3. Independent Operational Assessments, conducted by the OT&amp;E test organization.</a:t>
                      </a:r>
                      <a:endParaRPr lang="en-US" sz="1000" dirty="0" smtClean="0">
                        <a:effectLst/>
                        <a:latin typeface="Calibri" panose="020F0502020204030204" pitchFamily="34" charset="0"/>
                        <a:ea typeface="Times New Roman"/>
                      </a:endParaRPr>
                    </a:p>
                    <a:p>
                      <a:pPr marL="114300" marR="0" indent="0">
                        <a:spcBef>
                          <a:spcPts val="0"/>
                        </a:spcBef>
                        <a:spcAft>
                          <a:spcPts val="0"/>
                        </a:spcAft>
                      </a:pPr>
                      <a:r>
                        <a:rPr lang="en-US" sz="1000" dirty="0" smtClean="0">
                          <a:effectLst/>
                          <a:latin typeface="Calibri" panose="020F0502020204030204" pitchFamily="34" charset="0"/>
                          <a:ea typeface="Times New Roman"/>
                          <a:cs typeface="TimesNewRomanPSMT"/>
                        </a:rPr>
                        <a:t>4. Preparation for Production, Deployment, and Sustainment.</a:t>
                      </a:r>
                      <a:endParaRPr lang="en-US" sz="1000" dirty="0" smtClean="0">
                        <a:effectLst/>
                        <a:latin typeface="Calibri" panose="020F0502020204030204" pitchFamily="34" charset="0"/>
                        <a:ea typeface="Times New Roman"/>
                      </a:endParaRPr>
                    </a:p>
                    <a:p>
                      <a:pPr marL="114300" marR="0" indent="0">
                        <a:spcBef>
                          <a:spcPts val="0"/>
                        </a:spcBef>
                        <a:spcAft>
                          <a:spcPts val="0"/>
                        </a:spcAft>
                      </a:pPr>
                      <a:r>
                        <a:rPr lang="en-US" sz="1000" dirty="0" smtClean="0">
                          <a:effectLst/>
                          <a:latin typeface="Calibri" panose="020F0502020204030204" pitchFamily="34" charset="0"/>
                          <a:ea typeface="Times New Roman"/>
                          <a:cs typeface="TimesNewRomanPSMT"/>
                        </a:rPr>
                        <a:t>5. Release of the Production and Deployment RFP.</a:t>
                      </a:r>
                      <a:endParaRPr lang="en-US" sz="1000" dirty="0" smtClean="0">
                        <a:effectLst/>
                        <a:latin typeface="Calibri" panose="020F0502020204030204" pitchFamily="34" charset="0"/>
                        <a:ea typeface="Times New Roman"/>
                        <a:cs typeface="+mn-cs"/>
                      </a:endParaRPr>
                    </a:p>
                    <a:p>
                      <a:pPr marL="114300" marR="0" indent="0">
                        <a:spcBef>
                          <a:spcPts val="0"/>
                        </a:spcBef>
                        <a:spcAft>
                          <a:spcPts val="0"/>
                        </a:spcAft>
                      </a:pPr>
                      <a:endParaRPr lang="en-US" sz="200" dirty="0" smtClean="0">
                        <a:effectLst/>
                        <a:latin typeface="Calibri" panose="020F0502020204030204" pitchFamily="34" charset="0"/>
                        <a:ea typeface="Times New Roman"/>
                      </a:endParaRPr>
                    </a:p>
                    <a:p>
                      <a:pPr marL="0" marR="0">
                        <a:spcBef>
                          <a:spcPts val="0"/>
                        </a:spcBef>
                        <a:spcAft>
                          <a:spcPts val="0"/>
                        </a:spcAft>
                      </a:pPr>
                      <a:r>
                        <a:rPr lang="en-US" sz="1000" dirty="0" smtClean="0">
                          <a:effectLst/>
                          <a:latin typeface="Calibri" panose="020F0502020204030204" pitchFamily="34" charset="0"/>
                          <a:ea typeface="Times New Roman"/>
                          <a:cs typeface="TimesNewRomanPSMT"/>
                        </a:rPr>
                        <a:t>The EMD Phase will end when: (1) the design is stable; (2) the system meets validated capability requirements demonstrated by developmental and initial operational testing as required in the TEMP; (3) manufacturing processes have been effectively demonstrated and are under control; (4) industrial production capabilities are reasonably available; and (5) the system has met or exceeds all directed EMD Phase exit criteria and Milestone C entrance criteria. </a:t>
                      </a:r>
                      <a:endParaRPr lang="en-US" sz="1000" dirty="0" smtClean="0">
                        <a:effectLst/>
                        <a:latin typeface="Calibri" panose="020F0502020204030204" pitchFamily="34" charset="0"/>
                        <a:ea typeface="Times New Roman"/>
                      </a:endParaRPr>
                    </a:p>
                    <a:p>
                      <a:pPr marL="0" marR="0">
                        <a:spcBef>
                          <a:spcPts val="0"/>
                        </a:spcBef>
                        <a:spcAft>
                          <a:spcPts val="0"/>
                        </a:spcAft>
                      </a:pPr>
                      <a:r>
                        <a:rPr lang="en-US" sz="200" dirty="0" smtClean="0">
                          <a:effectLst/>
                          <a:latin typeface="Calibri" panose="020F0502020204030204" pitchFamily="34" charset="0"/>
                          <a:ea typeface="Times New Roman"/>
                          <a:cs typeface="TimesNewRomanPSMT"/>
                        </a:rPr>
                        <a:t> </a:t>
                      </a:r>
                      <a:endParaRPr lang="en-US" sz="200" dirty="0" smtClean="0">
                        <a:effectLst/>
                        <a:latin typeface="Calibri" panose="020F0502020204030204" pitchFamily="34" charset="0"/>
                        <a:ea typeface="Times New Roman"/>
                      </a:endParaRPr>
                    </a:p>
                    <a:p>
                      <a:pPr marL="0" marR="0">
                        <a:spcBef>
                          <a:spcPts val="0"/>
                        </a:spcBef>
                        <a:spcAft>
                          <a:spcPts val="0"/>
                        </a:spcAft>
                      </a:pPr>
                      <a:r>
                        <a:rPr lang="en-US" sz="1000" dirty="0" smtClean="0">
                          <a:effectLst/>
                          <a:latin typeface="Calibri" panose="020F0502020204030204" pitchFamily="34" charset="0"/>
                          <a:ea typeface="Times New Roman"/>
                          <a:cs typeface="TimesNewRomanPSMT"/>
                        </a:rPr>
                        <a:t>EMD will often continue past the initial production or fielding decision until all EMD activities have been completed and all requirements have been tested and verified. Concurrency between EMD and Production. In most programs for hardware</a:t>
                      </a:r>
                      <a:r>
                        <a:rPr lang="en-US" sz="1000" baseline="0" dirty="0" smtClean="0">
                          <a:effectLst/>
                          <a:latin typeface="Calibri" panose="020F0502020204030204" pitchFamily="34" charset="0"/>
                          <a:ea typeface="Times New Roman"/>
                          <a:cs typeface="+mn-cs"/>
                        </a:rPr>
                        <a:t> </a:t>
                      </a:r>
                      <a:r>
                        <a:rPr lang="en-US" sz="1000" dirty="0" smtClean="0">
                          <a:effectLst/>
                          <a:latin typeface="Calibri" panose="020F0502020204030204" pitchFamily="34" charset="0"/>
                          <a:ea typeface="Times New Roman"/>
                          <a:cs typeface="TimesNewRomanPSMT"/>
                        </a:rPr>
                        <a:t>intensive products, there will be some degree of concurrency between initial production and the completion of developmental testing; and perhaps some design and development work, particularly completion of software, that will be scheduled to occur after the initial production decision. </a:t>
                      </a:r>
                    </a:p>
                    <a:p>
                      <a:pPr marL="0" marR="0">
                        <a:spcBef>
                          <a:spcPts val="0"/>
                        </a:spcBef>
                        <a:spcAft>
                          <a:spcPts val="0"/>
                        </a:spcAft>
                      </a:pPr>
                      <a:r>
                        <a:rPr lang="en-US" sz="1000" b="1" dirty="0" smtClean="0">
                          <a:solidFill>
                            <a:srgbClr val="C00000"/>
                          </a:solidFill>
                          <a:effectLst/>
                          <a:latin typeface="Calibri" panose="020F0502020204030204" pitchFamily="34" charset="0"/>
                          <a:ea typeface="Times New Roman"/>
                        </a:rPr>
                        <a:t>Source: DoDI 5000.02</a:t>
                      </a:r>
                    </a:p>
                  </a:txBody>
                  <a:tcPr/>
                </a:tc>
                <a:tc hMerge="1">
                  <a:txBody>
                    <a:bodyPr/>
                    <a:lstStyle/>
                    <a:p>
                      <a:endParaRPr lang="en-US" dirty="0"/>
                    </a:p>
                  </a:txBody>
                  <a:tcPr>
                    <a:solidFill>
                      <a:srgbClr val="E7E7E7"/>
                    </a:solidFill>
                  </a:tcPr>
                </a:tc>
                <a:tc>
                  <a:txBody>
                    <a:bodyPr/>
                    <a:lstStyle/>
                    <a:p>
                      <a:endParaRPr lang="en-US" dirty="0"/>
                    </a:p>
                  </a:txBody>
                  <a:tcPr>
                    <a:solidFill>
                      <a:srgbClr val="E7E7E7"/>
                    </a:solidFill>
                  </a:tcPr>
                </a:tc>
              </a:tr>
            </a:tbl>
          </a:graphicData>
        </a:graphic>
      </p:graphicFrame>
      <p:pic>
        <p:nvPicPr>
          <p:cNvPr id="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797972" y="151282"/>
            <a:ext cx="650578"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91" r="33710"/>
          <a:stretch/>
        </p:blipFill>
        <p:spPr bwMode="auto">
          <a:xfrm>
            <a:off x="6371381" y="3904603"/>
            <a:ext cx="221810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115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76200"/>
            <a:ext cx="7705655" cy="914400"/>
          </a:xfrm>
        </p:spPr>
        <p:txBody>
          <a:bodyPr/>
          <a:lstStyle/>
          <a:p>
            <a:pPr algn="l"/>
            <a:r>
              <a:rPr lang="en-US" sz="3200" dirty="0" smtClean="0"/>
              <a:t>CCDF Phase</a:t>
            </a:r>
            <a:br>
              <a:rPr lang="en-US" sz="3200" dirty="0" smtClean="0"/>
            </a:br>
            <a:r>
              <a:rPr lang="en-US" sz="3200" dirty="0" smtClean="0">
                <a:solidFill>
                  <a:srgbClr val="0070C0"/>
                </a:solidFill>
                <a:effectLst>
                  <a:outerShdw blurRad="38100" dist="38100" dir="2700000" algn="tl">
                    <a:srgbClr val="000000">
                      <a:alpha val="43137"/>
                    </a:srgbClr>
                  </a:outerShdw>
                </a:effectLst>
              </a:rPr>
              <a:t>Pre-System Production</a:t>
            </a:r>
            <a:endParaRPr lang="en-US" sz="3200"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59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52461638"/>
              </p:ext>
            </p:extLst>
          </p:nvPr>
        </p:nvGraphicFramePr>
        <p:xfrm>
          <a:off x="296106" y="1347093"/>
          <a:ext cx="8515351" cy="5379720"/>
        </p:xfrm>
        <a:graphic>
          <a:graphicData uri="http://schemas.openxmlformats.org/drawingml/2006/table">
            <a:tbl>
              <a:tblPr firstRow="1" bandRow="1">
                <a:tableStyleId>{D7AC3CCA-C797-4891-BE02-D94E43425B78}</a:tableStyleId>
              </a:tblPr>
              <a:tblGrid>
                <a:gridCol w="3609975"/>
                <a:gridCol w="628650"/>
                <a:gridCol w="4276726"/>
              </a:tblGrid>
              <a:tr h="176907">
                <a:tc gridSpan="2">
                  <a:txBody>
                    <a:bodyPr/>
                    <a:lstStyle/>
                    <a:p>
                      <a:r>
                        <a:rPr lang="en-US" sz="1100" b="1" u="sng" dirty="0" smtClean="0">
                          <a:solidFill>
                            <a:schemeClr val="bg1"/>
                          </a:solidFill>
                        </a:rPr>
                        <a:t>Decision</a:t>
                      </a:r>
                      <a:r>
                        <a:rPr lang="en-US" sz="1100" b="1" dirty="0" smtClean="0">
                          <a:solidFill>
                            <a:schemeClr val="bg1"/>
                          </a:solidFill>
                        </a:rPr>
                        <a:t>: </a:t>
                      </a:r>
                      <a:r>
                        <a:rPr lang="en-US" sz="1100" dirty="0" smtClean="0">
                          <a:solidFill>
                            <a:srgbClr val="FFFF00"/>
                          </a:solidFill>
                        </a:rPr>
                        <a:t>Should the Air Force approve changes in configuration or technical performance of the approved technical baseline for the system under development?</a:t>
                      </a:r>
                    </a:p>
                  </a:txBody>
                  <a:tcPr>
                    <a:solidFill>
                      <a:srgbClr val="0070C0"/>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Decision Makers</a:t>
                      </a:r>
                      <a:r>
                        <a:rPr lang="en-US" sz="1100" b="1" dirty="0" smtClean="0">
                          <a:solidFill>
                            <a:schemeClr val="bg1"/>
                          </a:solidFill>
                        </a:rPr>
                        <a:t>: </a:t>
                      </a:r>
                      <a:r>
                        <a:rPr lang="en-US" sz="1100" b="1" dirty="0" smtClean="0">
                          <a:solidFill>
                            <a:srgbClr val="FFFF00"/>
                          </a:solidFill>
                        </a:rPr>
                        <a:t>JROC, JCB,</a:t>
                      </a:r>
                      <a:r>
                        <a:rPr lang="en-US" sz="1100" b="1" baseline="0" dirty="0" smtClean="0">
                          <a:solidFill>
                            <a:srgbClr val="FFFF00"/>
                          </a:solidFill>
                        </a:rPr>
                        <a:t> </a:t>
                      </a:r>
                      <a:r>
                        <a:rPr lang="en-US" sz="1100" b="1" dirty="0" smtClean="0">
                          <a:solidFill>
                            <a:srgbClr val="FFFF00"/>
                          </a:solidFill>
                        </a:rPr>
                        <a:t>AFROC, and MDA</a:t>
                      </a:r>
                    </a:p>
                  </a:txBody>
                  <a:tcPr>
                    <a:solidFill>
                      <a:srgbClr val="0070C0"/>
                    </a:solidFill>
                  </a:tcPr>
                </a:tc>
              </a:tr>
              <a:tr h="168017">
                <a:tc gridSpan="3">
                  <a:txBody>
                    <a:bodyPr/>
                    <a:lstStyle/>
                    <a:p>
                      <a:r>
                        <a:rPr lang="en-US" sz="1100" b="1" u="sng" dirty="0" smtClean="0">
                          <a:solidFill>
                            <a:schemeClr val="bg1"/>
                          </a:solidFill>
                        </a:rPr>
                        <a:t>Decision Point</a:t>
                      </a:r>
                      <a:r>
                        <a:rPr lang="en-US" sz="1100" b="1" dirty="0" smtClean="0">
                          <a:solidFill>
                            <a:schemeClr val="bg1"/>
                          </a:solidFill>
                        </a:rPr>
                        <a:t>: </a:t>
                      </a:r>
                      <a:r>
                        <a:rPr lang="en-US" sz="1100" dirty="0" smtClean="0">
                          <a:solidFill>
                            <a:schemeClr val="bg1"/>
                          </a:solidFill>
                        </a:rPr>
                        <a:t>This decision occurs at either </a:t>
                      </a:r>
                    </a:p>
                    <a:p>
                      <a:pPr marL="228600" indent="-228600">
                        <a:buAutoNum type="arabicParenR"/>
                      </a:pPr>
                      <a:r>
                        <a:rPr lang="en-US" sz="1100" b="1" dirty="0" smtClean="0">
                          <a:solidFill>
                            <a:srgbClr val="FFFF00"/>
                          </a:solidFill>
                        </a:rPr>
                        <a:t>at Configuration Steering Board; </a:t>
                      </a:r>
                    </a:p>
                    <a:p>
                      <a:pPr marL="228600" indent="-228600">
                        <a:buAutoNum type="arabicParenR"/>
                      </a:pPr>
                      <a:r>
                        <a:rPr lang="en-US" sz="1100" b="1" dirty="0" smtClean="0">
                          <a:solidFill>
                            <a:srgbClr val="FFFF00"/>
                          </a:solidFill>
                        </a:rPr>
                        <a:t>at the Requirements Review Board in preparation of the draft CPD; and/or </a:t>
                      </a:r>
                    </a:p>
                    <a:p>
                      <a:pPr marL="228600" indent="-228600">
                        <a:buAutoNum type="arabicParenR"/>
                      </a:pPr>
                      <a:r>
                        <a:rPr lang="en-US" sz="1100" b="1" dirty="0" smtClean="0">
                          <a:solidFill>
                            <a:srgbClr val="FFFF00"/>
                          </a:solidFill>
                        </a:rPr>
                        <a:t>at the approval of the CPD.</a:t>
                      </a:r>
                    </a:p>
                  </a:txBody>
                  <a:tcPr>
                    <a:solidFill>
                      <a:srgbClr val="0070C0"/>
                    </a:solidFill>
                  </a:tcPr>
                </a:tc>
                <a:tc hMerge="1">
                  <a:txBody>
                    <a:bodyPr/>
                    <a:lstStyle/>
                    <a:p>
                      <a:endParaRPr lang="en-US"/>
                    </a:p>
                  </a:txBody>
                  <a:tcPr/>
                </a:tc>
                <a:tc hMerge="1">
                  <a:txBody>
                    <a:bodyPr/>
                    <a:lstStyle/>
                    <a:p>
                      <a:endParaRPr lang="en-US"/>
                    </a:p>
                  </a:txBody>
                  <a:tcPr/>
                </a:tc>
              </a:tr>
              <a:tr h="133727">
                <a:tc>
                  <a:txBody>
                    <a:bodyPr/>
                    <a:lstStyle/>
                    <a:p>
                      <a:pPr algn="ctr"/>
                      <a:r>
                        <a:rPr lang="en-US" sz="1100" b="1" u="sng" dirty="0" smtClean="0">
                          <a:solidFill>
                            <a:schemeClr val="bg1"/>
                          </a:solidFill>
                        </a:rPr>
                        <a:t>QUESTIONS TO BE ASKED</a:t>
                      </a:r>
                      <a:r>
                        <a:rPr lang="en-US" sz="1100" b="1" dirty="0" smtClean="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solidFill>
                            <a:schemeClr val="bg1"/>
                          </a:solidFill>
                        </a:rPr>
                        <a:t>(</a:t>
                      </a:r>
                      <a:r>
                        <a:rPr lang="en-US" sz="1100" i="1" dirty="0" smtClean="0">
                          <a:solidFill>
                            <a:schemeClr val="bg1"/>
                          </a:solidFill>
                        </a:rPr>
                        <a:t>The questions below are the generic and must be tailored to the specific program)</a:t>
                      </a:r>
                    </a:p>
                  </a:txBody>
                  <a:tcPr anchor="ctr">
                    <a:solidFill>
                      <a:srgbClr val="0070C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INFORMATION REQUIRED TO ANSWER THE QUESTIONS:</a:t>
                      </a:r>
                      <a:endParaRPr lang="en-US" sz="1100" b="1" dirty="0" smtClean="0">
                        <a:solidFill>
                          <a:schemeClr val="bg1"/>
                        </a:solidFill>
                      </a:endParaRPr>
                    </a:p>
                  </a:txBody>
                  <a:tcPr anchor="ctr">
                    <a:solidFill>
                      <a:srgbClr val="0070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bg1"/>
                        </a:solidFill>
                      </a:endParaRPr>
                    </a:p>
                  </a:txBody>
                  <a:tcPr anchor="ctr">
                    <a:solidFill>
                      <a:schemeClr val="tx2"/>
                    </a:solidFill>
                  </a:tcPr>
                </a:tc>
              </a:tr>
              <a:tr h="370840">
                <a:tc>
                  <a:txBody>
                    <a:bodyPr/>
                    <a:lstStyle/>
                    <a:p>
                      <a:pPr marL="0" lvl="0" indent="0">
                        <a:buFont typeface="+mj-lt"/>
                        <a:buNone/>
                      </a:pPr>
                      <a:r>
                        <a:rPr lang="en-US" sz="1050" dirty="0" smtClean="0"/>
                        <a:t>What design/configuration/performance attributes are principal drivers of acquisition (development, procurement, deployment) and O&amp;S cost, program schedule and programmatic risk? </a:t>
                      </a:r>
                    </a:p>
                  </a:txBody>
                  <a:tcPr/>
                </a:tc>
                <a:tc gridSpan="2">
                  <a:txBody>
                    <a:bodyPr/>
                    <a:lstStyle/>
                    <a:p>
                      <a:pPr marL="0" lvl="0" indent="0">
                        <a:buFont typeface="+mj-lt"/>
                        <a:buNone/>
                      </a:pPr>
                      <a:r>
                        <a:rPr lang="en-US" sz="1050" dirty="0" smtClean="0"/>
                        <a:t>An understanding of how the operational requirement parameter values were derived.  (</a:t>
                      </a:r>
                      <a:r>
                        <a:rPr lang="en-US" sz="1050" i="1" dirty="0" smtClean="0"/>
                        <a:t>The requirements baseline</a:t>
                      </a:r>
                      <a:r>
                        <a:rPr lang="en-US" sz="1050" dirty="0" smtClean="0"/>
                        <a:t>)</a:t>
                      </a:r>
                    </a:p>
                  </a:txBody>
                  <a:tcPr/>
                </a:tc>
                <a:tc hMerge="1">
                  <a:txBody>
                    <a:bodyPr/>
                    <a:lstStyle/>
                    <a:p>
                      <a:pPr marL="0" lvl="0" indent="0">
                        <a:buFont typeface="+mj-lt"/>
                        <a:buNone/>
                      </a:pPr>
                      <a:endParaRPr lang="en-US" sz="1100" dirty="0" smtClean="0"/>
                    </a:p>
                  </a:txBody>
                  <a:tcPr/>
                </a:tc>
              </a:tr>
              <a:tr h="370840">
                <a:tc rowSpan="4">
                  <a:txBody>
                    <a:bodyPr/>
                    <a:lstStyle/>
                    <a:p>
                      <a:pPr marL="0" lvl="0" indent="0">
                        <a:buFont typeface="+mj-lt"/>
                        <a:buNone/>
                      </a:pPr>
                      <a:r>
                        <a:rPr lang="en-US" sz="1050" dirty="0" smtClean="0"/>
                        <a:t>For each design/configuration/performance attribute that is a key cost, schedule, or risk drivers:  What acquisition and/or O&amp;S cost savings could be achieved  if the Air Force would accept a design or configuration change, or accept a lower performance level? What is the recommended minimum performance value?  </a:t>
                      </a:r>
                    </a:p>
                  </a:txBody>
                  <a:tcPr anchor="ctr"/>
                </a:tc>
                <a:tc gridSpan="2">
                  <a:txBody>
                    <a:bodyPr/>
                    <a:lstStyle/>
                    <a:p>
                      <a:pPr marL="0" lvl="0" indent="0">
                        <a:buFont typeface="+mj-lt"/>
                        <a:buNone/>
                      </a:pPr>
                      <a:r>
                        <a:rPr lang="en-US" sz="1050" dirty="0" smtClean="0"/>
                        <a:t>An understanding of the relationship of the design/configuration/technical performance parameters to operational requirement parameter values. (</a:t>
                      </a:r>
                      <a:r>
                        <a:rPr lang="en-US" sz="1050" i="1" dirty="0" smtClean="0"/>
                        <a:t>The technical baseline</a:t>
                      </a:r>
                      <a:r>
                        <a:rPr lang="en-US" sz="1050" dirty="0" smtClean="0"/>
                        <a:t>)</a:t>
                      </a:r>
                    </a:p>
                  </a:txBody>
                  <a:tcPr>
                    <a:solidFill>
                      <a:srgbClr val="E7E7E7"/>
                    </a:solidFill>
                  </a:tcPr>
                </a:tc>
                <a:tc hMerge="1">
                  <a:txBody>
                    <a:bodyPr/>
                    <a:lstStyle/>
                    <a:p>
                      <a:pPr marL="0" lvl="0" indent="0">
                        <a:buFont typeface="+mj-lt"/>
                        <a:buNone/>
                      </a:pPr>
                      <a:endParaRPr lang="en-US" sz="1100" dirty="0" smtClean="0"/>
                    </a:p>
                  </a:txBody>
                  <a:tcPr>
                    <a:solidFill>
                      <a:srgbClr val="E7E7E7"/>
                    </a:solidFil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dirty="0" smtClean="0"/>
                    </a:p>
                  </a:txBody>
                  <a:tcPr anchor="ctr"/>
                </a:tc>
                <a:tc gridSpan="2">
                  <a:txBody>
                    <a:bodyPr/>
                    <a:lstStyle/>
                    <a:p>
                      <a:pPr marL="0" lvl="0" indent="0">
                        <a:buFont typeface="+mj-lt"/>
                        <a:buNone/>
                      </a:pPr>
                      <a:r>
                        <a:rPr lang="en-US" sz="1050" dirty="0" smtClean="0"/>
                        <a:t>An understanding of how the design/configuration/technical performance parameter contributes to cost (acquisition and O&amp;S), schedule, and programmatic risk.  (</a:t>
                      </a:r>
                      <a:r>
                        <a:rPr lang="en-US" sz="1050" i="1" dirty="0" smtClean="0"/>
                        <a:t>The cost baseline</a:t>
                      </a:r>
                      <a:r>
                        <a:rPr lang="en-US" sz="1050" dirty="0" smtClean="0"/>
                        <a:t>.)</a:t>
                      </a:r>
                    </a:p>
                  </a:txBody>
                  <a:tcPr>
                    <a:solidFill>
                      <a:srgbClr val="CBCBCB"/>
                    </a:solidFill>
                  </a:tcPr>
                </a:tc>
                <a:tc hMerge="1">
                  <a:txBody>
                    <a:bodyPr/>
                    <a:lstStyle/>
                    <a:p>
                      <a:pPr marL="0" lvl="0" indent="0">
                        <a:buFont typeface="+mj-lt"/>
                        <a:buNone/>
                      </a:pPr>
                      <a:endParaRPr lang="en-US" sz="1100" dirty="0" smtClean="0"/>
                    </a:p>
                  </a:txBody>
                  <a:tcPr>
                    <a:solidFill>
                      <a:srgbClr val="CBCBCB"/>
                    </a:solidFill>
                  </a:tcPr>
                </a:tc>
              </a:tr>
              <a:tr h="370840">
                <a:tc vMerge="1">
                  <a:txBody>
                    <a:bodyPr/>
                    <a:lstStyle/>
                    <a:p>
                      <a:pPr marL="0" lvl="0" indent="0">
                        <a:buFont typeface="+mj-lt"/>
                        <a:buNone/>
                      </a:pPr>
                      <a:endParaRPr lang="en-US" sz="1100" dirty="0" smtClean="0"/>
                    </a:p>
                  </a:txBody>
                  <a:tcPr anchor="ctr"/>
                </a:tc>
                <a:tc gridSpan="2">
                  <a:txBody>
                    <a:bodyPr/>
                    <a:lstStyle/>
                    <a:p>
                      <a:pPr marL="0" lvl="0" indent="0">
                        <a:buFont typeface="+mj-lt"/>
                        <a:buNone/>
                      </a:pPr>
                      <a:r>
                        <a:rPr lang="en-US" sz="1050" dirty="0" smtClean="0"/>
                        <a:t>An understanding of the operational or mission impact as technical performance  increases or decrease.  (</a:t>
                      </a:r>
                      <a:r>
                        <a:rPr lang="en-US" sz="1050" i="1" dirty="0" smtClean="0"/>
                        <a:t>The military utility of a certain capability</a:t>
                      </a:r>
                      <a:r>
                        <a:rPr lang="en-US" sz="1050" dirty="0" smtClean="0"/>
                        <a:t>)</a:t>
                      </a:r>
                    </a:p>
                  </a:txBody>
                  <a:tcPr>
                    <a:solidFill>
                      <a:srgbClr val="E7E7E7"/>
                    </a:solidFill>
                  </a:tcPr>
                </a:tc>
                <a:tc hMerge="1">
                  <a:txBody>
                    <a:bodyPr/>
                    <a:lstStyle/>
                    <a:p>
                      <a:pPr marL="0" lvl="0" indent="0">
                        <a:buFont typeface="+mj-lt"/>
                        <a:buNone/>
                      </a:pPr>
                      <a:endParaRPr lang="en-US" sz="1100" dirty="0" smtClean="0"/>
                    </a:p>
                  </a:txBody>
                  <a:tcPr>
                    <a:solidFill>
                      <a:srgbClr val="E7E7E7"/>
                    </a:solidFil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dirty="0" smtClean="0"/>
                    </a:p>
                  </a:txBody>
                  <a:tcPr>
                    <a:solidFill>
                      <a:srgbClr val="CBCBCB"/>
                    </a:solidFill>
                  </a:tcPr>
                </a:tc>
                <a:tc gridSpan="2">
                  <a:txBody>
                    <a:bodyPr/>
                    <a:lstStyle/>
                    <a:p>
                      <a:pPr marL="0" lvl="0" indent="0">
                        <a:buFont typeface="+mj-lt"/>
                        <a:buNone/>
                      </a:pPr>
                      <a:r>
                        <a:rPr lang="en-US" sz="1050" dirty="0" smtClean="0"/>
                        <a:t>An understanding of the effect of adjusting program requirements on program cost, schedule, and risk.  (</a:t>
                      </a:r>
                      <a:r>
                        <a:rPr lang="en-US" sz="1050" i="1" dirty="0" smtClean="0"/>
                        <a:t>The cost tradespace</a:t>
                      </a:r>
                      <a:r>
                        <a:rPr lang="en-US" sz="1050" dirty="0" smtClean="0"/>
                        <a:t>.)</a:t>
                      </a:r>
                    </a:p>
                  </a:txBody>
                  <a:tcPr>
                    <a:solidFill>
                      <a:srgbClr val="CBCBCB"/>
                    </a:solidFill>
                  </a:tcPr>
                </a:tc>
                <a:tc hMerge="1">
                  <a:txBody>
                    <a:bodyPr/>
                    <a:lstStyle/>
                    <a:p>
                      <a:pPr marL="0" lvl="0" indent="0">
                        <a:buFont typeface="+mj-lt"/>
                        <a:buNone/>
                      </a:pPr>
                      <a:endParaRPr lang="en-US" sz="1100" dirty="0" smtClean="0"/>
                    </a:p>
                  </a:txBody>
                  <a:tcPr>
                    <a:solidFill>
                      <a:srgbClr val="CBCBCB"/>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50" dirty="0" smtClean="0"/>
                        <a:t>What is the operational impact to the warfighter of the lower performance level or design/configuration change?  Do changes result in change to operational requirements (KPP/KSAs)?</a:t>
                      </a:r>
                    </a:p>
                  </a:txBody>
                  <a:tcPr>
                    <a:solidFill>
                      <a:srgbClr val="CBCBCB"/>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An understanding of the relationship between the design/configuration/technical performance requirements or attributes, and the cost, schedule, and programmatic risk, for each attribute. (</a:t>
                      </a:r>
                      <a:r>
                        <a:rPr lang="en-US" sz="1050" i="1" dirty="0" smtClean="0"/>
                        <a:t>The cost/performance tradespace</a:t>
                      </a:r>
                      <a:r>
                        <a:rPr lang="en-US" sz="1050" dirty="0" smtClean="0"/>
                        <a:t>) </a:t>
                      </a:r>
                    </a:p>
                  </a:txBody>
                  <a:tcPr>
                    <a:solidFill>
                      <a:srgbClr val="CBCBCB"/>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a:solidFill>
                      <a:srgbClr val="CBCBCB"/>
                    </a:solidFill>
                  </a:tcPr>
                </a:tc>
              </a:tr>
            </a:tbl>
          </a:graphicData>
        </a:graphic>
      </p:graphicFrame>
      <p:pic>
        <p:nvPicPr>
          <p:cNvPr id="1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797972" y="151282"/>
            <a:ext cx="650578"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22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A” Acquisition System</a:t>
            </a:r>
            <a:endParaRPr lang="en-US" dirty="0"/>
          </a:p>
        </p:txBody>
      </p:sp>
      <p:sp>
        <p:nvSpPr>
          <p:cNvPr id="13" name="Rounded Rectangle 12"/>
          <p:cNvSpPr/>
          <p:nvPr/>
        </p:nvSpPr>
        <p:spPr>
          <a:xfrm>
            <a:off x="304800" y="1295400"/>
            <a:ext cx="5334000" cy="4591110"/>
          </a:xfrm>
          <a:prstGeom prst="roundRect">
            <a:avLst>
              <a:gd name="adj" fmla="val 39195"/>
            </a:avLst>
          </a:prstGeom>
          <a:solidFill>
            <a:srgbClr val="F2CED2">
              <a:alpha val="25098"/>
            </a:srgbClr>
          </a:solidFill>
          <a:ln w="25400" cap="flat" cmpd="sng" algn="ctr">
            <a:solidFill>
              <a:srgbClr val="9F293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Oval 14"/>
          <p:cNvSpPr>
            <a:spLocks noChangeAspect="1"/>
          </p:cNvSpPr>
          <p:nvPr/>
        </p:nvSpPr>
        <p:spPr>
          <a:xfrm>
            <a:off x="1737610" y="1447800"/>
            <a:ext cx="2468880" cy="2468880"/>
          </a:xfrm>
          <a:prstGeom prst="ellipse">
            <a:avLst/>
          </a:prstGeom>
          <a:solidFill>
            <a:srgbClr val="604878">
              <a:lumMod val="20000"/>
              <a:lumOff val="80000"/>
              <a:alpha val="50196"/>
            </a:srgbClr>
          </a:solidFill>
          <a:ln w="25400" cap="flat" cmpd="sng" algn="ctr">
            <a:solidFill>
              <a:srgbClr val="604878"/>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Requirements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(JCIDS)</a:t>
            </a:r>
          </a:p>
        </p:txBody>
      </p:sp>
      <p:sp>
        <p:nvSpPr>
          <p:cNvPr id="16" name="Oval 15"/>
          <p:cNvSpPr>
            <a:spLocks noChangeAspect="1"/>
          </p:cNvSpPr>
          <p:nvPr/>
        </p:nvSpPr>
        <p:spPr>
          <a:xfrm>
            <a:off x="670810" y="2971800"/>
            <a:ext cx="2468880" cy="2468880"/>
          </a:xfrm>
          <a:prstGeom prst="ellipse">
            <a:avLst/>
          </a:prstGeom>
          <a:solidFill>
            <a:srgbClr val="4E8542">
              <a:lumMod val="20000"/>
              <a:lumOff val="80000"/>
              <a:alpha val="50196"/>
            </a:srgbClr>
          </a:solidFill>
          <a:ln w="25400" cap="flat" cmpd="sng" algn="ctr">
            <a:solidFill>
              <a:srgbClr val="4E8542"/>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Resources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(PPBE)</a:t>
            </a:r>
          </a:p>
        </p:txBody>
      </p:sp>
      <p:sp>
        <p:nvSpPr>
          <p:cNvPr id="18" name="Oval 17"/>
          <p:cNvSpPr>
            <a:spLocks noChangeAspect="1"/>
          </p:cNvSpPr>
          <p:nvPr/>
        </p:nvSpPr>
        <p:spPr>
          <a:xfrm>
            <a:off x="2834890" y="2971800"/>
            <a:ext cx="2468880" cy="2468880"/>
          </a:xfrm>
          <a:prstGeom prst="ellipse">
            <a:avLst/>
          </a:prstGeom>
          <a:solidFill>
            <a:srgbClr val="1B587C">
              <a:lumMod val="20000"/>
              <a:lumOff val="80000"/>
              <a:alpha val="50196"/>
            </a:srgbClr>
          </a:solidFill>
          <a:ln w="25400" cap="flat" cmpd="sng" algn="ctr">
            <a:solidFill>
              <a:srgbClr val="1B587C"/>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Acquisition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(DAS)</a:t>
            </a:r>
          </a:p>
        </p:txBody>
      </p:sp>
      <p:sp>
        <p:nvSpPr>
          <p:cNvPr id="19" name="TextBox 18"/>
          <p:cNvSpPr txBox="1"/>
          <p:nvPr/>
        </p:nvSpPr>
        <p:spPr>
          <a:xfrm>
            <a:off x="1692315" y="5486400"/>
            <a:ext cx="2558970" cy="400110"/>
          </a:xfrm>
          <a:prstGeom prst="rect">
            <a:avLst/>
          </a:prstGeom>
          <a:noFill/>
        </p:spPr>
        <p:txBody>
          <a:bodyPr wrap="none" rtlCol="0">
            <a:spAutoFit/>
          </a:bodyPr>
          <a:lstStyle/>
          <a:p>
            <a:r>
              <a:rPr lang="en-US" sz="2000" b="1" dirty="0" smtClean="0">
                <a:solidFill>
                  <a:srgbClr val="9F2936"/>
                </a:solidFill>
                <a:cs typeface="Arial" panose="020B0604020202020204" pitchFamily="34" charset="0"/>
              </a:rPr>
              <a:t>“Big A” Acquisition</a:t>
            </a:r>
            <a:endParaRPr lang="en-US" sz="2000" b="1" dirty="0">
              <a:solidFill>
                <a:srgbClr val="9F2936"/>
              </a:solidFill>
              <a:cs typeface="Arial" panose="020B0604020202020204" pitchFamily="34" charset="0"/>
            </a:endParaRPr>
          </a:p>
        </p:txBody>
      </p:sp>
      <p:sp>
        <p:nvSpPr>
          <p:cNvPr id="20" name="TextBox 19"/>
          <p:cNvSpPr txBox="1"/>
          <p:nvPr/>
        </p:nvSpPr>
        <p:spPr>
          <a:xfrm>
            <a:off x="5160506" y="5955268"/>
            <a:ext cx="2535694" cy="369332"/>
          </a:xfrm>
          <a:prstGeom prst="rect">
            <a:avLst/>
          </a:prstGeom>
          <a:noFill/>
          <a:ln w="19050">
            <a:solidFill>
              <a:srgbClr val="1B587C"/>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B587C"/>
                </a:solidFill>
                <a:effectLst/>
                <a:uLnTx/>
                <a:uFillTx/>
                <a:cs typeface="Arial" panose="020B0604020202020204" pitchFamily="34" charset="0"/>
              </a:rPr>
              <a:t>“Small a” Acquisition</a:t>
            </a:r>
          </a:p>
        </p:txBody>
      </p:sp>
      <p:cxnSp>
        <p:nvCxnSpPr>
          <p:cNvPr id="23" name="Straight Arrow Connector 22"/>
          <p:cNvCxnSpPr>
            <a:endCxn id="20" idx="0"/>
          </p:cNvCxnSpPr>
          <p:nvPr/>
        </p:nvCxnSpPr>
        <p:spPr>
          <a:xfrm>
            <a:off x="4501399" y="4343400"/>
            <a:ext cx="1926954" cy="1611868"/>
          </a:xfrm>
          <a:prstGeom prst="straightConnector1">
            <a:avLst/>
          </a:prstGeom>
          <a:noFill/>
          <a:ln w="31750" cap="flat" cmpd="sng" algn="ctr">
            <a:solidFill>
              <a:srgbClr val="1B587C"/>
            </a:solidFill>
            <a:prstDash val="solid"/>
            <a:headEnd type="triangle" w="lg" len="lg"/>
            <a:tailEnd type="none" w="lg" len="lg"/>
          </a:ln>
          <a:effectLst/>
        </p:spPr>
      </p:cxnSp>
      <p:sp>
        <p:nvSpPr>
          <p:cNvPr id="25" name="TextBox 24"/>
          <p:cNvSpPr txBox="1"/>
          <p:nvPr/>
        </p:nvSpPr>
        <p:spPr>
          <a:xfrm>
            <a:off x="5760720" y="1219200"/>
            <a:ext cx="3383280" cy="2031325"/>
          </a:xfrm>
          <a:prstGeom prst="rect">
            <a:avLst/>
          </a:prstGeom>
          <a:noFill/>
          <a:ln w="19050">
            <a:noFill/>
          </a:ln>
        </p:spPr>
        <p:txBody>
          <a:bodyPr wrap="square" lIns="91440" rIns="91440" rtlCol="0">
            <a:spAutoFit/>
          </a:bodyPr>
          <a:lstStyle/>
          <a:p>
            <a:pPr algn="ctr"/>
            <a:r>
              <a:rPr lang="en-US" dirty="0" smtClean="0">
                <a:solidFill>
                  <a:srgbClr val="604878"/>
                </a:solidFill>
                <a:cs typeface="Arial" panose="020B0604020202020204" pitchFamily="34" charset="0"/>
              </a:rPr>
              <a:t>The </a:t>
            </a:r>
            <a:r>
              <a:rPr lang="en-US" b="1" dirty="0" smtClean="0">
                <a:solidFill>
                  <a:srgbClr val="604878"/>
                </a:solidFill>
                <a:cs typeface="Arial" panose="020B0604020202020204" pitchFamily="34" charset="0"/>
              </a:rPr>
              <a:t>Joint </a:t>
            </a:r>
            <a:r>
              <a:rPr lang="en-US" b="1" dirty="0">
                <a:solidFill>
                  <a:srgbClr val="604878"/>
                </a:solidFill>
                <a:cs typeface="Arial" panose="020B0604020202020204" pitchFamily="34" charset="0"/>
              </a:rPr>
              <a:t>Capabilities Integration and Development </a:t>
            </a:r>
            <a:r>
              <a:rPr lang="en-US" b="1" dirty="0" smtClean="0">
                <a:solidFill>
                  <a:srgbClr val="604878"/>
                </a:solidFill>
                <a:cs typeface="Arial" panose="020B0604020202020204" pitchFamily="34" charset="0"/>
              </a:rPr>
              <a:t>System </a:t>
            </a:r>
            <a:r>
              <a:rPr lang="en-US" dirty="0" smtClean="0">
                <a:solidFill>
                  <a:srgbClr val="604878"/>
                </a:solidFill>
                <a:cs typeface="Arial" panose="020B0604020202020204" pitchFamily="34" charset="0"/>
              </a:rPr>
              <a:t>is managed by operational experts (i.e., warfighters) to develop </a:t>
            </a:r>
            <a:r>
              <a:rPr lang="en-US" u="sng" dirty="0" smtClean="0">
                <a:solidFill>
                  <a:srgbClr val="604878"/>
                </a:solidFill>
                <a:cs typeface="Arial" panose="020B0604020202020204" pitchFamily="34" charset="0"/>
              </a:rPr>
              <a:t>capability requirements</a:t>
            </a:r>
            <a:r>
              <a:rPr lang="en-US" dirty="0" smtClean="0">
                <a:solidFill>
                  <a:srgbClr val="604878"/>
                </a:solidFill>
                <a:cs typeface="Arial" panose="020B0604020202020204" pitchFamily="34" charset="0"/>
              </a:rPr>
              <a:t> for defense materiel</a:t>
            </a:r>
            <a:endParaRPr lang="en-US" dirty="0">
              <a:solidFill>
                <a:srgbClr val="604878"/>
              </a:solidFill>
              <a:cs typeface="Arial" panose="020B0604020202020204" pitchFamily="34" charset="0"/>
            </a:endParaRPr>
          </a:p>
        </p:txBody>
      </p:sp>
      <p:sp>
        <p:nvSpPr>
          <p:cNvPr id="26" name="TextBox 25"/>
          <p:cNvSpPr txBox="1"/>
          <p:nvPr/>
        </p:nvSpPr>
        <p:spPr>
          <a:xfrm>
            <a:off x="5760720" y="3581400"/>
            <a:ext cx="3383280" cy="2308324"/>
          </a:xfrm>
          <a:prstGeom prst="rect">
            <a:avLst/>
          </a:prstGeom>
          <a:noFill/>
          <a:ln w="19050">
            <a:noFill/>
          </a:ln>
        </p:spPr>
        <p:txBody>
          <a:bodyPr wrap="square" lIns="91440" rIns="91440" rtlCol="0">
            <a:spAutoFit/>
          </a:bodyPr>
          <a:lstStyle/>
          <a:p>
            <a:pPr algn="ctr"/>
            <a:r>
              <a:rPr lang="en-US" dirty="0" smtClean="0">
                <a:solidFill>
                  <a:srgbClr val="1B587C"/>
                </a:solidFill>
                <a:cs typeface="Arial" panose="020B0604020202020204" pitchFamily="34" charset="0"/>
              </a:rPr>
              <a:t>The </a:t>
            </a:r>
            <a:r>
              <a:rPr lang="en-US" b="1" dirty="0" smtClean="0">
                <a:solidFill>
                  <a:srgbClr val="1B587C"/>
                </a:solidFill>
                <a:cs typeface="Arial" panose="020B0604020202020204" pitchFamily="34" charset="0"/>
              </a:rPr>
              <a:t>Defense </a:t>
            </a:r>
            <a:r>
              <a:rPr lang="en-US" b="1" dirty="0">
                <a:solidFill>
                  <a:srgbClr val="1B587C"/>
                </a:solidFill>
                <a:cs typeface="Arial" panose="020B0604020202020204" pitchFamily="34" charset="0"/>
              </a:rPr>
              <a:t>Acquisition </a:t>
            </a:r>
            <a:r>
              <a:rPr lang="en-US" b="1" dirty="0" smtClean="0">
                <a:solidFill>
                  <a:srgbClr val="1B587C"/>
                </a:solidFill>
                <a:cs typeface="Arial" panose="020B0604020202020204" pitchFamily="34" charset="0"/>
              </a:rPr>
              <a:t>System </a:t>
            </a:r>
            <a:r>
              <a:rPr lang="en-US" dirty="0" smtClean="0">
                <a:solidFill>
                  <a:srgbClr val="1B587C"/>
                </a:solidFill>
                <a:cs typeface="Arial" panose="020B0604020202020204" pitchFamily="34" charset="0"/>
              </a:rPr>
              <a:t>is managed by acquisition experts (i.e., program managers, engineers, logisticians, etc.) to </a:t>
            </a:r>
            <a:r>
              <a:rPr lang="en-US" u="sng" dirty="0" smtClean="0">
                <a:solidFill>
                  <a:srgbClr val="1B587C"/>
                </a:solidFill>
                <a:cs typeface="Arial" panose="020B0604020202020204" pitchFamily="34" charset="0"/>
              </a:rPr>
              <a:t>develop and maintain materiel solutions</a:t>
            </a:r>
            <a:r>
              <a:rPr lang="en-US" dirty="0" smtClean="0">
                <a:solidFill>
                  <a:srgbClr val="1B587C"/>
                </a:solidFill>
                <a:cs typeface="Arial" panose="020B0604020202020204" pitchFamily="34" charset="0"/>
              </a:rPr>
              <a:t> to meet approved capability requirements</a:t>
            </a:r>
            <a:endParaRPr lang="en-US" dirty="0">
              <a:solidFill>
                <a:srgbClr val="1B587C"/>
              </a:solidFill>
              <a:cs typeface="Arial" panose="020B0604020202020204" pitchFamily="34" charset="0"/>
            </a:endParaRPr>
          </a:p>
        </p:txBody>
      </p:sp>
    </p:spTree>
    <p:extLst>
      <p:ext uri="{BB962C8B-B14F-4D97-AF65-F5344CB8AC3E}">
        <p14:creationId xmlns:p14="http://schemas.microsoft.com/office/powerpoint/2010/main" val="1559763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5" y="76200"/>
            <a:ext cx="7685777" cy="914400"/>
          </a:xfrm>
        </p:spPr>
        <p:txBody>
          <a:bodyPr>
            <a:normAutofit fontScale="90000"/>
          </a:bodyPr>
          <a:lstStyle/>
          <a:p>
            <a:pPr algn="l"/>
            <a:r>
              <a:rPr lang="en-US" dirty="0" smtClean="0"/>
              <a:t>CCDF Phase</a:t>
            </a:r>
            <a:br>
              <a:rPr lang="en-US" dirty="0" smtClean="0"/>
            </a:br>
            <a:r>
              <a:rPr lang="en-US" dirty="0" smtClean="0">
                <a:solidFill>
                  <a:srgbClr val="0070C0"/>
                </a:solidFill>
                <a:effectLst>
                  <a:outerShdw blurRad="38100" dist="38100" dir="2700000" algn="tl">
                    <a:srgbClr val="000000">
                      <a:alpha val="43137"/>
                    </a:srgbClr>
                  </a:outerShdw>
                </a:effectLst>
              </a:rPr>
              <a:t>Pre-FOC</a:t>
            </a:r>
            <a:endParaRPr lang="en-US" dirty="0">
              <a:solidFill>
                <a:srgbClr val="0070C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295008BC-DA31-4D19-837B-EFA4386B05F5}" type="slidenum">
              <a:rPr lang="en-US" smtClean="0"/>
              <a:t>60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33074721"/>
              </p:ext>
            </p:extLst>
          </p:nvPr>
        </p:nvGraphicFramePr>
        <p:xfrm>
          <a:off x="286167" y="1347093"/>
          <a:ext cx="8515351" cy="5242560"/>
        </p:xfrm>
        <a:graphic>
          <a:graphicData uri="http://schemas.openxmlformats.org/drawingml/2006/table">
            <a:tbl>
              <a:tblPr firstRow="1" bandRow="1">
                <a:tableStyleId>{D7AC3CCA-C797-4891-BE02-D94E43425B78}</a:tableStyleId>
              </a:tblPr>
              <a:tblGrid>
                <a:gridCol w="4219575"/>
                <a:gridCol w="1333500"/>
                <a:gridCol w="2962276"/>
              </a:tblGrid>
              <a:tr h="341376">
                <a:tc>
                  <a:txBody>
                    <a:bodyPr/>
                    <a:lstStyle/>
                    <a:p>
                      <a:r>
                        <a:rPr lang="en-US" sz="1400" b="1" u="sng" dirty="0" smtClean="0">
                          <a:solidFill>
                            <a:schemeClr val="bg1"/>
                          </a:solidFill>
                        </a:rPr>
                        <a:t>Decision</a:t>
                      </a:r>
                      <a:r>
                        <a:rPr lang="en-US" sz="1400" b="1" dirty="0" smtClean="0">
                          <a:solidFill>
                            <a:schemeClr val="bg1"/>
                          </a:solidFill>
                        </a:rPr>
                        <a:t>: </a:t>
                      </a:r>
                      <a:r>
                        <a:rPr lang="en-US" sz="1200" dirty="0" smtClean="0">
                          <a:solidFill>
                            <a:srgbClr val="FFFF00"/>
                          </a:solidFill>
                        </a:rPr>
                        <a:t>Should the Air Force approve changes in configuration or technical performance of the approved product baseline for the system?</a:t>
                      </a:r>
                    </a:p>
                  </a:txBody>
                  <a:tcPr>
                    <a:solidFill>
                      <a:srgbClr val="0070C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sng" dirty="0" smtClean="0">
                          <a:solidFill>
                            <a:schemeClr val="bg1"/>
                          </a:solidFill>
                        </a:rPr>
                        <a:t>Decision Makers</a:t>
                      </a:r>
                      <a:r>
                        <a:rPr lang="en-US" sz="1400" b="1" dirty="0" smtClean="0">
                          <a:solidFill>
                            <a:schemeClr val="bg1"/>
                          </a:solidFill>
                        </a:rPr>
                        <a:t>: </a:t>
                      </a:r>
                      <a:r>
                        <a:rPr lang="en-US" sz="1400" b="1" dirty="0" smtClean="0">
                          <a:solidFill>
                            <a:srgbClr val="FFFF00"/>
                          </a:solidFill>
                        </a:rPr>
                        <a:t>MDA and CSB</a:t>
                      </a:r>
                    </a:p>
                  </a:txBody>
                  <a:tcPr>
                    <a:solidFill>
                      <a:srgbClr val="0070C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FFFF00"/>
                        </a:solidFill>
                      </a:endParaRPr>
                    </a:p>
                  </a:txBody>
                  <a:tcPr/>
                </a:tc>
              </a:tr>
              <a:tr h="341376">
                <a:tc gridSpan="3">
                  <a:txBody>
                    <a:bodyPr/>
                    <a:lstStyle/>
                    <a:p>
                      <a:r>
                        <a:rPr lang="en-US" sz="1400" b="1" u="sng" dirty="0" smtClean="0">
                          <a:solidFill>
                            <a:schemeClr val="bg1"/>
                          </a:solidFill>
                        </a:rPr>
                        <a:t>Decision Points</a:t>
                      </a:r>
                      <a:r>
                        <a:rPr lang="en-US" sz="1400" b="1" dirty="0" smtClean="0">
                          <a:solidFill>
                            <a:schemeClr val="bg1"/>
                          </a:solidFill>
                        </a:rPr>
                        <a:t>: </a:t>
                      </a:r>
                      <a:r>
                        <a:rPr lang="en-US" sz="1400" dirty="0" smtClean="0">
                          <a:solidFill>
                            <a:schemeClr val="bg1"/>
                          </a:solidFill>
                        </a:rPr>
                        <a:t>This decision occurs at either </a:t>
                      </a:r>
                    </a:p>
                    <a:p>
                      <a:pPr marL="228600" indent="-228600">
                        <a:buAutoNum type="arabicParenR"/>
                      </a:pPr>
                      <a:r>
                        <a:rPr lang="en-US" sz="1400" b="1" dirty="0" smtClean="0">
                          <a:solidFill>
                            <a:srgbClr val="FFFF00"/>
                          </a:solidFill>
                        </a:rPr>
                        <a:t>at Configuration Steering Board; </a:t>
                      </a:r>
                    </a:p>
                    <a:p>
                      <a:pPr marL="228600" indent="-228600">
                        <a:buAutoNum type="arabicParenR"/>
                      </a:pPr>
                      <a:r>
                        <a:rPr lang="en-US" sz="1400" b="1" dirty="0" smtClean="0">
                          <a:solidFill>
                            <a:srgbClr val="FFFF00"/>
                          </a:solidFill>
                        </a:rPr>
                        <a:t>at Full Rate Production (FRP) or Deployment Decision; and/or </a:t>
                      </a:r>
                    </a:p>
                    <a:p>
                      <a:pPr marL="228600" indent="-228600">
                        <a:buAutoNum type="arabicParenR"/>
                      </a:pPr>
                      <a:r>
                        <a:rPr lang="en-US" sz="1400" b="1" dirty="0" smtClean="0">
                          <a:solidFill>
                            <a:srgbClr val="FFFF00"/>
                          </a:solidFill>
                        </a:rPr>
                        <a:t>at decision to proceed to FOC.</a:t>
                      </a:r>
                    </a:p>
                  </a:txBody>
                  <a:tcPr>
                    <a:solidFill>
                      <a:srgbClr val="0070C0"/>
                    </a:solidFill>
                  </a:tcPr>
                </a:tc>
                <a:tc hMerge="1">
                  <a:txBody>
                    <a:bodyPr/>
                    <a:lstStyle/>
                    <a:p>
                      <a:endParaRPr lang="en-US"/>
                    </a:p>
                  </a:txBody>
                  <a:tcPr/>
                </a:tc>
                <a:tc hMerge="1">
                  <a:txBody>
                    <a:bodyPr/>
                    <a:lstStyle/>
                    <a:p>
                      <a:endParaRPr lang="en-US"/>
                    </a:p>
                  </a:txBody>
                  <a:tcPr/>
                </a:tc>
              </a:tr>
              <a:tr h="3115056">
                <a:tc gridSpan="2">
                  <a:txBody>
                    <a:bodyPr/>
                    <a:lstStyle/>
                    <a:p>
                      <a:r>
                        <a:rPr lang="en-US" sz="1200" b="1" kern="1200" dirty="0" smtClean="0">
                          <a:solidFill>
                            <a:schemeClr val="dk1"/>
                          </a:solidFill>
                          <a:effectLst/>
                          <a:latin typeface="+mn-lt"/>
                          <a:ea typeface="+mn-ea"/>
                          <a:cs typeface="+mn-cs"/>
                        </a:rPr>
                        <a:t>Production and Deployment Phase</a:t>
                      </a:r>
                      <a:r>
                        <a:rPr lang="en-US" sz="1200" kern="120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 The purpose of the Production and Deployment Phase is to produce and deliver requirements-compliant products to receiving military organizations. In this phase, the product is produced and fielded for use by operational units. The phase encompasses several activities and events: LRIP, Limited Deployment, OT&amp;E, and the Full Rate Production Decision or the Full Deployment Decision followed by full rate production or full deployment. In this phase, all system sustainment and support activities are initiated. During this phase the appropriate operational authority will declare IOC when the defined operational organization has been equipped and trained and is determined to be capable of conducting mission operations. During this phase “should cost” management and other techniques will be used continuously to control and reduce cost. Activities in this phase include:</a:t>
                      </a:r>
                    </a:p>
                    <a:p>
                      <a:endParaRPr lang="en-US" sz="1200" kern="1200" dirty="0" smtClean="0">
                        <a:solidFill>
                          <a:schemeClr val="dk1"/>
                        </a:solidFill>
                        <a:effectLst/>
                        <a:latin typeface="+mn-lt"/>
                        <a:ea typeface="+mn-ea"/>
                        <a:cs typeface="+mn-cs"/>
                      </a:endParaRPr>
                    </a:p>
                    <a:p>
                      <a:pPr marL="342900" indent="-228600">
                        <a:buAutoNum type="arabicPeriod"/>
                      </a:pPr>
                      <a:r>
                        <a:rPr lang="en-US" sz="1100" u="sng" kern="1200" dirty="0" smtClean="0">
                          <a:solidFill>
                            <a:schemeClr val="dk1"/>
                          </a:solidFill>
                          <a:effectLst/>
                          <a:latin typeface="+mn-lt"/>
                          <a:ea typeface="+mn-ea"/>
                          <a:cs typeface="+mn-cs"/>
                        </a:rPr>
                        <a:t>LRIP</a:t>
                      </a:r>
                      <a:r>
                        <a:rPr lang="en-US" sz="1100" kern="1200" dirty="0" smtClean="0">
                          <a:solidFill>
                            <a:schemeClr val="dk1"/>
                          </a:solidFill>
                          <a:effectLst/>
                          <a:latin typeface="+mn-lt"/>
                          <a:ea typeface="+mn-ea"/>
                          <a:cs typeface="+mn-cs"/>
                        </a:rPr>
                        <a:t>- establishes the initial production base for the system, and OT&amp;E test articles and provides an efficient ramp up to full rate production, and maintains continuity in production pending OT&amp;E completion. LRIP for MAIS programs and other software systems is typically limited deployment or limited fielding. </a:t>
                      </a:r>
                    </a:p>
                    <a:p>
                      <a:pPr marL="342900" indent="-228600">
                        <a:buAutoNum type="arabicPeriod"/>
                      </a:pPr>
                      <a:r>
                        <a:rPr lang="en-US" sz="1100" u="sng" kern="1200" dirty="0" smtClean="0">
                          <a:solidFill>
                            <a:schemeClr val="dk1"/>
                          </a:solidFill>
                          <a:effectLst/>
                          <a:latin typeface="+mn-lt"/>
                          <a:ea typeface="+mn-ea"/>
                          <a:cs typeface="+mn-cs"/>
                        </a:rPr>
                        <a:t>OT&amp;E</a:t>
                      </a:r>
                      <a:r>
                        <a:rPr lang="en-US" sz="1100" kern="1200" dirty="0" smtClean="0">
                          <a:solidFill>
                            <a:schemeClr val="dk1"/>
                          </a:solidFill>
                          <a:effectLst/>
                          <a:latin typeface="+mn-lt"/>
                          <a:ea typeface="+mn-ea"/>
                          <a:cs typeface="+mn-cs"/>
                        </a:rPr>
                        <a:t>. The appropriate operational test organization will conduct operational</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testing in a realistic threat environment based on the program’s System Threat Assessment Report and appropriate scenarios. </a:t>
                      </a:r>
                    </a:p>
                    <a:p>
                      <a:pPr marL="0" indent="0">
                        <a:buNone/>
                      </a:pPr>
                      <a:r>
                        <a:rPr lang="en-US" sz="1000" b="1" kern="1200" dirty="0" smtClean="0">
                          <a:solidFill>
                            <a:srgbClr val="C00000"/>
                          </a:solidFill>
                          <a:effectLst/>
                          <a:latin typeface="+mn-lt"/>
                          <a:ea typeface="+mn-ea"/>
                          <a:cs typeface="+mn-cs"/>
                        </a:rPr>
                        <a:t>Source: DoDI 5000.02</a:t>
                      </a:r>
                      <a:endParaRPr lang="en-US" sz="1000" b="1" kern="1200" dirty="0">
                        <a:solidFill>
                          <a:srgbClr val="C00000"/>
                        </a:solidFill>
                        <a:effectLst/>
                        <a:latin typeface="+mn-lt"/>
                        <a:ea typeface="+mn-ea"/>
                        <a:cs typeface="+mn-cs"/>
                      </a:endParaRPr>
                    </a:p>
                  </a:txBody>
                  <a:tcPr anchor="ctr"/>
                </a:tc>
                <a:tc hMerge="1">
                  <a:txBody>
                    <a:bodyPr/>
                    <a:lstStyle/>
                    <a:p>
                      <a:endParaRPr lang="en-US" dirty="0"/>
                    </a:p>
                  </a:txBody>
                  <a:tcPr>
                    <a:solidFill>
                      <a:srgbClr val="E7E7E7"/>
                    </a:solidFill>
                  </a:tcPr>
                </a:tc>
                <a:tc>
                  <a:txBody>
                    <a:bodyPr/>
                    <a:lstStyle/>
                    <a:p>
                      <a:endParaRPr lang="en-US" dirty="0"/>
                    </a:p>
                  </a:txBody>
                  <a:tcPr>
                    <a:solidFill>
                      <a:srgbClr val="E7E7E7"/>
                    </a:solidFill>
                  </a:tcPr>
                </a:tc>
              </a:tr>
            </a:tbl>
          </a:graphicData>
        </a:graphic>
      </p:graphicFrame>
      <p:pic>
        <p:nvPicPr>
          <p:cNvPr id="12"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436147" y="151282"/>
            <a:ext cx="393403"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290" r="1197"/>
          <a:stretch/>
        </p:blipFill>
        <p:spPr bwMode="auto">
          <a:xfrm>
            <a:off x="5945796" y="3942703"/>
            <a:ext cx="277384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8875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76200"/>
            <a:ext cx="7705655" cy="914400"/>
          </a:xfrm>
        </p:spPr>
        <p:txBody>
          <a:bodyPr/>
          <a:lstStyle/>
          <a:p>
            <a:pPr algn="l"/>
            <a:r>
              <a:rPr lang="en-US" dirty="0" smtClean="0"/>
              <a:t>CCDF Phase</a:t>
            </a:r>
            <a:br>
              <a:rPr lang="en-US" dirty="0" smtClean="0"/>
            </a:br>
            <a:r>
              <a:rPr lang="en-US" dirty="0" smtClean="0">
                <a:solidFill>
                  <a:srgbClr val="0070C0"/>
                </a:solidFill>
                <a:effectLst>
                  <a:outerShdw blurRad="38100" dist="38100" dir="2700000" algn="tl">
                    <a:srgbClr val="000000">
                      <a:alpha val="43137"/>
                    </a:srgbClr>
                  </a:outerShdw>
                </a:effectLst>
              </a:rPr>
              <a:t>Pre-FOC</a:t>
            </a:r>
            <a:endParaRPr lang="en-US" dirty="0">
              <a:solidFill>
                <a:srgbClr val="0070C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0"/>
          </p:nvPr>
        </p:nvSpPr>
        <p:spPr/>
        <p:txBody>
          <a:bodyPr/>
          <a:lstStyle/>
          <a:p>
            <a:fld id="{295008BC-DA31-4D19-837B-EFA4386B05F5}" type="slidenum">
              <a:rPr lang="en-US" smtClean="0"/>
              <a:t>61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3229087"/>
              </p:ext>
            </p:extLst>
          </p:nvPr>
        </p:nvGraphicFramePr>
        <p:xfrm>
          <a:off x="286167" y="1347093"/>
          <a:ext cx="8515351" cy="5394960"/>
        </p:xfrm>
        <a:graphic>
          <a:graphicData uri="http://schemas.openxmlformats.org/drawingml/2006/table">
            <a:tbl>
              <a:tblPr firstRow="1" bandRow="1">
                <a:tableStyleId>{D7AC3CCA-C797-4891-BE02-D94E43425B78}</a:tableStyleId>
              </a:tblPr>
              <a:tblGrid>
                <a:gridCol w="4238625"/>
                <a:gridCol w="4276726"/>
              </a:tblGrid>
              <a:tr h="176907">
                <a:tc>
                  <a:txBody>
                    <a:bodyPr/>
                    <a:lstStyle/>
                    <a:p>
                      <a:r>
                        <a:rPr lang="en-US" sz="1100" b="1" u="sng" dirty="0" smtClean="0">
                          <a:solidFill>
                            <a:schemeClr val="bg1"/>
                          </a:solidFill>
                        </a:rPr>
                        <a:t>Decision</a:t>
                      </a:r>
                      <a:r>
                        <a:rPr lang="en-US" sz="1100" b="1" dirty="0" smtClean="0">
                          <a:solidFill>
                            <a:schemeClr val="bg1"/>
                          </a:solidFill>
                        </a:rPr>
                        <a:t>: </a:t>
                      </a:r>
                      <a:r>
                        <a:rPr lang="en-US" sz="1100" dirty="0" smtClean="0">
                          <a:solidFill>
                            <a:srgbClr val="FFFF00"/>
                          </a:solidFill>
                        </a:rPr>
                        <a:t>Should the Air Force approve changes in configuration or technical performance of the approved product baseline for the system?</a:t>
                      </a: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Decision Makers</a:t>
                      </a:r>
                      <a:r>
                        <a:rPr lang="en-US" sz="1100" b="1" dirty="0" smtClean="0">
                          <a:solidFill>
                            <a:schemeClr val="bg1"/>
                          </a:solidFill>
                        </a:rPr>
                        <a:t>: </a:t>
                      </a:r>
                      <a:r>
                        <a:rPr lang="en-US" sz="1100" b="1" dirty="0" smtClean="0">
                          <a:solidFill>
                            <a:srgbClr val="FFFF00"/>
                          </a:solidFill>
                        </a:rPr>
                        <a:t>MDA and CSB</a:t>
                      </a:r>
                    </a:p>
                  </a:txBody>
                  <a:tcPr>
                    <a:solidFill>
                      <a:srgbClr val="0070C0"/>
                    </a:solidFill>
                  </a:tcPr>
                </a:tc>
              </a:tr>
              <a:tr h="168017">
                <a:tc gridSpan="2">
                  <a:txBody>
                    <a:bodyPr/>
                    <a:lstStyle/>
                    <a:p>
                      <a:r>
                        <a:rPr lang="en-US" sz="1100" b="1" u="sng" dirty="0" smtClean="0">
                          <a:solidFill>
                            <a:schemeClr val="bg1"/>
                          </a:solidFill>
                        </a:rPr>
                        <a:t>Decision Point</a:t>
                      </a:r>
                      <a:r>
                        <a:rPr lang="en-US" sz="1100" b="1" dirty="0" smtClean="0">
                          <a:solidFill>
                            <a:schemeClr val="bg1"/>
                          </a:solidFill>
                        </a:rPr>
                        <a:t>: </a:t>
                      </a:r>
                      <a:r>
                        <a:rPr lang="en-US" sz="1100" dirty="0" smtClean="0">
                          <a:solidFill>
                            <a:schemeClr val="bg1"/>
                          </a:solidFill>
                        </a:rPr>
                        <a:t>This decision occurs at either </a:t>
                      </a:r>
                    </a:p>
                    <a:p>
                      <a:pPr marL="228600" indent="-228600">
                        <a:buAutoNum type="arabicParenR"/>
                      </a:pPr>
                      <a:r>
                        <a:rPr lang="en-US" sz="1100" b="1" dirty="0" smtClean="0">
                          <a:solidFill>
                            <a:srgbClr val="FFFF00"/>
                          </a:solidFill>
                        </a:rPr>
                        <a:t>at Configuration Steering Board; </a:t>
                      </a:r>
                    </a:p>
                    <a:p>
                      <a:pPr marL="228600" indent="-228600">
                        <a:buAutoNum type="arabicParenR"/>
                      </a:pPr>
                      <a:r>
                        <a:rPr lang="en-US" sz="1100" b="1" dirty="0" smtClean="0">
                          <a:solidFill>
                            <a:srgbClr val="FFFF00"/>
                          </a:solidFill>
                        </a:rPr>
                        <a:t>at Full Rate Production (FRP) or Deployment Decision; and/or </a:t>
                      </a:r>
                    </a:p>
                    <a:p>
                      <a:pPr marL="228600" indent="-228600">
                        <a:buAutoNum type="arabicParenR"/>
                      </a:pPr>
                      <a:r>
                        <a:rPr lang="en-US" sz="1100" b="1" dirty="0" smtClean="0">
                          <a:solidFill>
                            <a:srgbClr val="FFFF00"/>
                          </a:solidFill>
                        </a:rPr>
                        <a:t>at decision to proceed to FOC.</a:t>
                      </a:r>
                    </a:p>
                  </a:txBody>
                  <a:tcPr>
                    <a:solidFill>
                      <a:srgbClr val="0070C0"/>
                    </a:solidFill>
                  </a:tcPr>
                </a:tc>
                <a:tc hMerge="1">
                  <a:txBody>
                    <a:bodyPr/>
                    <a:lstStyle/>
                    <a:p>
                      <a:endParaRPr lang="en-US"/>
                    </a:p>
                  </a:txBody>
                  <a:tcPr/>
                </a:tc>
              </a:tr>
              <a:tr h="133727">
                <a:tc>
                  <a:txBody>
                    <a:bodyPr/>
                    <a:lstStyle/>
                    <a:p>
                      <a:pPr algn="ctr"/>
                      <a:r>
                        <a:rPr lang="en-US" sz="1100" b="1" u="sng" dirty="0" smtClean="0">
                          <a:solidFill>
                            <a:schemeClr val="bg1"/>
                          </a:solidFill>
                        </a:rPr>
                        <a:t>QUESTIONS TO BE ASKED</a:t>
                      </a:r>
                      <a:r>
                        <a:rPr lang="en-US" sz="1100" b="1" dirty="0" smtClean="0">
                          <a:solidFill>
                            <a:schemeClr val="bg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solidFill>
                            <a:schemeClr val="bg1"/>
                          </a:solidFill>
                        </a:rPr>
                        <a:t>(</a:t>
                      </a:r>
                      <a:r>
                        <a:rPr lang="en-US" sz="1100" i="1" dirty="0" smtClean="0">
                          <a:solidFill>
                            <a:schemeClr val="bg1"/>
                          </a:solidFill>
                        </a:rPr>
                        <a:t>The questions below are the generic and must be tailored to the specific program)</a:t>
                      </a:r>
                    </a:p>
                  </a:txBody>
                  <a:tcPr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u="sng" dirty="0" smtClean="0">
                          <a:solidFill>
                            <a:schemeClr val="bg1"/>
                          </a:solidFill>
                        </a:rPr>
                        <a:t>INFORMATION REQUIRED TO ANSWER THE QUESTIONS:</a:t>
                      </a:r>
                      <a:endParaRPr lang="en-US" sz="1100" b="1" dirty="0" smtClean="0">
                        <a:solidFill>
                          <a:schemeClr val="bg1"/>
                        </a:solidFill>
                      </a:endParaRPr>
                    </a:p>
                  </a:txBody>
                  <a:tcPr anchor="ctr">
                    <a:solidFill>
                      <a:srgbClr val="0070C0"/>
                    </a:solidFill>
                  </a:tcPr>
                </a:tc>
              </a:tr>
              <a:tr h="370840">
                <a:tc>
                  <a:txBody>
                    <a:bodyPr/>
                    <a:lstStyle/>
                    <a:p>
                      <a:pPr marL="0" lvl="0" indent="0">
                        <a:buFont typeface="+mj-lt"/>
                        <a:buNone/>
                      </a:pPr>
                      <a:r>
                        <a:rPr lang="en-US" sz="1000" dirty="0" smtClean="0"/>
                        <a:t>What production baseline attributes are principal drivers of acquisition (procurement and deployment) and O&amp;S cost, program schedule and programmatic risk? </a:t>
                      </a:r>
                    </a:p>
                  </a:txBody>
                  <a:tcPr/>
                </a:tc>
                <a:tc>
                  <a:txBody>
                    <a:bodyPr/>
                    <a:lstStyle/>
                    <a:p>
                      <a:pPr marL="0" lvl="0" indent="0">
                        <a:buFont typeface="+mj-lt"/>
                        <a:buNone/>
                      </a:pPr>
                      <a:r>
                        <a:rPr lang="en-US" sz="1000" dirty="0" smtClean="0"/>
                        <a:t>An understanding of how the production/deployment requirement parameter values were derived.  (</a:t>
                      </a:r>
                      <a:r>
                        <a:rPr lang="en-US" sz="1000" i="1" dirty="0" smtClean="0"/>
                        <a:t>The requirements baseline</a:t>
                      </a:r>
                      <a:r>
                        <a:rPr lang="en-US" sz="1000" dirty="0" smtClean="0"/>
                        <a:t>)</a:t>
                      </a:r>
                    </a:p>
                  </a:txBody>
                  <a:tcPr/>
                </a:tc>
              </a:tr>
              <a:tr h="370840">
                <a:tc rowSpan="4">
                  <a:txBody>
                    <a:bodyPr/>
                    <a:lstStyle/>
                    <a:p>
                      <a:pPr marL="0" lvl="0" indent="0">
                        <a:buFont typeface="+mj-lt"/>
                        <a:buNone/>
                      </a:pPr>
                      <a:r>
                        <a:rPr lang="en-US" sz="1000" dirty="0" smtClean="0"/>
                        <a:t>For each design/configuration/performance attribute that is a key cost, schedule, or risk drivers:  What acquisition and/or O&amp;S cost savings could be achieved if the Air Force would accept a production or deployment approach change? What is the recommended minimum production quantity and/or nominal operational employment scenario?  </a:t>
                      </a:r>
                    </a:p>
                  </a:txBody>
                  <a:tcPr anchor="ctr"/>
                </a:tc>
                <a:tc>
                  <a:txBody>
                    <a:bodyPr/>
                    <a:lstStyle/>
                    <a:p>
                      <a:pPr marL="0" lvl="0" indent="0">
                        <a:buFont typeface="+mj-lt"/>
                        <a:buNone/>
                      </a:pPr>
                      <a:r>
                        <a:rPr lang="en-US" sz="1000" dirty="0" smtClean="0"/>
                        <a:t>An understanding of the relationship of the production/deployment performance parameters to operational requirement parameter values. (</a:t>
                      </a:r>
                      <a:r>
                        <a:rPr lang="en-US" sz="1000" i="1" dirty="0" smtClean="0"/>
                        <a:t>The technical baseline</a:t>
                      </a:r>
                      <a:r>
                        <a:rPr lang="en-US" sz="1000" dirty="0" smtClean="0"/>
                        <a:t>)</a:t>
                      </a:r>
                    </a:p>
                  </a:txBody>
                  <a:tcPr>
                    <a:solidFill>
                      <a:srgbClr val="E7E7E7"/>
                    </a:solidFil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50" dirty="0" smtClean="0"/>
                    </a:p>
                  </a:txBody>
                  <a:tcPr anchor="ctr"/>
                </a:tc>
                <a:tc>
                  <a:txBody>
                    <a:bodyPr/>
                    <a:lstStyle/>
                    <a:p>
                      <a:pPr marL="0" lvl="0" indent="0">
                        <a:buFont typeface="+mj-lt"/>
                        <a:buNone/>
                      </a:pPr>
                      <a:r>
                        <a:rPr lang="en-US" sz="1000" dirty="0" smtClean="0"/>
                        <a:t>An understanding of how the production/deployment performance parameters contributes to cost (acquisition and O&amp;S), schedule, and programmatic risk.  (</a:t>
                      </a:r>
                      <a:r>
                        <a:rPr lang="en-US" sz="1000" i="1" dirty="0" smtClean="0"/>
                        <a:t>The cost baseline</a:t>
                      </a:r>
                      <a:r>
                        <a:rPr lang="en-US" sz="1000" dirty="0" smtClean="0"/>
                        <a:t>.)</a:t>
                      </a:r>
                    </a:p>
                  </a:txBody>
                  <a:tcPr>
                    <a:solidFill>
                      <a:srgbClr val="E7E7E7"/>
                    </a:solidFill>
                  </a:tcPr>
                </a:tc>
              </a:tr>
              <a:tr h="370840">
                <a:tc vMerge="1">
                  <a:txBody>
                    <a:bodyPr/>
                    <a:lstStyle/>
                    <a:p>
                      <a:pPr marL="0" lvl="0" indent="0">
                        <a:buFont typeface="+mj-lt"/>
                        <a:buNone/>
                      </a:pPr>
                      <a:endParaRPr lang="en-US" sz="1050" dirty="0" smtClean="0"/>
                    </a:p>
                  </a:txBody>
                  <a:tcPr anchor="ctr"/>
                </a:tc>
                <a:tc>
                  <a:txBody>
                    <a:bodyPr/>
                    <a:lstStyle/>
                    <a:p>
                      <a:pPr marL="0" lvl="0" indent="0">
                        <a:buFont typeface="+mj-lt"/>
                        <a:buNone/>
                      </a:pPr>
                      <a:r>
                        <a:rPr lang="en-US" sz="1000" dirty="0" smtClean="0"/>
                        <a:t>An understanding of the operational or mission impact with production/deployment changes.  (</a:t>
                      </a:r>
                      <a:r>
                        <a:rPr lang="en-US" sz="1000" i="1" dirty="0" smtClean="0"/>
                        <a:t>The military utility of a certain capability</a:t>
                      </a:r>
                      <a:r>
                        <a:rPr lang="en-US" sz="1000" dirty="0" smtClean="0"/>
                        <a:t>)</a:t>
                      </a:r>
                    </a:p>
                  </a:txBody>
                  <a:tcPr>
                    <a:solidFill>
                      <a:srgbClr val="E7E7E7"/>
                    </a:solidFill>
                  </a:tcPr>
                </a:tc>
              </a:tr>
              <a:tr h="370840">
                <a:tc vMerge="1">
                  <a:txBody>
                    <a:bodyPr/>
                    <a:lstStyle/>
                    <a:p>
                      <a:pPr marL="0" lvl="0" indent="0">
                        <a:buFont typeface="+mj-lt"/>
                        <a:buNone/>
                      </a:pPr>
                      <a:endParaRPr lang="en-US" sz="1050" dirty="0" smtClean="0"/>
                    </a:p>
                  </a:txBody>
                  <a:tcPr anchor="ctr"/>
                </a:tc>
                <a:tc>
                  <a:txBody>
                    <a:bodyPr/>
                    <a:lstStyle/>
                    <a:p>
                      <a:pPr marL="0" lvl="0" indent="0">
                        <a:buFont typeface="+mj-lt"/>
                        <a:buNone/>
                      </a:pPr>
                      <a:r>
                        <a:rPr lang="en-US" sz="1000" dirty="0" smtClean="0"/>
                        <a:t>An understanding of the effect of adjusting production/deployment requirements on program cost, schedule, and risk.  (</a:t>
                      </a:r>
                      <a:r>
                        <a:rPr lang="en-US" sz="1000" i="1" dirty="0" smtClean="0"/>
                        <a:t>The cost tradespace</a:t>
                      </a:r>
                      <a:r>
                        <a:rPr lang="en-US" sz="1000" dirty="0" smtClean="0"/>
                        <a:t>.)</a:t>
                      </a:r>
                    </a:p>
                  </a:txBody>
                  <a:tcPr>
                    <a:solidFill>
                      <a:srgbClr val="E7E7E7"/>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dirty="0" smtClean="0"/>
                        <a:t>What is the operational impact to the warfighter of the lower or extended production quantities and or changes in the nominal operational employment scenario?  Do changes result in change to operational engagement?</a:t>
                      </a:r>
                    </a:p>
                  </a:txBody>
                  <a:tcPr>
                    <a:solidFill>
                      <a:srgbClr val="CBCBC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An understanding of the relationship between the production/deployment requirements, and the cost, schedule, and programmatic risk. (</a:t>
                      </a:r>
                      <a:r>
                        <a:rPr lang="en-US" sz="1000" i="1" dirty="0" smtClean="0"/>
                        <a:t>The cost/performance tradespace</a:t>
                      </a:r>
                      <a:r>
                        <a:rPr lang="en-US" sz="1000" dirty="0" smtClean="0"/>
                        <a:t>) </a:t>
                      </a:r>
                    </a:p>
                  </a:txBody>
                  <a:tcPr>
                    <a:solidFill>
                      <a:srgbClr val="CBCBCB"/>
                    </a:solidFill>
                  </a:tcPr>
                </a:tc>
              </a:tr>
            </a:tbl>
          </a:graphicData>
        </a:graphic>
      </p:graphicFrame>
      <p:pic>
        <p:nvPicPr>
          <p:cNvPr id="1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72" b="14077"/>
          <a:stretch/>
        </p:blipFill>
        <p:spPr bwMode="auto">
          <a:xfrm>
            <a:off x="5830872" y="151282"/>
            <a:ext cx="2434880" cy="5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436147" y="151282"/>
            <a:ext cx="393403" cy="542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59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95" y="89454"/>
            <a:ext cx="8075129" cy="944562"/>
          </a:xfrm>
        </p:spPr>
        <p:txBody>
          <a:bodyPr>
            <a:noAutofit/>
          </a:bodyPr>
          <a:lstStyle/>
          <a:p>
            <a:pPr algn="l">
              <a:lnSpc>
                <a:spcPts val="2900"/>
              </a:lnSpc>
            </a:pPr>
            <a:r>
              <a:rPr lang="en-US" sz="2800" dirty="0" smtClean="0"/>
              <a:t>Cost/Capability Analysis Decision Framework (CCADF) Decision Points</a:t>
            </a:r>
            <a:endParaRPr lang="en-US" sz="2800" dirty="0"/>
          </a:p>
        </p:txBody>
      </p:sp>
      <p:sp>
        <p:nvSpPr>
          <p:cNvPr id="5" name="Slide Number Placeholder 4"/>
          <p:cNvSpPr>
            <a:spLocks noGrp="1"/>
          </p:cNvSpPr>
          <p:nvPr>
            <p:ph type="sldNum" sz="quarter" idx="10"/>
          </p:nvPr>
        </p:nvSpPr>
        <p:spPr/>
        <p:txBody>
          <a:bodyPr/>
          <a:lstStyle/>
          <a:p>
            <a:fld id="{295008BC-DA31-4D19-837B-EFA4386B05F5}" type="slidenum">
              <a:rPr lang="en-US" smtClean="0">
                <a:solidFill>
                  <a:srgbClr val="000000"/>
                </a:solidFill>
              </a:rPr>
              <a:pPr/>
              <a:t>7</a:t>
            </a:fld>
            <a:endParaRPr lang="en-US">
              <a:solidFill>
                <a:srgbClr val="000000"/>
              </a:solidFill>
            </a:endParaRPr>
          </a:p>
        </p:txBody>
      </p:sp>
      <p:sp>
        <p:nvSpPr>
          <p:cNvPr id="8" name="TextBox 7"/>
          <p:cNvSpPr txBox="1"/>
          <p:nvPr/>
        </p:nvSpPr>
        <p:spPr>
          <a:xfrm>
            <a:off x="675266" y="4161831"/>
            <a:ext cx="7367466" cy="1769715"/>
          </a:xfrm>
          <a:prstGeom prst="rect">
            <a:avLst/>
          </a:prstGeom>
          <a:noFill/>
        </p:spPr>
        <p:txBody>
          <a:bodyPr wrap="none" rtlCol="0">
            <a:spAutoFit/>
          </a:bodyPr>
          <a:lstStyle/>
          <a:p>
            <a:pPr>
              <a:spcAft>
                <a:spcPts val="600"/>
              </a:spcAft>
            </a:pPr>
            <a:r>
              <a:rPr lang="en-US" sz="1400" dirty="0" smtClean="0">
                <a:ea typeface="Verdana" pitchFamily="34" charset="0"/>
                <a:cs typeface="Verdana" pitchFamily="34" charset="0"/>
              </a:rPr>
              <a:t>Each Decision Point of the Framework Identifies:</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a:t>
            </a:r>
            <a:r>
              <a:rPr lang="en-US" sz="1400" dirty="0" smtClean="0">
                <a:ea typeface="Verdana" pitchFamily="34" charset="0"/>
                <a:cs typeface="Verdana" pitchFamily="34" charset="0"/>
              </a:rPr>
              <a:t> – The decision to be made</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 Point </a:t>
            </a:r>
            <a:r>
              <a:rPr lang="en-US" sz="1400" dirty="0" smtClean="0">
                <a:ea typeface="Verdana" pitchFamily="34" charset="0"/>
                <a:cs typeface="Verdana" pitchFamily="34" charset="0"/>
              </a:rPr>
              <a:t>– Where the decision points are in the acquisition life cycle</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Decision Maker(s) </a:t>
            </a:r>
            <a:r>
              <a:rPr lang="en-US" sz="1400" dirty="0" smtClean="0">
                <a:ea typeface="Verdana" pitchFamily="34" charset="0"/>
                <a:cs typeface="Verdana" pitchFamily="34" charset="0"/>
              </a:rPr>
              <a:t>– Who will be making the decision (i.e. approval to proceed)</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Questions to be Asked </a:t>
            </a:r>
            <a:r>
              <a:rPr lang="en-US" sz="1400" dirty="0" smtClean="0">
                <a:ea typeface="Verdana" pitchFamily="34" charset="0"/>
                <a:cs typeface="Verdana" pitchFamily="34" charset="0"/>
              </a:rPr>
              <a:t>– What questions should be asked by decision makers</a:t>
            </a:r>
          </a:p>
          <a:p>
            <a:pPr marL="168275" indent="-168275">
              <a:spcAft>
                <a:spcPts val="600"/>
              </a:spcAft>
              <a:buFont typeface="Arial" panose="020B0604020202020204" pitchFamily="34" charset="0"/>
              <a:buChar char="•"/>
            </a:pPr>
            <a:r>
              <a:rPr lang="en-US" sz="1400" b="1" dirty="0" smtClean="0">
                <a:ea typeface="Verdana" pitchFamily="34" charset="0"/>
                <a:cs typeface="Verdana" pitchFamily="34" charset="0"/>
              </a:rPr>
              <a:t>Information Required to Answer the Questions </a:t>
            </a:r>
            <a:r>
              <a:rPr lang="en-US" sz="1400" dirty="0" smtClean="0">
                <a:ea typeface="Verdana" pitchFamily="34" charset="0"/>
                <a:cs typeface="Verdana" pitchFamily="34" charset="0"/>
              </a:rPr>
              <a:t>– Supported answers to the questions</a:t>
            </a:r>
            <a:endParaRPr lang="en-US" sz="1400" dirty="0">
              <a:ea typeface="Verdana" pitchFamily="34" charset="0"/>
              <a:cs typeface="Verdana" pitchFamily="34"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95697" y="6027922"/>
            <a:ext cx="403387" cy="405179"/>
          </a:xfrm>
          <a:prstGeom prst="rect">
            <a:avLst/>
          </a:prstGeom>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94" y="1498242"/>
            <a:ext cx="8710615" cy="23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728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372122786"/>
              </p:ext>
            </p:extLst>
          </p:nvPr>
        </p:nvGraphicFramePr>
        <p:xfrm>
          <a:off x="522083" y="1182387"/>
          <a:ext cx="8067253" cy="5029200"/>
        </p:xfrm>
        <a:graphic>
          <a:graphicData uri="http://schemas.openxmlformats.org/drawingml/2006/table">
            <a:tbl>
              <a:tblPr firstRow="1" bandRow="1">
                <a:tableStyleId>{5940675A-B579-460E-94D1-54222C63F5DA}</a:tableStyleId>
              </a:tblPr>
              <a:tblGrid>
                <a:gridCol w="1272665"/>
                <a:gridCol w="3546872"/>
                <a:gridCol w="1390650"/>
                <a:gridCol w="1857066"/>
              </a:tblGrid>
              <a:tr h="370840">
                <a:tc>
                  <a:txBody>
                    <a:bodyPr/>
                    <a:lstStyle/>
                    <a:p>
                      <a:pPr algn="ctr"/>
                      <a:r>
                        <a:rPr lang="en-US" sz="1600" b="1" dirty="0" smtClean="0"/>
                        <a:t>Decision Point</a:t>
                      </a:r>
                      <a:endParaRPr lang="en-US" sz="1600" b="1" dirty="0"/>
                    </a:p>
                  </a:txBody>
                  <a:tcPr anchor="ctr">
                    <a:solidFill>
                      <a:schemeClr val="bg1">
                        <a:lumMod val="75000"/>
                      </a:schemeClr>
                    </a:solidFill>
                  </a:tcPr>
                </a:tc>
                <a:tc>
                  <a:txBody>
                    <a:bodyPr/>
                    <a:lstStyle/>
                    <a:p>
                      <a:pPr algn="ctr"/>
                      <a:r>
                        <a:rPr lang="en-US" sz="1600" b="1" dirty="0" smtClean="0"/>
                        <a:t>Decision</a:t>
                      </a:r>
                      <a:endParaRPr lang="en-US" sz="1600" b="1" dirty="0"/>
                    </a:p>
                  </a:txBody>
                  <a:tcPr anchor="ctr">
                    <a:solidFill>
                      <a:schemeClr val="bg1">
                        <a:lumMod val="75000"/>
                      </a:schemeClr>
                    </a:solidFill>
                  </a:tcPr>
                </a:tc>
                <a:tc>
                  <a:txBody>
                    <a:bodyPr/>
                    <a:lstStyle/>
                    <a:p>
                      <a:pPr algn="ctr"/>
                      <a:r>
                        <a:rPr lang="en-US" sz="1600" b="1" dirty="0" smtClean="0"/>
                        <a:t>AF Decision</a:t>
                      </a:r>
                      <a:r>
                        <a:rPr lang="en-US" sz="1600" b="1" baseline="0" dirty="0" smtClean="0"/>
                        <a:t> Maker*</a:t>
                      </a:r>
                      <a:endParaRPr lang="en-US" sz="1600" b="1" dirty="0"/>
                    </a:p>
                  </a:txBody>
                  <a:tcPr anchor="ctr">
                    <a:solidFill>
                      <a:schemeClr val="bg1">
                        <a:lumMod val="75000"/>
                      </a:schemeClr>
                    </a:solidFill>
                  </a:tcPr>
                </a:tc>
                <a:tc>
                  <a:txBody>
                    <a:bodyPr/>
                    <a:lstStyle/>
                    <a:p>
                      <a:pPr algn="ctr"/>
                      <a:r>
                        <a:rPr lang="en-US" sz="1600" b="1" dirty="0" smtClean="0"/>
                        <a:t>DoD Decision Maker*</a:t>
                      </a:r>
                      <a:endParaRPr lang="en-US" sz="1600" b="1" dirty="0"/>
                    </a:p>
                  </a:txBody>
                  <a:tcPr anchor="ctr">
                    <a:solidFill>
                      <a:schemeClr val="bg1">
                        <a:lumMod val="75000"/>
                      </a:schemeClr>
                    </a:solidFill>
                  </a:tcPr>
                </a:tc>
              </a:tr>
              <a:tr h="370840">
                <a:tc>
                  <a:txBody>
                    <a:bodyPr/>
                    <a:lstStyle/>
                    <a:p>
                      <a:endParaRPr lang="en-US" dirty="0"/>
                    </a:p>
                  </a:txBody>
                  <a:tcPr>
                    <a:solidFill>
                      <a:schemeClr val="bg1"/>
                    </a:solidFill>
                  </a:tcPr>
                </a:tc>
                <a:tc>
                  <a:txBody>
                    <a:bodyPr/>
                    <a:lstStyle/>
                    <a:p>
                      <a:r>
                        <a:rPr lang="en-US" dirty="0" smtClean="0"/>
                        <a:t>ICD Validation</a:t>
                      </a:r>
                      <a:endParaRPr lang="en-US" dirty="0"/>
                    </a:p>
                  </a:txBody>
                  <a:tcPr>
                    <a:solidFill>
                      <a:schemeClr val="bg1"/>
                    </a:solidFill>
                  </a:tcPr>
                </a:tc>
                <a:tc>
                  <a:txBody>
                    <a:bodyPr/>
                    <a:lstStyle/>
                    <a:p>
                      <a:pPr algn="ctr"/>
                      <a:r>
                        <a:rPr lang="en-US" sz="1400" dirty="0" smtClean="0"/>
                        <a:t>AFROC</a:t>
                      </a:r>
                      <a:endParaRPr lang="en-US" sz="1400" dirty="0"/>
                    </a:p>
                  </a:txBody>
                  <a:tcPr anchor="ctr">
                    <a:solidFill>
                      <a:schemeClr val="bg1"/>
                    </a:solidFill>
                  </a:tcPr>
                </a:tc>
                <a:tc>
                  <a:txBody>
                    <a:bodyPr/>
                    <a:lstStyle/>
                    <a:p>
                      <a:pPr algn="ctr"/>
                      <a:r>
                        <a:rPr lang="en-US" sz="1400" dirty="0" smtClean="0"/>
                        <a:t>JROC</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AoA</a:t>
                      </a:r>
                      <a:r>
                        <a:rPr lang="en-US" baseline="0" dirty="0" smtClean="0"/>
                        <a:t> Study Plan</a:t>
                      </a:r>
                      <a:endParaRPr lang="en-US" dirty="0"/>
                    </a:p>
                  </a:txBody>
                  <a:tcPr>
                    <a:solidFill>
                      <a:schemeClr val="bg1"/>
                    </a:solidFill>
                  </a:tcPr>
                </a:tc>
                <a:tc>
                  <a:txBody>
                    <a:bodyPr/>
                    <a:lstStyle/>
                    <a:p>
                      <a:pPr algn="ctr"/>
                      <a:r>
                        <a:rPr lang="en-US" sz="1400" dirty="0" smtClean="0"/>
                        <a:t>AFROC</a:t>
                      </a:r>
                      <a:endParaRPr lang="en-US" sz="1400" dirty="0"/>
                    </a:p>
                  </a:txBody>
                  <a:tcPr anchor="ctr">
                    <a:solidFill>
                      <a:schemeClr val="bg1"/>
                    </a:solidFill>
                  </a:tcPr>
                </a:tc>
                <a:tc>
                  <a:txBody>
                    <a:bodyPr/>
                    <a:lstStyle/>
                    <a:p>
                      <a:pPr algn="ctr"/>
                      <a:r>
                        <a:rPr lang="en-US" sz="1400" dirty="0" smtClean="0"/>
                        <a:t>CAPE</a:t>
                      </a:r>
                      <a:endParaRPr lang="en-US" sz="1400" dirty="0"/>
                    </a:p>
                  </a:txBody>
                  <a:tcPr anchor="ctr">
                    <a:solidFill>
                      <a:schemeClr val="bg1"/>
                    </a:solidFill>
                  </a:tcPr>
                </a:tc>
              </a:tr>
              <a:tr h="370840">
                <a:tc>
                  <a:txBody>
                    <a:bodyPr/>
                    <a:lstStyle/>
                    <a:p>
                      <a:endParaRPr lang="en-US" dirty="0"/>
                    </a:p>
                  </a:txBody>
                  <a:tcPr>
                    <a:solidFill>
                      <a:schemeClr val="bg1"/>
                    </a:solidFill>
                  </a:tcPr>
                </a:tc>
                <a:tc>
                  <a:txBody>
                    <a:bodyPr/>
                    <a:lstStyle/>
                    <a:p>
                      <a:r>
                        <a:rPr lang="en-US" dirty="0" smtClean="0"/>
                        <a:t>Material Development Decision</a:t>
                      </a:r>
                      <a:endParaRPr lang="en-US" dirty="0"/>
                    </a:p>
                  </a:txBody>
                  <a:tcPr>
                    <a:solidFill>
                      <a:schemeClr val="bg1"/>
                    </a:solidFill>
                  </a:tcPr>
                </a:tc>
                <a:tc>
                  <a:txBody>
                    <a:bodyPr/>
                    <a:lstStyle/>
                    <a:p>
                      <a:pPr algn="ctr"/>
                      <a:r>
                        <a:rPr lang="en-US" sz="1400" dirty="0" smtClean="0"/>
                        <a:t>MDA</a:t>
                      </a:r>
                      <a:endParaRPr lang="en-US" sz="1400" dirty="0"/>
                    </a:p>
                  </a:txBody>
                  <a:tcPr anchor="ctr">
                    <a:solidFill>
                      <a:schemeClr val="bg1"/>
                    </a:solidFill>
                  </a:tcPr>
                </a:tc>
                <a:tc>
                  <a:txBody>
                    <a:bodyPr/>
                    <a:lstStyle/>
                    <a:p>
                      <a:pPr algn="ctr"/>
                      <a:r>
                        <a:rPr lang="en-US" sz="1400" dirty="0" smtClean="0"/>
                        <a:t>MDA</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AoA Results</a:t>
                      </a:r>
                      <a:endParaRPr lang="en-US" dirty="0"/>
                    </a:p>
                  </a:txBody>
                  <a:tcPr>
                    <a:solidFill>
                      <a:schemeClr val="bg1"/>
                    </a:solidFill>
                  </a:tcPr>
                </a:tc>
                <a:tc>
                  <a:txBody>
                    <a:bodyPr/>
                    <a:lstStyle/>
                    <a:p>
                      <a:pPr algn="ctr"/>
                      <a:r>
                        <a:rPr lang="en-US" sz="1400" dirty="0" smtClean="0"/>
                        <a:t>AFROC</a:t>
                      </a:r>
                      <a:endParaRPr lang="en-US" sz="1400" dirty="0"/>
                    </a:p>
                  </a:txBody>
                  <a:tcPr anchor="ctr">
                    <a:solidFill>
                      <a:schemeClr val="bg1"/>
                    </a:solidFill>
                  </a:tcPr>
                </a:tc>
                <a:tc>
                  <a:txBody>
                    <a:bodyPr/>
                    <a:lstStyle/>
                    <a:p>
                      <a:pPr algn="ctr"/>
                      <a:r>
                        <a:rPr lang="en-US" sz="1400" dirty="0" smtClean="0"/>
                        <a:t>MDA and CAPE</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a:t>
                      </a:r>
                      <a:r>
                        <a:rPr lang="en-US" baseline="0" dirty="0" smtClean="0"/>
                        <a:t> Draft CDD</a:t>
                      </a:r>
                      <a:endParaRPr lang="en-US" dirty="0"/>
                    </a:p>
                  </a:txBody>
                  <a:tcPr>
                    <a:solidFill>
                      <a:schemeClr val="bg1"/>
                    </a:solidFill>
                  </a:tcPr>
                </a:tc>
                <a:tc>
                  <a:txBody>
                    <a:bodyPr/>
                    <a:lstStyle/>
                    <a:p>
                      <a:pPr algn="ctr"/>
                      <a:r>
                        <a:rPr lang="en-US" sz="1400" dirty="0" smtClean="0"/>
                        <a:t>AFROC</a:t>
                      </a:r>
                      <a:endParaRPr lang="en-US" sz="1400" dirty="0"/>
                    </a:p>
                  </a:txBody>
                  <a:tcPr anchor="ctr">
                    <a:solidFill>
                      <a:schemeClr val="bg1"/>
                    </a:solidFill>
                  </a:tcPr>
                </a:tc>
                <a:tc>
                  <a:txBody>
                    <a:bodyPr/>
                    <a:lstStyle/>
                    <a:p>
                      <a:pPr algn="ctr"/>
                      <a:r>
                        <a:rPr lang="en-US" sz="1400" dirty="0" smtClean="0"/>
                        <a:t>JROC or JCB</a:t>
                      </a:r>
                      <a:endParaRPr lang="en-US" sz="1400" dirty="0"/>
                    </a:p>
                  </a:txBody>
                  <a:tcPr anchor="ctr">
                    <a:solidFill>
                      <a:schemeClr val="bg1"/>
                    </a:solidFill>
                  </a:tcPr>
                </a:tc>
              </a:tr>
              <a:tr h="370840">
                <a:tc>
                  <a:txBody>
                    <a:bodyPr/>
                    <a:lstStyle/>
                    <a:p>
                      <a:endParaRPr lang="en-US" dirty="0"/>
                    </a:p>
                  </a:txBody>
                  <a:tcPr>
                    <a:solidFill>
                      <a:schemeClr val="bg1"/>
                    </a:solidFill>
                  </a:tcPr>
                </a:tc>
                <a:tc>
                  <a:txBody>
                    <a:bodyPr/>
                    <a:lstStyle/>
                    <a:p>
                      <a:r>
                        <a:rPr lang="en-US" dirty="0" smtClean="0"/>
                        <a:t>Approve</a:t>
                      </a:r>
                      <a:r>
                        <a:rPr lang="en-US" baseline="0" dirty="0" smtClean="0"/>
                        <a:t> Milestone A</a:t>
                      </a:r>
                      <a:endParaRPr lang="en-US" dirty="0"/>
                    </a:p>
                  </a:txBody>
                  <a:tcPr>
                    <a:solidFill>
                      <a:schemeClr val="bg1"/>
                    </a:solidFill>
                  </a:tcPr>
                </a:tc>
                <a:tc>
                  <a:txBody>
                    <a:bodyPr/>
                    <a:lstStyle/>
                    <a:p>
                      <a:pPr algn="ctr"/>
                      <a:r>
                        <a:rPr lang="en-US" sz="1400" dirty="0" smtClean="0"/>
                        <a:t>MDA</a:t>
                      </a:r>
                      <a:endParaRPr lang="en-US" sz="1400" dirty="0"/>
                    </a:p>
                  </a:txBody>
                  <a:tcPr anchor="ctr">
                    <a:solidFill>
                      <a:schemeClr val="bg1"/>
                    </a:solidFill>
                  </a:tcPr>
                </a:tc>
                <a:tc>
                  <a:txBody>
                    <a:bodyPr/>
                    <a:lstStyle/>
                    <a:p>
                      <a:pPr algn="ctr"/>
                      <a:r>
                        <a:rPr lang="en-US" sz="1400" dirty="0" smtClean="0"/>
                        <a:t>MDA</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a:t>
                      </a:r>
                      <a:r>
                        <a:rPr lang="en-US" baseline="0" dirty="0" smtClean="0"/>
                        <a:t> CDD</a:t>
                      </a:r>
                      <a:endParaRPr lang="en-US" dirty="0"/>
                    </a:p>
                  </a:txBody>
                  <a:tcPr>
                    <a:solidFill>
                      <a:schemeClr val="bg1"/>
                    </a:solidFill>
                  </a:tcPr>
                </a:tc>
                <a:tc>
                  <a:txBody>
                    <a:bodyPr/>
                    <a:lstStyle/>
                    <a:p>
                      <a:pPr algn="ctr"/>
                      <a:r>
                        <a:rPr lang="en-US" sz="1400" dirty="0" smtClean="0"/>
                        <a:t>AFROC</a:t>
                      </a:r>
                      <a:endParaRPr lang="en-US" sz="1400" dirty="0"/>
                    </a:p>
                  </a:txBody>
                  <a:tcPr anchor="ctr">
                    <a:solidFill>
                      <a:schemeClr val="bg1"/>
                    </a:solidFill>
                  </a:tcPr>
                </a:tc>
                <a:tc>
                  <a:txBody>
                    <a:bodyPr/>
                    <a:lstStyle/>
                    <a:p>
                      <a:pPr algn="ctr"/>
                      <a:r>
                        <a:rPr lang="en-US" sz="1400" dirty="0" smtClean="0"/>
                        <a:t>JROC or JCB</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Release of RFP</a:t>
                      </a:r>
                      <a:endParaRPr lang="en-US" dirty="0"/>
                    </a:p>
                  </a:txBody>
                  <a:tcPr>
                    <a:solidFill>
                      <a:schemeClr val="bg1"/>
                    </a:solidFill>
                  </a:tcPr>
                </a:tc>
                <a:tc>
                  <a:txBody>
                    <a:bodyPr/>
                    <a:lstStyle/>
                    <a:p>
                      <a:pPr algn="ctr"/>
                      <a:r>
                        <a:rPr lang="en-US" sz="1400" dirty="0" smtClean="0"/>
                        <a:t>MDA</a:t>
                      </a:r>
                      <a:endParaRPr lang="en-US" sz="1400" dirty="0"/>
                    </a:p>
                  </a:txBody>
                  <a:tcPr anchor="ctr">
                    <a:solidFill>
                      <a:schemeClr val="bg1"/>
                    </a:solidFill>
                  </a:tcPr>
                </a:tc>
                <a:tc>
                  <a:txBody>
                    <a:bodyPr/>
                    <a:lstStyle/>
                    <a:p>
                      <a:pPr algn="ctr"/>
                      <a:r>
                        <a:rPr lang="en-US" sz="1400" dirty="0" smtClean="0"/>
                        <a:t>MDA</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Milestone B</a:t>
                      </a:r>
                      <a:endParaRPr lang="en-US" dirty="0"/>
                    </a:p>
                  </a:txBody>
                  <a:tcPr>
                    <a:solidFill>
                      <a:schemeClr val="bg1"/>
                    </a:solidFill>
                  </a:tcPr>
                </a:tc>
                <a:tc>
                  <a:txBody>
                    <a:bodyPr/>
                    <a:lstStyle/>
                    <a:p>
                      <a:pPr algn="ctr"/>
                      <a:r>
                        <a:rPr lang="en-US" sz="1400" dirty="0" smtClean="0"/>
                        <a:t>MDA</a:t>
                      </a:r>
                      <a:endParaRPr lang="en-US" sz="1400" dirty="0"/>
                    </a:p>
                  </a:txBody>
                  <a:tcPr anchor="ctr">
                    <a:solidFill>
                      <a:schemeClr val="bg1"/>
                    </a:solidFill>
                  </a:tcPr>
                </a:tc>
                <a:tc>
                  <a:txBody>
                    <a:bodyPr/>
                    <a:lstStyle/>
                    <a:p>
                      <a:pPr algn="ctr"/>
                      <a:r>
                        <a:rPr lang="en-US" sz="1400" dirty="0" smtClean="0"/>
                        <a:t>MDA</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CPD</a:t>
                      </a:r>
                      <a:endParaRPr lang="en-US" dirty="0"/>
                    </a:p>
                  </a:txBody>
                  <a:tcPr>
                    <a:solidFill>
                      <a:schemeClr val="bg1"/>
                    </a:solidFill>
                  </a:tcPr>
                </a:tc>
                <a:tc>
                  <a:txBody>
                    <a:bodyPr/>
                    <a:lstStyle/>
                    <a:p>
                      <a:pPr algn="ctr"/>
                      <a:r>
                        <a:rPr lang="en-US" sz="1400" dirty="0" smtClean="0"/>
                        <a:t>AFROC</a:t>
                      </a:r>
                      <a:endParaRPr lang="en-US" sz="1400" dirty="0"/>
                    </a:p>
                  </a:txBody>
                  <a:tcPr anchor="ctr">
                    <a:solidFill>
                      <a:schemeClr val="bg1"/>
                    </a:solidFill>
                  </a:tcPr>
                </a:tc>
                <a:tc>
                  <a:txBody>
                    <a:bodyPr/>
                    <a:lstStyle/>
                    <a:p>
                      <a:pPr algn="ctr"/>
                      <a:r>
                        <a:rPr lang="en-US" sz="1400" dirty="0" smtClean="0"/>
                        <a:t>JROC or JCB</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Milestone C</a:t>
                      </a:r>
                      <a:endParaRPr lang="en-US" dirty="0"/>
                    </a:p>
                  </a:txBody>
                  <a:tcPr>
                    <a:solidFill>
                      <a:schemeClr val="bg1"/>
                    </a:solidFill>
                  </a:tcPr>
                </a:tc>
                <a:tc>
                  <a:txBody>
                    <a:bodyPr/>
                    <a:lstStyle/>
                    <a:p>
                      <a:pPr algn="ctr"/>
                      <a:r>
                        <a:rPr lang="en-US" sz="1400" dirty="0" smtClean="0"/>
                        <a:t>MDA</a:t>
                      </a:r>
                      <a:endParaRPr lang="en-US" sz="1400" dirty="0"/>
                    </a:p>
                  </a:txBody>
                  <a:tcPr anchor="ctr">
                    <a:solidFill>
                      <a:schemeClr val="bg1"/>
                    </a:solidFill>
                  </a:tcPr>
                </a:tc>
                <a:tc>
                  <a:txBody>
                    <a:bodyPr/>
                    <a:lstStyle/>
                    <a:p>
                      <a:pPr algn="ctr"/>
                      <a:r>
                        <a:rPr lang="en-US" sz="1400" dirty="0" smtClean="0"/>
                        <a:t>MDA</a:t>
                      </a:r>
                      <a:endParaRPr lang="en-US" sz="1400" dirty="0"/>
                    </a:p>
                  </a:txBody>
                  <a:tcPr anchor="ctr">
                    <a:solidFill>
                      <a:schemeClr val="bg1"/>
                    </a:solidFill>
                  </a:tcPr>
                </a:tc>
              </a:tr>
              <a:tr h="370840">
                <a:tc>
                  <a:txBody>
                    <a:bodyPr/>
                    <a:lstStyle/>
                    <a:p>
                      <a:endParaRPr lang="en-US"/>
                    </a:p>
                  </a:txBody>
                  <a:tcPr>
                    <a:solidFill>
                      <a:schemeClr val="bg1"/>
                    </a:solidFill>
                  </a:tcPr>
                </a:tc>
                <a:tc>
                  <a:txBody>
                    <a:bodyPr/>
                    <a:lstStyle/>
                    <a:p>
                      <a:r>
                        <a:rPr lang="en-US" dirty="0" smtClean="0"/>
                        <a:t>Approve FRP</a:t>
                      </a:r>
                      <a:endParaRPr lang="en-US" dirty="0"/>
                    </a:p>
                  </a:txBody>
                  <a:tcPr>
                    <a:solidFill>
                      <a:schemeClr val="bg1"/>
                    </a:solidFill>
                  </a:tcPr>
                </a:tc>
                <a:tc>
                  <a:txBody>
                    <a:bodyPr/>
                    <a:lstStyle/>
                    <a:p>
                      <a:pPr algn="ctr"/>
                      <a:r>
                        <a:rPr lang="en-US" sz="1400" dirty="0" smtClean="0"/>
                        <a:t>MDA</a:t>
                      </a:r>
                      <a:endParaRPr lang="en-US" sz="1400" dirty="0"/>
                    </a:p>
                  </a:txBody>
                  <a:tcPr anchor="ctr">
                    <a:solidFill>
                      <a:schemeClr val="bg1"/>
                    </a:solidFill>
                  </a:tcPr>
                </a:tc>
                <a:tc>
                  <a:txBody>
                    <a:bodyPr/>
                    <a:lstStyle/>
                    <a:p>
                      <a:pPr algn="ctr"/>
                      <a:r>
                        <a:rPr lang="en-US" sz="1400" dirty="0" smtClean="0"/>
                        <a:t>MDA</a:t>
                      </a:r>
                      <a:endParaRPr lang="en-US" sz="1400" dirty="0"/>
                    </a:p>
                  </a:txBody>
                  <a:tcPr anchor="ctr">
                    <a:solidFill>
                      <a:schemeClr val="bg1"/>
                    </a:solidFill>
                  </a:tcPr>
                </a:tc>
              </a:tr>
            </a:tbl>
          </a:graphicData>
        </a:graphic>
      </p:graphicFrame>
      <p:sp>
        <p:nvSpPr>
          <p:cNvPr id="2" name="Title 1"/>
          <p:cNvSpPr>
            <a:spLocks noGrp="1"/>
          </p:cNvSpPr>
          <p:nvPr>
            <p:ph type="title"/>
          </p:nvPr>
        </p:nvSpPr>
        <p:spPr>
          <a:xfrm>
            <a:off x="993913" y="76200"/>
            <a:ext cx="7665899" cy="914400"/>
          </a:xfrm>
        </p:spPr>
        <p:txBody>
          <a:bodyPr/>
          <a:lstStyle/>
          <a:p>
            <a:pPr algn="l"/>
            <a:r>
              <a:rPr lang="en-US" sz="2400" dirty="0"/>
              <a:t>Cost/Capability Decision </a:t>
            </a:r>
            <a:r>
              <a:rPr lang="en-US" sz="2400" dirty="0" smtClean="0"/>
              <a:t>Framework (CCDF)</a:t>
            </a:r>
            <a:r>
              <a:rPr lang="en-US" sz="2400" dirty="0"/>
              <a:t/>
            </a:r>
            <a:br>
              <a:rPr lang="en-US" sz="2400" dirty="0"/>
            </a:br>
            <a:r>
              <a:rPr lang="en-US" sz="2400" dirty="0"/>
              <a:t>Decision Points</a:t>
            </a:r>
          </a:p>
        </p:txBody>
      </p:sp>
      <p:sp>
        <p:nvSpPr>
          <p:cNvPr id="3" name="Slide Number Placeholder 2"/>
          <p:cNvSpPr>
            <a:spLocks noGrp="1"/>
          </p:cNvSpPr>
          <p:nvPr>
            <p:ph type="sldNum" sz="quarter" idx="10"/>
          </p:nvPr>
        </p:nvSpPr>
        <p:spPr/>
        <p:txBody>
          <a:bodyPr/>
          <a:lstStyle/>
          <a:p>
            <a:fld id="{295008BC-DA31-4D19-837B-EFA4386B05F5}" type="slidenum">
              <a:rPr lang="en-US" smtClean="0"/>
              <a:t>8</a:t>
            </a:fld>
            <a:endParaRPr lang="en-US"/>
          </a:p>
        </p:txBody>
      </p:sp>
      <p:sp>
        <p:nvSpPr>
          <p:cNvPr id="4" name="TextBox 3"/>
          <p:cNvSpPr txBox="1"/>
          <p:nvPr/>
        </p:nvSpPr>
        <p:spPr>
          <a:xfrm>
            <a:off x="677922" y="4744515"/>
            <a:ext cx="490840" cy="369332"/>
          </a:xfrm>
          <a:prstGeom prst="rect">
            <a:avLst/>
          </a:prstGeom>
          <a:noFill/>
        </p:spPr>
        <p:txBody>
          <a:bodyPr wrap="none" rtlCol="0">
            <a:spAutoFit/>
          </a:bodyPr>
          <a:lstStyle/>
          <a:p>
            <a:r>
              <a:rPr lang="en-US" dirty="0" smtClean="0">
                <a:latin typeface="Calibri"/>
              </a:rPr>
              <a:t>❾</a:t>
            </a:r>
            <a:endParaRPr lang="en-US" dirty="0">
              <a:solidFill>
                <a:schemeClr val="accent2"/>
              </a:solidFill>
            </a:endParaRPr>
          </a:p>
        </p:txBody>
      </p:sp>
      <p:sp>
        <p:nvSpPr>
          <p:cNvPr id="5" name="Rectangle 4"/>
          <p:cNvSpPr/>
          <p:nvPr/>
        </p:nvSpPr>
        <p:spPr>
          <a:xfrm>
            <a:off x="677922" y="2136152"/>
            <a:ext cx="490840" cy="369332"/>
          </a:xfrm>
          <a:prstGeom prst="rect">
            <a:avLst/>
          </a:prstGeom>
        </p:spPr>
        <p:txBody>
          <a:bodyPr wrap="none">
            <a:spAutoFit/>
          </a:bodyPr>
          <a:lstStyle/>
          <a:p>
            <a:r>
              <a:rPr lang="en-US" dirty="0">
                <a:solidFill>
                  <a:schemeClr val="tx2"/>
                </a:solidFill>
                <a:latin typeface="Calibri"/>
              </a:rPr>
              <a:t>❷</a:t>
            </a:r>
            <a:endParaRPr lang="en-US" dirty="0"/>
          </a:p>
        </p:txBody>
      </p:sp>
      <p:sp>
        <p:nvSpPr>
          <p:cNvPr id="6" name="Rectangle 5"/>
          <p:cNvSpPr/>
          <p:nvPr/>
        </p:nvSpPr>
        <p:spPr>
          <a:xfrm>
            <a:off x="677922" y="2505484"/>
            <a:ext cx="490840" cy="369332"/>
          </a:xfrm>
          <a:prstGeom prst="rect">
            <a:avLst/>
          </a:prstGeom>
        </p:spPr>
        <p:txBody>
          <a:bodyPr wrap="none">
            <a:spAutoFit/>
          </a:bodyPr>
          <a:lstStyle/>
          <a:p>
            <a:r>
              <a:rPr lang="en-US" dirty="0">
                <a:solidFill>
                  <a:srgbClr val="00B050"/>
                </a:solidFill>
                <a:latin typeface="Calibri"/>
              </a:rPr>
              <a:t>❸</a:t>
            </a:r>
            <a:endParaRPr lang="en-US" dirty="0"/>
          </a:p>
        </p:txBody>
      </p:sp>
      <p:sp>
        <p:nvSpPr>
          <p:cNvPr id="7" name="Rectangle 6"/>
          <p:cNvSpPr/>
          <p:nvPr/>
        </p:nvSpPr>
        <p:spPr>
          <a:xfrm>
            <a:off x="677922" y="2874816"/>
            <a:ext cx="490840" cy="369332"/>
          </a:xfrm>
          <a:prstGeom prst="rect">
            <a:avLst/>
          </a:prstGeom>
        </p:spPr>
        <p:txBody>
          <a:bodyPr wrap="none">
            <a:spAutoFit/>
          </a:bodyPr>
          <a:lstStyle/>
          <a:p>
            <a:r>
              <a:rPr lang="en-US" dirty="0">
                <a:solidFill>
                  <a:srgbClr val="FFC000"/>
                </a:solidFill>
                <a:latin typeface="Calibri"/>
              </a:rPr>
              <a:t>❹</a:t>
            </a:r>
            <a:endParaRPr lang="en-US" dirty="0"/>
          </a:p>
        </p:txBody>
      </p:sp>
      <p:sp>
        <p:nvSpPr>
          <p:cNvPr id="8" name="Rectangle 7"/>
          <p:cNvSpPr/>
          <p:nvPr/>
        </p:nvSpPr>
        <p:spPr>
          <a:xfrm>
            <a:off x="677922" y="3263604"/>
            <a:ext cx="490840" cy="369332"/>
          </a:xfrm>
          <a:prstGeom prst="rect">
            <a:avLst/>
          </a:prstGeom>
        </p:spPr>
        <p:txBody>
          <a:bodyPr wrap="none">
            <a:spAutoFit/>
          </a:bodyPr>
          <a:lstStyle/>
          <a:p>
            <a:r>
              <a:rPr lang="en-US" dirty="0">
                <a:solidFill>
                  <a:srgbClr val="663300"/>
                </a:solidFill>
                <a:latin typeface="Calibri"/>
              </a:rPr>
              <a:t>❺</a:t>
            </a:r>
            <a:endParaRPr lang="en-US" dirty="0"/>
          </a:p>
        </p:txBody>
      </p:sp>
      <p:sp>
        <p:nvSpPr>
          <p:cNvPr id="9" name="Rectangle 8"/>
          <p:cNvSpPr/>
          <p:nvPr/>
        </p:nvSpPr>
        <p:spPr>
          <a:xfrm>
            <a:off x="677922" y="3632936"/>
            <a:ext cx="490840" cy="369332"/>
          </a:xfrm>
          <a:prstGeom prst="rect">
            <a:avLst/>
          </a:prstGeom>
        </p:spPr>
        <p:txBody>
          <a:bodyPr wrap="none">
            <a:spAutoFit/>
          </a:bodyPr>
          <a:lstStyle/>
          <a:p>
            <a:r>
              <a:rPr lang="en-US" dirty="0">
                <a:solidFill>
                  <a:srgbClr val="FF0000"/>
                </a:solidFill>
                <a:latin typeface="Calibri"/>
              </a:rPr>
              <a:t>❻</a:t>
            </a:r>
            <a:endParaRPr lang="en-US" dirty="0"/>
          </a:p>
        </p:txBody>
      </p:sp>
      <p:sp>
        <p:nvSpPr>
          <p:cNvPr id="10" name="Rectangle 9"/>
          <p:cNvSpPr/>
          <p:nvPr/>
        </p:nvSpPr>
        <p:spPr>
          <a:xfrm>
            <a:off x="677922" y="4002268"/>
            <a:ext cx="490840" cy="369332"/>
          </a:xfrm>
          <a:prstGeom prst="rect">
            <a:avLst/>
          </a:prstGeom>
        </p:spPr>
        <p:txBody>
          <a:bodyPr wrap="none">
            <a:spAutoFit/>
          </a:bodyPr>
          <a:lstStyle/>
          <a:p>
            <a:r>
              <a:rPr lang="en-US" dirty="0">
                <a:solidFill>
                  <a:srgbClr val="FF00FF"/>
                </a:solidFill>
                <a:latin typeface="Calibri"/>
              </a:rPr>
              <a:t>❼</a:t>
            </a:r>
            <a:endParaRPr lang="en-US" dirty="0"/>
          </a:p>
        </p:txBody>
      </p:sp>
      <p:sp>
        <p:nvSpPr>
          <p:cNvPr id="11" name="Rectangle 10"/>
          <p:cNvSpPr/>
          <p:nvPr/>
        </p:nvSpPr>
        <p:spPr>
          <a:xfrm>
            <a:off x="677922" y="4371600"/>
            <a:ext cx="490840" cy="369332"/>
          </a:xfrm>
          <a:prstGeom prst="rect">
            <a:avLst/>
          </a:prstGeom>
        </p:spPr>
        <p:txBody>
          <a:bodyPr wrap="none">
            <a:spAutoFit/>
          </a:bodyPr>
          <a:lstStyle/>
          <a:p>
            <a:r>
              <a:rPr lang="en-US" dirty="0">
                <a:solidFill>
                  <a:srgbClr val="00B0F0"/>
                </a:solidFill>
                <a:latin typeface="Calibri"/>
              </a:rPr>
              <a:t>❽</a:t>
            </a:r>
            <a:endParaRPr lang="en-US" dirty="0"/>
          </a:p>
        </p:txBody>
      </p:sp>
      <p:sp>
        <p:nvSpPr>
          <p:cNvPr id="12" name="Rectangle 11"/>
          <p:cNvSpPr/>
          <p:nvPr/>
        </p:nvSpPr>
        <p:spPr>
          <a:xfrm>
            <a:off x="677922" y="5111288"/>
            <a:ext cx="490840" cy="369332"/>
          </a:xfrm>
          <a:prstGeom prst="rect">
            <a:avLst/>
          </a:prstGeom>
        </p:spPr>
        <p:txBody>
          <a:bodyPr wrap="none">
            <a:spAutoFit/>
          </a:bodyPr>
          <a:lstStyle/>
          <a:p>
            <a:r>
              <a:rPr lang="en-US" dirty="0" smtClean="0">
                <a:solidFill>
                  <a:schemeClr val="accent2"/>
                </a:solidFill>
                <a:latin typeface="Calibri"/>
              </a:rPr>
              <a:t>❿</a:t>
            </a:r>
            <a:endParaRPr lang="en-US" dirty="0">
              <a:solidFill>
                <a:srgbClr val="0070C0"/>
              </a:solidFill>
            </a:endParaRPr>
          </a:p>
        </p:txBody>
      </p:sp>
      <p:sp>
        <p:nvSpPr>
          <p:cNvPr id="13" name="TextBox 12"/>
          <p:cNvSpPr txBox="1"/>
          <p:nvPr/>
        </p:nvSpPr>
        <p:spPr>
          <a:xfrm>
            <a:off x="677922" y="1763069"/>
            <a:ext cx="490840" cy="369332"/>
          </a:xfrm>
          <a:prstGeom prst="rect">
            <a:avLst/>
          </a:prstGeom>
          <a:noFill/>
        </p:spPr>
        <p:txBody>
          <a:bodyPr wrap="none" rtlCol="0">
            <a:spAutoFit/>
          </a:bodyPr>
          <a:lstStyle/>
          <a:p>
            <a:r>
              <a:rPr lang="en-US" dirty="0" smtClean="0">
                <a:solidFill>
                  <a:srgbClr val="7030A0"/>
                </a:solidFill>
                <a:latin typeface="Calibri"/>
              </a:rPr>
              <a:t>❶</a:t>
            </a:r>
            <a:endParaRPr lang="en-US" dirty="0">
              <a:solidFill>
                <a:srgbClr val="7030A0"/>
              </a:solidFill>
            </a:endParaRPr>
          </a:p>
        </p:txBody>
      </p:sp>
      <p:sp>
        <p:nvSpPr>
          <p:cNvPr id="14" name="Rectangle 13"/>
          <p:cNvSpPr/>
          <p:nvPr/>
        </p:nvSpPr>
        <p:spPr>
          <a:xfrm>
            <a:off x="677922" y="5480620"/>
            <a:ext cx="490840" cy="369332"/>
          </a:xfrm>
          <a:prstGeom prst="rect">
            <a:avLst/>
          </a:prstGeom>
        </p:spPr>
        <p:txBody>
          <a:bodyPr wrap="none">
            <a:spAutoFit/>
          </a:bodyPr>
          <a:lstStyle/>
          <a:p>
            <a:r>
              <a:rPr lang="en-US" dirty="0" smtClean="0">
                <a:solidFill>
                  <a:schemeClr val="bg1">
                    <a:lumMod val="50000"/>
                  </a:schemeClr>
                </a:solidFill>
                <a:latin typeface="Calibri"/>
              </a:rPr>
              <a:t>⓫</a:t>
            </a:r>
            <a:endParaRPr lang="en-US" dirty="0">
              <a:solidFill>
                <a:srgbClr val="0070C0"/>
              </a:solidFill>
            </a:endParaRPr>
          </a:p>
        </p:txBody>
      </p:sp>
      <p:sp>
        <p:nvSpPr>
          <p:cNvPr id="15" name="Rectangle 14"/>
          <p:cNvSpPr/>
          <p:nvPr/>
        </p:nvSpPr>
        <p:spPr>
          <a:xfrm>
            <a:off x="677922" y="5849952"/>
            <a:ext cx="490840" cy="369332"/>
          </a:xfrm>
          <a:prstGeom prst="rect">
            <a:avLst/>
          </a:prstGeom>
        </p:spPr>
        <p:txBody>
          <a:bodyPr wrap="none">
            <a:spAutoFit/>
          </a:bodyPr>
          <a:lstStyle/>
          <a:p>
            <a:r>
              <a:rPr lang="en-US" dirty="0">
                <a:solidFill>
                  <a:srgbClr val="0070C0"/>
                </a:solidFill>
                <a:latin typeface="Calibri"/>
              </a:rPr>
              <a:t>⓬</a:t>
            </a:r>
            <a:endParaRPr lang="en-US" dirty="0">
              <a:solidFill>
                <a:srgbClr val="0070C0"/>
              </a:solidFill>
            </a:endParaRPr>
          </a:p>
        </p:txBody>
      </p:sp>
      <p:grpSp>
        <p:nvGrpSpPr>
          <p:cNvPr id="40" name="Group 39"/>
          <p:cNvGrpSpPr/>
          <p:nvPr/>
        </p:nvGrpSpPr>
        <p:grpSpPr>
          <a:xfrm flipH="1">
            <a:off x="5257800" y="6158463"/>
            <a:ext cx="3326958" cy="605602"/>
            <a:chOff x="5135251" y="591803"/>
            <a:chExt cx="3636965" cy="605602"/>
          </a:xfrm>
        </p:grpSpPr>
        <p:sp>
          <p:nvSpPr>
            <p:cNvPr id="20" name="AutoShape 15"/>
            <p:cNvSpPr>
              <a:spLocks noChangeArrowheads="1"/>
            </p:cNvSpPr>
            <p:nvPr/>
          </p:nvSpPr>
          <p:spPr bwMode="auto">
            <a:xfrm>
              <a:off x="7207213" y="804247"/>
              <a:ext cx="304800" cy="30480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000000"/>
                </a:solidFill>
                <a:effectLst/>
                <a:uLnTx/>
                <a:uFillTx/>
                <a:latin typeface="Arial" charset="0"/>
              </a:endParaRPr>
            </a:p>
          </p:txBody>
        </p:sp>
        <p:sp>
          <p:nvSpPr>
            <p:cNvPr id="21" name="AutoShape 40"/>
            <p:cNvSpPr>
              <a:spLocks noChangeAspect="1" noChangeArrowheads="1"/>
            </p:cNvSpPr>
            <p:nvPr/>
          </p:nvSpPr>
          <p:spPr bwMode="auto">
            <a:xfrm>
              <a:off x="5271816" y="855047"/>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22" name="AutoShape 40"/>
            <p:cNvSpPr>
              <a:spLocks noChangeAspect="1" noChangeArrowheads="1"/>
            </p:cNvSpPr>
            <p:nvPr/>
          </p:nvSpPr>
          <p:spPr bwMode="auto">
            <a:xfrm>
              <a:off x="6811331" y="850849"/>
              <a:ext cx="230189" cy="273050"/>
            </a:xfrm>
            <a:prstGeom prst="flowChartDecision">
              <a:avLst/>
            </a:prstGeom>
            <a:solidFill>
              <a:schemeClr val="bg1">
                <a:lumMod val="65000"/>
              </a:scheme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23" name="TextBox 22"/>
            <p:cNvSpPr txBox="1"/>
            <p:nvPr/>
          </p:nvSpPr>
          <p:spPr>
            <a:xfrm>
              <a:off x="5531182" y="893067"/>
              <a:ext cx="1273105" cy="230832"/>
            </a:xfrm>
            <a:prstGeom prst="rect">
              <a:avLst/>
            </a:prstGeom>
            <a:noFill/>
          </p:spPr>
          <p:txBody>
            <a:bodyPr wrap="none" rtlCol="0">
              <a:spAutoFit/>
            </a:bodyPr>
            <a:lstStyle/>
            <a:p>
              <a:r>
                <a:rPr lang="en-US" sz="900" b="1" dirty="0" smtClean="0">
                  <a:latin typeface="Calibri" panose="020F0502020204030204" pitchFamily="34" charset="0"/>
                </a:rPr>
                <a:t>AFROC Decision Points</a:t>
              </a:r>
              <a:endParaRPr lang="en-US" sz="900" b="1" dirty="0">
                <a:latin typeface="Calibri" panose="020F0502020204030204" pitchFamily="34" charset="0"/>
              </a:endParaRPr>
            </a:p>
          </p:txBody>
        </p:sp>
        <p:sp>
          <p:nvSpPr>
            <p:cNvPr id="24" name="TextBox 23"/>
            <p:cNvSpPr txBox="1"/>
            <p:nvPr/>
          </p:nvSpPr>
          <p:spPr>
            <a:xfrm>
              <a:off x="7522174" y="889819"/>
              <a:ext cx="1188146" cy="230832"/>
            </a:xfrm>
            <a:prstGeom prst="rect">
              <a:avLst/>
            </a:prstGeom>
            <a:noFill/>
          </p:spPr>
          <p:txBody>
            <a:bodyPr wrap="none" rtlCol="0">
              <a:spAutoFit/>
            </a:bodyPr>
            <a:lstStyle/>
            <a:p>
              <a:r>
                <a:rPr lang="en-US" sz="900" b="1" dirty="0" smtClean="0">
                  <a:latin typeface="Calibri" panose="020F0502020204030204" pitchFamily="34" charset="0"/>
                </a:rPr>
                <a:t>MDA Decision Points</a:t>
              </a:r>
              <a:endParaRPr lang="en-US" sz="900" b="1" dirty="0">
                <a:latin typeface="Calibri" panose="020F0502020204030204" pitchFamily="34" charset="0"/>
              </a:endParaRPr>
            </a:p>
          </p:txBody>
        </p:sp>
        <p:sp>
          <p:nvSpPr>
            <p:cNvPr id="25" name="TextBox 24"/>
            <p:cNvSpPr txBox="1"/>
            <p:nvPr/>
          </p:nvSpPr>
          <p:spPr>
            <a:xfrm>
              <a:off x="7017437" y="889085"/>
              <a:ext cx="288862" cy="230832"/>
            </a:xfrm>
            <a:prstGeom prst="rect">
              <a:avLst/>
            </a:prstGeom>
            <a:noFill/>
          </p:spPr>
          <p:txBody>
            <a:bodyPr wrap="none" rtlCol="0">
              <a:spAutoFit/>
            </a:bodyPr>
            <a:lstStyle/>
            <a:p>
              <a:r>
                <a:rPr lang="en-US" sz="900" b="1" dirty="0" smtClean="0">
                  <a:latin typeface="Calibri" panose="020F0502020204030204" pitchFamily="34" charset="0"/>
                </a:rPr>
                <a:t>or</a:t>
              </a:r>
              <a:endParaRPr lang="en-US" sz="900" b="1" dirty="0">
                <a:latin typeface="Calibri" panose="020F0502020204030204" pitchFamily="34" charset="0"/>
              </a:endParaRPr>
            </a:p>
          </p:txBody>
        </p:sp>
        <p:sp>
          <p:nvSpPr>
            <p:cNvPr id="26" name="Rectangle 25"/>
            <p:cNvSpPr/>
            <p:nvPr/>
          </p:nvSpPr>
          <p:spPr>
            <a:xfrm>
              <a:off x="5135251" y="711850"/>
              <a:ext cx="3636965" cy="4855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465727" y="591803"/>
              <a:ext cx="859531" cy="246221"/>
            </a:xfrm>
            <a:prstGeom prst="rect">
              <a:avLst/>
            </a:prstGeom>
            <a:solidFill>
              <a:schemeClr val="bg1"/>
            </a:solidFill>
          </p:spPr>
          <p:txBody>
            <a:bodyPr wrap="none" rtlCol="0">
              <a:spAutoFit/>
            </a:bodyPr>
            <a:lstStyle/>
            <a:p>
              <a:r>
                <a:rPr lang="en-US" sz="1000" b="1" dirty="0" smtClean="0">
                  <a:latin typeface="Calibri" panose="020F0502020204030204" pitchFamily="34" charset="0"/>
                </a:rPr>
                <a:t>Decision Key</a:t>
              </a:r>
              <a:endParaRPr lang="en-US" sz="1000" b="1" dirty="0">
                <a:latin typeface="Calibri" panose="020F0502020204030204" pitchFamily="34" charset="0"/>
              </a:endParaRPr>
            </a:p>
          </p:txBody>
        </p:sp>
      </p:grpSp>
      <p:sp>
        <p:nvSpPr>
          <p:cNvPr id="30" name="AutoShape 40"/>
          <p:cNvSpPr>
            <a:spLocks noChangeAspect="1" noChangeArrowheads="1"/>
          </p:cNvSpPr>
          <p:nvPr/>
        </p:nvSpPr>
        <p:spPr bwMode="auto">
          <a:xfrm>
            <a:off x="1168762" y="2544100"/>
            <a:ext cx="230189" cy="273050"/>
          </a:xfrm>
          <a:prstGeom prst="flowChartDecision">
            <a:avLst/>
          </a:prstGeom>
          <a:solidFill>
            <a:schemeClr val="bg1">
              <a:lumMod val="65000"/>
            </a:scheme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28" name="AutoShape 40"/>
          <p:cNvSpPr>
            <a:spLocks noChangeAspect="1" noChangeArrowheads="1"/>
          </p:cNvSpPr>
          <p:nvPr/>
        </p:nvSpPr>
        <p:spPr bwMode="auto">
          <a:xfrm>
            <a:off x="1165919" y="1811210"/>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29" name="AutoShape 40"/>
          <p:cNvSpPr>
            <a:spLocks noChangeAspect="1" noChangeArrowheads="1"/>
          </p:cNvSpPr>
          <p:nvPr/>
        </p:nvSpPr>
        <p:spPr bwMode="auto">
          <a:xfrm>
            <a:off x="1165919" y="2173160"/>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31" name="AutoShape 40"/>
          <p:cNvSpPr>
            <a:spLocks noChangeAspect="1" noChangeArrowheads="1"/>
          </p:cNvSpPr>
          <p:nvPr/>
        </p:nvSpPr>
        <p:spPr bwMode="auto">
          <a:xfrm>
            <a:off x="1175330" y="2922957"/>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32" name="AutoShape 40"/>
          <p:cNvSpPr>
            <a:spLocks noChangeAspect="1" noChangeArrowheads="1"/>
          </p:cNvSpPr>
          <p:nvPr/>
        </p:nvSpPr>
        <p:spPr bwMode="auto">
          <a:xfrm>
            <a:off x="1175329" y="3279706"/>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33" name="AutoShape 15"/>
          <p:cNvSpPr>
            <a:spLocks noChangeArrowheads="1"/>
          </p:cNvSpPr>
          <p:nvPr/>
        </p:nvSpPr>
        <p:spPr bwMode="auto">
          <a:xfrm>
            <a:off x="1100718" y="3665202"/>
            <a:ext cx="304800" cy="30480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000000"/>
              </a:solidFill>
              <a:effectLst/>
              <a:uLnTx/>
              <a:uFillTx/>
              <a:latin typeface="Arial" charset="0"/>
            </a:endParaRPr>
          </a:p>
        </p:txBody>
      </p:sp>
      <p:sp>
        <p:nvSpPr>
          <p:cNvPr id="34" name="AutoShape 15"/>
          <p:cNvSpPr>
            <a:spLocks noChangeArrowheads="1"/>
          </p:cNvSpPr>
          <p:nvPr/>
        </p:nvSpPr>
        <p:spPr bwMode="auto">
          <a:xfrm>
            <a:off x="1100719" y="4776781"/>
            <a:ext cx="304800" cy="30480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000000"/>
              </a:solidFill>
              <a:effectLst/>
              <a:uLnTx/>
              <a:uFillTx/>
              <a:latin typeface="Arial" charset="0"/>
            </a:endParaRPr>
          </a:p>
        </p:txBody>
      </p:sp>
      <p:sp>
        <p:nvSpPr>
          <p:cNvPr id="35" name="AutoShape 15"/>
          <p:cNvSpPr>
            <a:spLocks noChangeArrowheads="1"/>
          </p:cNvSpPr>
          <p:nvPr/>
        </p:nvSpPr>
        <p:spPr bwMode="auto">
          <a:xfrm>
            <a:off x="1100719" y="5512886"/>
            <a:ext cx="304800" cy="304800"/>
          </a:xfrm>
          <a:prstGeom prst="triangle">
            <a:avLst>
              <a:gd name="adj" fmla="val 50000"/>
            </a:avLst>
          </a:prstGeom>
          <a:solidFill>
            <a:srgbClr val="FFFFFF">
              <a:lumMod val="65000"/>
            </a:srgb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000000"/>
              </a:solidFill>
              <a:effectLst/>
              <a:uLnTx/>
              <a:uFillTx/>
              <a:latin typeface="Arial" charset="0"/>
            </a:endParaRPr>
          </a:p>
        </p:txBody>
      </p:sp>
      <p:sp>
        <p:nvSpPr>
          <p:cNvPr id="36" name="AutoShape 40"/>
          <p:cNvSpPr>
            <a:spLocks noChangeAspect="1" noChangeArrowheads="1"/>
          </p:cNvSpPr>
          <p:nvPr/>
        </p:nvSpPr>
        <p:spPr bwMode="auto">
          <a:xfrm>
            <a:off x="1138023" y="5898093"/>
            <a:ext cx="230189" cy="273050"/>
          </a:xfrm>
          <a:prstGeom prst="flowChartDecision">
            <a:avLst/>
          </a:prstGeom>
          <a:solidFill>
            <a:schemeClr val="bg1">
              <a:lumMod val="65000"/>
            </a:scheme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37" name="AutoShape 40"/>
          <p:cNvSpPr>
            <a:spLocks noChangeAspect="1" noChangeArrowheads="1"/>
          </p:cNvSpPr>
          <p:nvPr/>
        </p:nvSpPr>
        <p:spPr bwMode="auto">
          <a:xfrm>
            <a:off x="1143901" y="4419741"/>
            <a:ext cx="230189" cy="273050"/>
          </a:xfrm>
          <a:prstGeom prst="flowChartDecision">
            <a:avLst/>
          </a:prstGeom>
          <a:solidFill>
            <a:schemeClr val="bg1">
              <a:lumMod val="65000"/>
            </a:schemeClr>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38" name="AutoShape 40"/>
          <p:cNvSpPr>
            <a:spLocks noChangeAspect="1" noChangeArrowheads="1"/>
          </p:cNvSpPr>
          <p:nvPr/>
        </p:nvSpPr>
        <p:spPr bwMode="auto">
          <a:xfrm>
            <a:off x="1138022" y="4050409"/>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39" name="AutoShape 40"/>
          <p:cNvSpPr>
            <a:spLocks noChangeAspect="1" noChangeArrowheads="1"/>
          </p:cNvSpPr>
          <p:nvPr/>
        </p:nvSpPr>
        <p:spPr bwMode="auto">
          <a:xfrm>
            <a:off x="1138815" y="5173537"/>
            <a:ext cx="230189" cy="273050"/>
          </a:xfrm>
          <a:prstGeom prst="flowChartDecision">
            <a:avLst/>
          </a:prstGeom>
          <a:solidFill>
            <a:srgbClr val="FFCC00"/>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smtClean="0">
              <a:ln>
                <a:noFill/>
              </a:ln>
              <a:solidFill>
                <a:srgbClr val="000000"/>
              </a:solidFill>
              <a:effectLst/>
              <a:uLnTx/>
              <a:uFillTx/>
              <a:latin typeface="Arial" charset="0"/>
            </a:endParaRPr>
          </a:p>
        </p:txBody>
      </p:sp>
      <p:sp>
        <p:nvSpPr>
          <p:cNvPr id="17" name="TextBox 16"/>
          <p:cNvSpPr txBox="1"/>
          <p:nvPr/>
        </p:nvSpPr>
        <p:spPr>
          <a:xfrm>
            <a:off x="494704" y="6219284"/>
            <a:ext cx="4685898" cy="215444"/>
          </a:xfrm>
          <a:prstGeom prst="rect">
            <a:avLst/>
          </a:prstGeom>
          <a:noFill/>
        </p:spPr>
        <p:txBody>
          <a:bodyPr wrap="none" rtlCol="0">
            <a:spAutoFit/>
          </a:bodyPr>
          <a:lstStyle/>
          <a:p>
            <a:pPr>
              <a:spcAft>
                <a:spcPts val="600"/>
              </a:spcAft>
            </a:pPr>
            <a:r>
              <a:rPr lang="en-US" sz="800" dirty="0" smtClean="0">
                <a:ea typeface="Verdana" pitchFamily="34" charset="0"/>
                <a:cs typeface="Verdana" pitchFamily="34" charset="0"/>
              </a:rPr>
              <a:t>* Final decision maker, other reviews  may occur prior to final decision, i.e. AFRRG RSR for AF)</a:t>
            </a:r>
            <a:endParaRPr lang="en-US" sz="800" dirty="0">
              <a:ea typeface="Verdana" pitchFamily="34" charset="0"/>
              <a:cs typeface="Verdana" pitchFamily="34" charset="0"/>
            </a:endParaRPr>
          </a:p>
        </p:txBody>
      </p:sp>
    </p:spTree>
    <p:extLst>
      <p:ext uri="{BB962C8B-B14F-4D97-AF65-F5344CB8AC3E}">
        <p14:creationId xmlns:p14="http://schemas.microsoft.com/office/powerpoint/2010/main" val="1808712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631" y="76200"/>
            <a:ext cx="7628181" cy="914400"/>
          </a:xfrm>
        </p:spPr>
        <p:txBody>
          <a:bodyPr/>
          <a:lstStyle/>
          <a:p>
            <a:r>
              <a:rPr lang="en-US" dirty="0" smtClean="0"/>
              <a:t>Contractor &amp; DoD Government Roles – An Example</a:t>
            </a:r>
            <a:endParaRPr lang="en-US" dirty="0"/>
          </a:p>
        </p:txBody>
      </p:sp>
      <p:sp>
        <p:nvSpPr>
          <p:cNvPr id="3" name="Slide Number Placeholder 2"/>
          <p:cNvSpPr>
            <a:spLocks noGrp="1"/>
          </p:cNvSpPr>
          <p:nvPr>
            <p:ph type="sldNum" sz="quarter" idx="10"/>
          </p:nvPr>
        </p:nvSpPr>
        <p:spPr/>
        <p:txBody>
          <a:bodyPr/>
          <a:lstStyle/>
          <a:p>
            <a:fld id="{295008BC-DA31-4D19-837B-EFA4386B05F5}" type="slidenum">
              <a:rPr lang="en-US" smtClean="0"/>
              <a:t>9</a:t>
            </a:fld>
            <a:endParaRPr lang="en-US"/>
          </a:p>
        </p:txBody>
      </p:sp>
      <p:grpSp>
        <p:nvGrpSpPr>
          <p:cNvPr id="58" name="Group 57"/>
          <p:cNvGrpSpPr/>
          <p:nvPr/>
        </p:nvGrpSpPr>
        <p:grpSpPr>
          <a:xfrm>
            <a:off x="1441717" y="1561139"/>
            <a:ext cx="5906900" cy="2086420"/>
            <a:chOff x="1818956" y="1679602"/>
            <a:chExt cx="5753892" cy="1977998"/>
          </a:xfrm>
          <a:solidFill>
            <a:srgbClr val="D5D3A3">
              <a:alpha val="38824"/>
            </a:srgbClr>
          </a:solidFill>
        </p:grpSpPr>
        <p:sp>
          <p:nvSpPr>
            <p:cNvPr id="59" name="Rectangle 58"/>
            <p:cNvSpPr/>
            <p:nvPr/>
          </p:nvSpPr>
          <p:spPr bwMode="auto">
            <a:xfrm>
              <a:off x="5103173" y="3354541"/>
              <a:ext cx="2397947" cy="226343"/>
            </a:xfrm>
            <a:prstGeom prst="rect">
              <a:avLst/>
            </a:prstGeom>
            <a:grpFill/>
            <a:ln w="95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algn="ctr" eaLnBrk="0" fontAlgn="base" hangingPunct="0">
                <a:spcBef>
                  <a:spcPct val="0"/>
                </a:spcBef>
                <a:spcAft>
                  <a:spcPct val="0"/>
                </a:spcAft>
              </a:pPr>
              <a:endParaRPr lang="en-US" sz="1108" dirty="0">
                <a:solidFill>
                  <a:srgbClr val="000000"/>
                </a:solidFill>
              </a:endParaRPr>
            </a:p>
          </p:txBody>
        </p:sp>
        <p:sp>
          <p:nvSpPr>
            <p:cNvPr id="60" name="Rectangle 59"/>
            <p:cNvSpPr/>
            <p:nvPr/>
          </p:nvSpPr>
          <p:spPr bwMode="auto">
            <a:xfrm>
              <a:off x="3800155" y="3356622"/>
              <a:ext cx="2397947" cy="226343"/>
            </a:xfrm>
            <a:prstGeom prst="rect">
              <a:avLst/>
            </a:prstGeom>
            <a:grpFill/>
            <a:ln w="95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algn="ctr" eaLnBrk="0" fontAlgn="base" hangingPunct="0">
                <a:spcBef>
                  <a:spcPct val="0"/>
                </a:spcBef>
                <a:spcAft>
                  <a:spcPct val="0"/>
                </a:spcAft>
              </a:pPr>
              <a:r>
                <a:rPr lang="en-US" sz="1108" dirty="0">
                  <a:solidFill>
                    <a:srgbClr val="000000"/>
                  </a:solidFill>
                </a:rPr>
                <a:t>EMD</a:t>
              </a:r>
            </a:p>
          </p:txBody>
        </p:sp>
        <p:pic>
          <p:nvPicPr>
            <p:cNvPr id="61"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56" y="2050414"/>
              <a:ext cx="5681840" cy="1217537"/>
            </a:xfrm>
            <a:prstGeom prst="rect">
              <a:avLst/>
            </a:prstGeom>
            <a:grpFill/>
            <a:ln w="9525">
              <a:solidFill>
                <a:schemeClr val="tx1"/>
              </a:solidFill>
              <a:miter lim="800000"/>
              <a:headEnd/>
              <a:tailEnd/>
            </a:ln>
            <a:extLst/>
          </p:spPr>
        </p:pic>
        <p:sp>
          <p:nvSpPr>
            <p:cNvPr id="64" name="Isosceles Triangle 63"/>
            <p:cNvSpPr/>
            <p:nvPr/>
          </p:nvSpPr>
          <p:spPr bwMode="auto">
            <a:xfrm>
              <a:off x="6119174" y="3454048"/>
              <a:ext cx="152400" cy="203552"/>
            </a:xfrm>
            <a:prstGeom prst="triangle">
              <a:avLst/>
            </a:prstGeom>
            <a:grpFill/>
            <a:ln w="95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algn="ctr" eaLnBrk="0" fontAlgn="base" hangingPunct="0">
                <a:spcBef>
                  <a:spcPct val="0"/>
                </a:spcBef>
                <a:spcAft>
                  <a:spcPct val="0"/>
                </a:spcAft>
              </a:pPr>
              <a:endParaRPr lang="en-US" sz="1108">
                <a:solidFill>
                  <a:srgbClr val="000000"/>
                </a:solidFill>
              </a:endParaRPr>
            </a:p>
          </p:txBody>
        </p:sp>
        <p:sp>
          <p:nvSpPr>
            <p:cNvPr id="67" name="Isosceles Triangle 66"/>
            <p:cNvSpPr/>
            <p:nvPr/>
          </p:nvSpPr>
          <p:spPr bwMode="auto">
            <a:xfrm>
              <a:off x="7420448" y="3454048"/>
              <a:ext cx="152400" cy="203552"/>
            </a:xfrm>
            <a:prstGeom prst="triangle">
              <a:avLst/>
            </a:prstGeom>
            <a:grpFill/>
            <a:ln w="95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algn="ctr" eaLnBrk="0" fontAlgn="base" hangingPunct="0">
                <a:spcBef>
                  <a:spcPct val="0"/>
                </a:spcBef>
                <a:spcAft>
                  <a:spcPct val="0"/>
                </a:spcAft>
              </a:pPr>
              <a:endParaRPr lang="en-US" sz="1108">
                <a:solidFill>
                  <a:srgbClr val="000000"/>
                </a:solidFill>
              </a:endParaRPr>
            </a:p>
          </p:txBody>
        </p:sp>
        <p:sp>
          <p:nvSpPr>
            <p:cNvPr id="68" name="TextBox 67"/>
            <p:cNvSpPr txBox="1"/>
            <p:nvPr/>
          </p:nvSpPr>
          <p:spPr>
            <a:xfrm>
              <a:off x="6770246" y="3355472"/>
              <a:ext cx="487495" cy="249171"/>
            </a:xfrm>
            <a:prstGeom prst="rect">
              <a:avLst/>
            </a:prstGeom>
            <a:grpFill/>
          </p:spPr>
          <p:txBody>
            <a:bodyPr wrap="none" rtlCol="0">
              <a:spAutoFit/>
            </a:bodyPr>
            <a:lstStyle/>
            <a:p>
              <a:pPr fontAlgn="base">
                <a:spcBef>
                  <a:spcPct val="0"/>
                </a:spcBef>
                <a:spcAft>
                  <a:spcPct val="0"/>
                </a:spcAft>
              </a:pPr>
              <a:r>
                <a:rPr lang="en-US" sz="1108" dirty="0">
                  <a:solidFill>
                    <a:srgbClr val="000000"/>
                  </a:solidFill>
                </a:rPr>
                <a:t>EMD</a:t>
              </a:r>
            </a:p>
          </p:txBody>
        </p:sp>
        <p:sp>
          <p:nvSpPr>
            <p:cNvPr id="71" name="Isosceles Triangle 70"/>
            <p:cNvSpPr/>
            <p:nvPr/>
          </p:nvSpPr>
          <p:spPr bwMode="auto">
            <a:xfrm>
              <a:off x="5476556" y="3454048"/>
              <a:ext cx="152400" cy="203552"/>
            </a:xfrm>
            <a:prstGeom prst="triangle">
              <a:avLst/>
            </a:prstGeom>
            <a:grpFill/>
            <a:ln w="95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algn="ctr" eaLnBrk="0" fontAlgn="base" hangingPunct="0">
                <a:spcBef>
                  <a:spcPct val="0"/>
                </a:spcBef>
                <a:spcAft>
                  <a:spcPct val="0"/>
                </a:spcAft>
              </a:pPr>
              <a:endParaRPr lang="en-US" sz="1108">
                <a:solidFill>
                  <a:srgbClr val="000000"/>
                </a:solidFill>
              </a:endParaRPr>
            </a:p>
          </p:txBody>
        </p:sp>
        <p:sp>
          <p:nvSpPr>
            <p:cNvPr id="73" name="TextBox 72"/>
            <p:cNvSpPr txBox="1"/>
            <p:nvPr/>
          </p:nvSpPr>
          <p:spPr>
            <a:xfrm>
              <a:off x="3645847" y="1679602"/>
              <a:ext cx="2931210" cy="291783"/>
            </a:xfrm>
            <a:prstGeom prst="rect">
              <a:avLst/>
            </a:prstGeom>
            <a:grpFill/>
          </p:spPr>
          <p:txBody>
            <a:bodyPr wrap="none" rtlCol="0">
              <a:spAutoFit/>
            </a:bodyPr>
            <a:lstStyle/>
            <a:p>
              <a:pPr fontAlgn="base">
                <a:spcBef>
                  <a:spcPct val="0"/>
                </a:spcBef>
                <a:spcAft>
                  <a:spcPct val="0"/>
                </a:spcAft>
              </a:pPr>
              <a:r>
                <a:rPr lang="en-US" sz="1400" dirty="0">
                  <a:solidFill>
                    <a:srgbClr val="000000"/>
                  </a:solidFill>
                </a:rPr>
                <a:t>Contractor – </a:t>
              </a:r>
              <a:r>
                <a:rPr lang="en-US" sz="1400" dirty="0" smtClean="0">
                  <a:solidFill>
                    <a:srgbClr val="000000"/>
                  </a:solidFill>
                </a:rPr>
                <a:t>engineering </a:t>
              </a:r>
              <a:r>
                <a:rPr lang="en-US" sz="1400" dirty="0">
                  <a:solidFill>
                    <a:srgbClr val="000000"/>
                  </a:solidFill>
                </a:rPr>
                <a:t>thru LRIP</a:t>
              </a:r>
            </a:p>
          </p:txBody>
        </p:sp>
      </p:grpSp>
      <p:cxnSp>
        <p:nvCxnSpPr>
          <p:cNvPr id="74" name="Straight Connector 73"/>
          <p:cNvCxnSpPr/>
          <p:nvPr/>
        </p:nvCxnSpPr>
        <p:spPr bwMode="auto">
          <a:xfrm flipV="1">
            <a:off x="3809802" y="2945744"/>
            <a:ext cx="0" cy="246263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bwMode="auto">
          <a:xfrm flipV="1">
            <a:off x="6182167" y="3086466"/>
            <a:ext cx="1466" cy="25979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flipH="1" flipV="1">
            <a:off x="7157289" y="3086466"/>
            <a:ext cx="34876" cy="213846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bwMode="auto">
          <a:xfrm flipV="1">
            <a:off x="3598719" y="2945744"/>
            <a:ext cx="0" cy="225155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8" name="TextBox 77"/>
          <p:cNvSpPr txBox="1"/>
          <p:nvPr/>
        </p:nvSpPr>
        <p:spPr>
          <a:xfrm>
            <a:off x="1764563" y="4691633"/>
            <a:ext cx="1834156" cy="553998"/>
          </a:xfrm>
          <a:prstGeom prst="rect">
            <a:avLst/>
          </a:prstGeom>
          <a:solidFill>
            <a:schemeClr val="bg2">
              <a:lumMod val="20000"/>
              <a:lumOff val="80000"/>
            </a:schemeClr>
          </a:solidFill>
          <a:ln w="9525">
            <a:solidFill>
              <a:schemeClr val="tx1"/>
            </a:solidFill>
          </a:ln>
        </p:spPr>
        <p:txBody>
          <a:bodyPr wrap="none" rtlCol="0">
            <a:spAutoFit/>
          </a:bodyPr>
          <a:lstStyle/>
          <a:p>
            <a:pPr fontAlgn="base">
              <a:spcBef>
                <a:spcPct val="0"/>
              </a:spcBef>
              <a:spcAft>
                <a:spcPct val="0"/>
              </a:spcAft>
            </a:pPr>
            <a:r>
              <a:rPr lang="en-US" sz="1000" dirty="0" err="1">
                <a:solidFill>
                  <a:srgbClr val="000000"/>
                </a:solidFill>
              </a:rPr>
              <a:t>Govt</a:t>
            </a:r>
            <a:r>
              <a:rPr lang="en-US" sz="1000" dirty="0">
                <a:solidFill>
                  <a:srgbClr val="000000"/>
                </a:solidFill>
              </a:rPr>
              <a:t> assumes </a:t>
            </a:r>
          </a:p>
          <a:p>
            <a:pPr fontAlgn="base">
              <a:spcBef>
                <a:spcPct val="0"/>
              </a:spcBef>
              <a:spcAft>
                <a:spcPct val="0"/>
              </a:spcAft>
            </a:pPr>
            <a:r>
              <a:rPr lang="en-US" sz="1000" dirty="0">
                <a:solidFill>
                  <a:srgbClr val="000000"/>
                </a:solidFill>
              </a:rPr>
              <a:t>Control of </a:t>
            </a:r>
            <a:r>
              <a:rPr lang="en-US" sz="1000" b="1" dirty="0">
                <a:solidFill>
                  <a:srgbClr val="000000"/>
                </a:solidFill>
              </a:rPr>
              <a:t>FUNCTIONAL</a:t>
            </a:r>
            <a:r>
              <a:rPr lang="en-US" sz="1000" dirty="0">
                <a:solidFill>
                  <a:srgbClr val="000000"/>
                </a:solidFill>
              </a:rPr>
              <a:t> B/L</a:t>
            </a:r>
          </a:p>
          <a:p>
            <a:pPr fontAlgn="base">
              <a:spcBef>
                <a:spcPct val="0"/>
              </a:spcBef>
              <a:spcAft>
                <a:spcPct val="0"/>
              </a:spcAft>
            </a:pPr>
            <a:r>
              <a:rPr lang="en-US" sz="1000" dirty="0">
                <a:solidFill>
                  <a:srgbClr val="000000"/>
                </a:solidFill>
              </a:rPr>
              <a:t>- Drives specific org tasks</a:t>
            </a:r>
          </a:p>
        </p:txBody>
      </p:sp>
      <p:sp>
        <p:nvSpPr>
          <p:cNvPr id="79" name="TextBox 78"/>
          <p:cNvSpPr txBox="1"/>
          <p:nvPr/>
        </p:nvSpPr>
        <p:spPr>
          <a:xfrm>
            <a:off x="3164249" y="5395325"/>
            <a:ext cx="1133644" cy="553998"/>
          </a:xfrm>
          <a:prstGeom prst="rect">
            <a:avLst/>
          </a:prstGeom>
          <a:solidFill>
            <a:schemeClr val="bg2">
              <a:lumMod val="20000"/>
              <a:lumOff val="80000"/>
            </a:schemeClr>
          </a:solidFill>
          <a:ln w="9525">
            <a:solidFill>
              <a:schemeClr val="tx1"/>
            </a:solidFill>
          </a:ln>
        </p:spPr>
        <p:txBody>
          <a:bodyPr wrap="none" rtlCol="0">
            <a:spAutoFit/>
          </a:bodyPr>
          <a:lstStyle/>
          <a:p>
            <a:pPr fontAlgn="base">
              <a:spcBef>
                <a:spcPct val="0"/>
              </a:spcBef>
              <a:spcAft>
                <a:spcPct val="0"/>
              </a:spcAft>
            </a:pPr>
            <a:r>
              <a:rPr lang="en-US" sz="1000" dirty="0" err="1">
                <a:solidFill>
                  <a:srgbClr val="000000"/>
                </a:solidFill>
              </a:rPr>
              <a:t>Govt</a:t>
            </a:r>
            <a:r>
              <a:rPr lang="en-US" sz="1000" dirty="0">
                <a:solidFill>
                  <a:srgbClr val="000000"/>
                </a:solidFill>
              </a:rPr>
              <a:t> knowledge </a:t>
            </a:r>
          </a:p>
          <a:p>
            <a:pPr fontAlgn="base">
              <a:spcBef>
                <a:spcPct val="0"/>
              </a:spcBef>
              <a:spcAft>
                <a:spcPct val="0"/>
              </a:spcAft>
            </a:pPr>
            <a:r>
              <a:rPr lang="en-US" sz="1000" dirty="0">
                <a:solidFill>
                  <a:srgbClr val="000000"/>
                </a:solidFill>
              </a:rPr>
              <a:t>transfer</a:t>
            </a:r>
          </a:p>
          <a:p>
            <a:pPr fontAlgn="base">
              <a:spcBef>
                <a:spcPct val="0"/>
              </a:spcBef>
              <a:spcAft>
                <a:spcPct val="0"/>
              </a:spcAft>
            </a:pPr>
            <a:r>
              <a:rPr lang="en-US" sz="1000" dirty="0">
                <a:solidFill>
                  <a:srgbClr val="000000"/>
                </a:solidFill>
              </a:rPr>
              <a:t>- Specific tasks</a:t>
            </a:r>
          </a:p>
        </p:txBody>
      </p:sp>
      <p:sp>
        <p:nvSpPr>
          <p:cNvPr id="82" name="TextBox 81"/>
          <p:cNvSpPr txBox="1"/>
          <p:nvPr/>
        </p:nvSpPr>
        <p:spPr>
          <a:xfrm>
            <a:off x="5269450" y="5322158"/>
            <a:ext cx="1633781" cy="553998"/>
          </a:xfrm>
          <a:prstGeom prst="rect">
            <a:avLst/>
          </a:prstGeom>
          <a:solidFill>
            <a:schemeClr val="bg2">
              <a:lumMod val="20000"/>
              <a:lumOff val="80000"/>
            </a:schemeClr>
          </a:solidFill>
          <a:ln w="9525">
            <a:solidFill>
              <a:schemeClr val="tx1"/>
            </a:solidFill>
          </a:ln>
        </p:spPr>
        <p:txBody>
          <a:bodyPr wrap="none" rtlCol="0">
            <a:spAutoFit/>
          </a:bodyPr>
          <a:lstStyle/>
          <a:p>
            <a:pPr fontAlgn="base">
              <a:spcBef>
                <a:spcPct val="0"/>
              </a:spcBef>
              <a:spcAft>
                <a:spcPct val="0"/>
              </a:spcAft>
            </a:pPr>
            <a:r>
              <a:rPr lang="en-US" sz="1000" dirty="0" err="1">
                <a:solidFill>
                  <a:srgbClr val="000000"/>
                </a:solidFill>
              </a:rPr>
              <a:t>Govt</a:t>
            </a:r>
            <a:r>
              <a:rPr lang="en-US" sz="1000" dirty="0">
                <a:solidFill>
                  <a:srgbClr val="000000"/>
                </a:solidFill>
              </a:rPr>
              <a:t> assumes </a:t>
            </a:r>
          </a:p>
          <a:p>
            <a:pPr fontAlgn="base">
              <a:spcBef>
                <a:spcPct val="0"/>
              </a:spcBef>
              <a:spcAft>
                <a:spcPct val="0"/>
              </a:spcAft>
            </a:pPr>
            <a:r>
              <a:rPr lang="en-US" sz="1000" dirty="0">
                <a:solidFill>
                  <a:srgbClr val="000000"/>
                </a:solidFill>
              </a:rPr>
              <a:t>Control of </a:t>
            </a:r>
            <a:r>
              <a:rPr lang="en-US" sz="1000" b="1" dirty="0">
                <a:solidFill>
                  <a:srgbClr val="000000"/>
                </a:solidFill>
              </a:rPr>
              <a:t>PRODUCT</a:t>
            </a:r>
            <a:r>
              <a:rPr lang="en-US" sz="1000" dirty="0">
                <a:solidFill>
                  <a:srgbClr val="000000"/>
                </a:solidFill>
              </a:rPr>
              <a:t> B/L</a:t>
            </a:r>
          </a:p>
          <a:p>
            <a:pPr fontAlgn="base">
              <a:spcBef>
                <a:spcPct val="0"/>
              </a:spcBef>
              <a:spcAft>
                <a:spcPct val="0"/>
              </a:spcAft>
            </a:pPr>
            <a:r>
              <a:rPr lang="en-US" sz="1000" dirty="0">
                <a:solidFill>
                  <a:srgbClr val="000000"/>
                </a:solidFill>
              </a:rPr>
              <a:t>- Specific tasks</a:t>
            </a:r>
          </a:p>
        </p:txBody>
      </p:sp>
      <p:sp>
        <p:nvSpPr>
          <p:cNvPr id="83" name="TextBox 82"/>
          <p:cNvSpPr txBox="1"/>
          <p:nvPr/>
        </p:nvSpPr>
        <p:spPr>
          <a:xfrm>
            <a:off x="7157289" y="4868722"/>
            <a:ext cx="1282723" cy="553998"/>
          </a:xfrm>
          <a:prstGeom prst="rect">
            <a:avLst/>
          </a:prstGeom>
          <a:solidFill>
            <a:schemeClr val="bg2">
              <a:lumMod val="20000"/>
              <a:lumOff val="80000"/>
            </a:schemeClr>
          </a:solidFill>
          <a:ln w="9525">
            <a:solidFill>
              <a:schemeClr val="tx1"/>
            </a:solidFill>
          </a:ln>
        </p:spPr>
        <p:txBody>
          <a:bodyPr wrap="none" rtlCol="0">
            <a:spAutoFit/>
          </a:bodyPr>
          <a:lstStyle/>
          <a:p>
            <a:pPr fontAlgn="base">
              <a:spcBef>
                <a:spcPct val="0"/>
              </a:spcBef>
              <a:spcAft>
                <a:spcPct val="0"/>
              </a:spcAft>
            </a:pPr>
            <a:r>
              <a:rPr lang="en-US" sz="1000" dirty="0" err="1">
                <a:solidFill>
                  <a:srgbClr val="000000"/>
                </a:solidFill>
              </a:rPr>
              <a:t>Govt</a:t>
            </a:r>
            <a:r>
              <a:rPr lang="en-US" sz="1000" dirty="0">
                <a:solidFill>
                  <a:srgbClr val="000000"/>
                </a:solidFill>
              </a:rPr>
              <a:t> assumes </a:t>
            </a:r>
          </a:p>
          <a:p>
            <a:pPr fontAlgn="base">
              <a:spcBef>
                <a:spcPct val="0"/>
              </a:spcBef>
              <a:spcAft>
                <a:spcPct val="0"/>
              </a:spcAft>
            </a:pPr>
            <a:r>
              <a:rPr lang="en-US" sz="1000" dirty="0">
                <a:solidFill>
                  <a:srgbClr val="000000"/>
                </a:solidFill>
              </a:rPr>
              <a:t>Knowledge transfer</a:t>
            </a:r>
          </a:p>
          <a:p>
            <a:pPr fontAlgn="base">
              <a:spcBef>
                <a:spcPct val="0"/>
              </a:spcBef>
              <a:spcAft>
                <a:spcPct val="0"/>
              </a:spcAft>
            </a:pPr>
            <a:r>
              <a:rPr lang="en-US" sz="1000" dirty="0">
                <a:solidFill>
                  <a:srgbClr val="000000"/>
                </a:solidFill>
              </a:rPr>
              <a:t>- Specific tasks</a:t>
            </a:r>
          </a:p>
        </p:txBody>
      </p:sp>
      <p:sp>
        <p:nvSpPr>
          <p:cNvPr id="80" name="TextBox 79"/>
          <p:cNvSpPr txBox="1"/>
          <p:nvPr/>
        </p:nvSpPr>
        <p:spPr>
          <a:xfrm>
            <a:off x="4234840" y="4226378"/>
            <a:ext cx="1790875" cy="553998"/>
          </a:xfrm>
          <a:prstGeom prst="rect">
            <a:avLst/>
          </a:prstGeom>
          <a:solidFill>
            <a:schemeClr val="bg2">
              <a:lumMod val="20000"/>
              <a:lumOff val="80000"/>
            </a:schemeClr>
          </a:solidFill>
          <a:ln w="9525">
            <a:solidFill>
              <a:schemeClr val="tx1"/>
            </a:solidFill>
          </a:ln>
        </p:spPr>
        <p:txBody>
          <a:bodyPr wrap="none" rtlCol="0">
            <a:spAutoFit/>
          </a:bodyPr>
          <a:lstStyle/>
          <a:p>
            <a:pPr fontAlgn="base">
              <a:spcBef>
                <a:spcPct val="0"/>
              </a:spcBef>
              <a:spcAft>
                <a:spcPct val="0"/>
              </a:spcAft>
            </a:pPr>
            <a:r>
              <a:rPr lang="en-US" sz="1000" dirty="0" err="1">
                <a:solidFill>
                  <a:srgbClr val="000000"/>
                </a:solidFill>
              </a:rPr>
              <a:t>Govt</a:t>
            </a:r>
            <a:r>
              <a:rPr lang="en-US" sz="1000" dirty="0">
                <a:solidFill>
                  <a:srgbClr val="000000"/>
                </a:solidFill>
              </a:rPr>
              <a:t> assumes </a:t>
            </a:r>
          </a:p>
          <a:p>
            <a:pPr fontAlgn="base">
              <a:spcBef>
                <a:spcPct val="0"/>
              </a:spcBef>
              <a:spcAft>
                <a:spcPct val="0"/>
              </a:spcAft>
            </a:pPr>
            <a:r>
              <a:rPr lang="en-US" sz="1000" dirty="0">
                <a:solidFill>
                  <a:srgbClr val="000000"/>
                </a:solidFill>
              </a:rPr>
              <a:t>Control of </a:t>
            </a:r>
            <a:r>
              <a:rPr lang="en-US" sz="1000" b="1" dirty="0">
                <a:solidFill>
                  <a:srgbClr val="000000"/>
                </a:solidFill>
              </a:rPr>
              <a:t>ALLOCATED</a:t>
            </a:r>
            <a:r>
              <a:rPr lang="en-US" sz="1000" dirty="0">
                <a:solidFill>
                  <a:srgbClr val="000000"/>
                </a:solidFill>
              </a:rPr>
              <a:t> B/L</a:t>
            </a:r>
          </a:p>
          <a:p>
            <a:pPr fontAlgn="base">
              <a:spcBef>
                <a:spcPct val="0"/>
              </a:spcBef>
              <a:spcAft>
                <a:spcPct val="0"/>
              </a:spcAft>
            </a:pPr>
            <a:r>
              <a:rPr lang="en-US" sz="1000" dirty="0">
                <a:solidFill>
                  <a:srgbClr val="000000"/>
                </a:solidFill>
              </a:rPr>
              <a:t>- Specific tasks</a:t>
            </a:r>
          </a:p>
        </p:txBody>
      </p:sp>
    </p:spTree>
    <p:extLst>
      <p:ext uri="{BB962C8B-B14F-4D97-AF65-F5344CB8AC3E}">
        <p14:creationId xmlns:p14="http://schemas.microsoft.com/office/powerpoint/2010/main" val="1716290187"/>
      </p:ext>
    </p:extLst>
  </p:cSld>
  <p:clrMapOvr>
    <a:masterClrMapping/>
  </p:clrMapOvr>
</p:sld>
</file>

<file path=ppt/theme/theme1.xml><?xml version="1.0" encoding="utf-8"?>
<a:theme xmlns:a="http://schemas.openxmlformats.org/drawingml/2006/main" name="AFMC CCA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AFMC CCAT</Template>
  <TotalTime>8839</TotalTime>
  <Words>17649</Words>
  <Application>Microsoft Office PowerPoint</Application>
  <PresentationFormat>On-screen Show (4:3)</PresentationFormat>
  <Paragraphs>1166</Paragraphs>
  <Slides>61</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4" baseType="lpstr">
      <vt:lpstr>AFMC CCAT</vt:lpstr>
      <vt:lpstr>1_Default Design</vt:lpstr>
      <vt:lpstr>Visio</vt:lpstr>
      <vt:lpstr>Digital Thread Workshop INCOSE IW 2017</vt:lpstr>
      <vt:lpstr>Workshop Goals &amp; Topics</vt:lpstr>
      <vt:lpstr>Vision of Digital Engineering</vt:lpstr>
      <vt:lpstr>Digital Engineering Strategic Goals</vt:lpstr>
      <vt:lpstr>Digital Engineering Scope</vt:lpstr>
      <vt:lpstr>“Big A” Acquisition System</vt:lpstr>
      <vt:lpstr>Cost/Capability Analysis Decision Framework (CCADF) Decision Points</vt:lpstr>
      <vt:lpstr>Cost/Capability Decision Framework (CCDF) Decision Points</vt:lpstr>
      <vt:lpstr>Contractor &amp; DoD Government Roles – An Example</vt:lpstr>
      <vt:lpstr>For each Decision Point</vt:lpstr>
      <vt:lpstr>Capabilities Based Assessments</vt:lpstr>
      <vt:lpstr>Analysis of Alternatives (AoA)</vt:lpstr>
      <vt:lpstr>Tech Maturation &amp; Risk Reduction (TMRR) Phase</vt:lpstr>
      <vt:lpstr>Engineering &amp; Manufacturing Development (EMD)</vt:lpstr>
      <vt:lpstr>BACKUPS</vt:lpstr>
      <vt:lpstr>Cost/Capability Analysis Decision Framework (CCADF) Decision Points</vt:lpstr>
      <vt:lpstr>CCADF Summary</vt:lpstr>
      <vt:lpstr>CCDF Decision Point ICD Validation</vt:lpstr>
      <vt:lpstr>CCDF Decision Point Approve AoA Study Plan</vt:lpstr>
      <vt:lpstr>CCDF Decision Point Material Development Decision (MDD)</vt:lpstr>
      <vt:lpstr>CCDF Decision Point Approve AoA Results (1 of 2)</vt:lpstr>
      <vt:lpstr>PowerPoint Presentation</vt:lpstr>
      <vt:lpstr>CCDF Decision Point Approve Draft CDD</vt:lpstr>
      <vt:lpstr>CCDF Decision Point Milestone A</vt:lpstr>
      <vt:lpstr>CCDF Decision Point CCD Validation (1 of 2)</vt:lpstr>
      <vt:lpstr>CCDF Decision Point CCD Validation (2 of 2)</vt:lpstr>
      <vt:lpstr>CCDF Decision Point Approve RFP Release (1 of 2)</vt:lpstr>
      <vt:lpstr>CCDF Decision Point Approve RFP Release (2 of 2)</vt:lpstr>
      <vt:lpstr>CCDF Decision Point Milestone B (1 of 2)</vt:lpstr>
      <vt:lpstr>CCDF Decision Point Milestone B (2 of 2)</vt:lpstr>
      <vt:lpstr>CCDF Decision Point Approve CPD (1 of 2)</vt:lpstr>
      <vt:lpstr>CCDF Decision Point Approve CPD (2 of 2)</vt:lpstr>
      <vt:lpstr>CCDF Decision Point Milestone C</vt:lpstr>
      <vt:lpstr>CCDF Decision Point FRP Decision</vt:lpstr>
      <vt:lpstr>Use Case 1:  CBA - ICD</vt:lpstr>
      <vt:lpstr>Use Case 2: AoA-MDD</vt:lpstr>
      <vt:lpstr>LINKS</vt:lpstr>
      <vt:lpstr>CCDF Decision Point  ICD Validation</vt:lpstr>
      <vt:lpstr>CCDF Decision Point   Approve AoA Study Plan</vt:lpstr>
      <vt:lpstr>CCDF Decision Point Material Development Decision (MDD)</vt:lpstr>
      <vt:lpstr>CCDF Decision Point Material Development Decision (MDD)</vt:lpstr>
      <vt:lpstr>CCDF Decision Point Approve AoA Results</vt:lpstr>
      <vt:lpstr>CCDF Decision Point Approve Draft CDD</vt:lpstr>
      <vt:lpstr>CCDF Decision Point Milestone A</vt:lpstr>
      <vt:lpstr>CCDF Decision Point CCD Validation</vt:lpstr>
      <vt:lpstr>CCDF Decision Point CCD Validation</vt:lpstr>
      <vt:lpstr>CCDF Decision Point Approve RFP Release</vt:lpstr>
      <vt:lpstr>CCDF Decision Point Milestone B</vt:lpstr>
      <vt:lpstr>CCDF Decision Point Approve CPD</vt:lpstr>
      <vt:lpstr>CCDF Decision Point Milestone C</vt:lpstr>
      <vt:lpstr>CCDF Decision Point FRP Decision</vt:lpstr>
      <vt:lpstr>Cost/Capability Decision Framework (CCDF) Integration of AF Requirements and Acquisition </vt:lpstr>
      <vt:lpstr>Cost/Capability Decision Framework (CCDF) Decision Points</vt:lpstr>
      <vt:lpstr>CCDF Phase Pre-Material Development Phase</vt:lpstr>
      <vt:lpstr>CCDF Phase Pre-Material Development Phase</vt:lpstr>
      <vt:lpstr>CCDF Phase Pre-Systems Development Phase</vt:lpstr>
      <vt:lpstr>CCDF Phase Pre-System Development Phase</vt:lpstr>
      <vt:lpstr>CCDF Phase Pre-Systems Production</vt:lpstr>
      <vt:lpstr>CCDF Phase Pre-System Production</vt:lpstr>
      <vt:lpstr>CCDF Phase Pre-FOC</vt:lpstr>
      <vt:lpstr>CCDF Phase Pre-FOC</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Duquette</dc:creator>
  <cp:lastModifiedBy>Salvatore, Frank @ EngilityCorp</cp:lastModifiedBy>
  <cp:revision>253</cp:revision>
  <cp:lastPrinted>2014-03-26T19:39:49Z</cp:lastPrinted>
  <dcterms:created xsi:type="dcterms:W3CDTF">2013-11-19T18:16:15Z</dcterms:created>
  <dcterms:modified xsi:type="dcterms:W3CDTF">2017-02-08T00:36:01Z</dcterms:modified>
</cp:coreProperties>
</file>