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272" r:id="rId3"/>
    <p:sldId id="273" r:id="rId4"/>
    <p:sldId id="286" r:id="rId5"/>
    <p:sldId id="276" r:id="rId6"/>
    <p:sldId id="291" r:id="rId7"/>
    <p:sldId id="278" r:id="rId8"/>
    <p:sldId id="279" r:id="rId9"/>
    <p:sldId id="285" r:id="rId10"/>
    <p:sldId id="289" r:id="rId11"/>
    <p:sldId id="280" r:id="rId12"/>
    <p:sldId id="293" r:id="rId13"/>
    <p:sldId id="287" r:id="rId14"/>
    <p:sldId id="292" r:id="rId15"/>
    <p:sldId id="306" r:id="rId16"/>
    <p:sldId id="311" r:id="rId17"/>
    <p:sldId id="310" r:id="rId18"/>
    <p:sldId id="281" r:id="rId19"/>
    <p:sldId id="288" r:id="rId20"/>
    <p:sldId id="282" r:id="rId21"/>
    <p:sldId id="295" r:id="rId22"/>
    <p:sldId id="294" r:id="rId23"/>
    <p:sldId id="296" r:id="rId24"/>
    <p:sldId id="258" r:id="rId25"/>
    <p:sldId id="259" r:id="rId26"/>
    <p:sldId id="290" r:id="rId27"/>
    <p:sldId id="297" r:id="rId28"/>
    <p:sldId id="298" r:id="rId29"/>
    <p:sldId id="299" r:id="rId30"/>
    <p:sldId id="300" r:id="rId31"/>
    <p:sldId id="307" r:id="rId32"/>
    <p:sldId id="308" r:id="rId33"/>
    <p:sldId id="305" r:id="rId34"/>
    <p:sldId id="301" r:id="rId35"/>
    <p:sldId id="302" r:id="rId36"/>
    <p:sldId id="303" r:id="rId37"/>
    <p:sldId id="304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103" autoAdjust="0"/>
    <p:restoredTop sz="86433" autoAdjust="0"/>
  </p:normalViewPr>
  <p:slideViewPr>
    <p:cSldViewPr showGuides="1">
      <p:cViewPr varScale="1">
        <p:scale>
          <a:sx n="68" d="100"/>
          <a:sy n="68" d="100"/>
        </p:scale>
        <p:origin x="-1218" y="-96"/>
      </p:cViewPr>
      <p:guideLst>
        <p:guide orient="horz" pos="300"/>
        <p:guide pos="5511"/>
      </p:guideLst>
    </p:cSldViewPr>
  </p:slideViewPr>
  <p:outlineViewPr>
    <p:cViewPr>
      <p:scale>
        <a:sx n="33" d="100"/>
        <a:sy n="33" d="100"/>
      </p:scale>
      <p:origin x="0" y="520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90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8C33CD-F8A8-4B89-8C84-3565870BEB6C}" type="datetimeFigureOut">
              <a:rPr lang="en-AU" smtClean="0"/>
              <a:t>27/01/2014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178B9A-D9C5-41C8-AA38-9830E902E620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076324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D0B282-0BD5-46B0-BB5F-860DE1797F3E}" type="datetimeFigureOut">
              <a:rPr lang="en-AU" smtClean="0"/>
              <a:t>27/01/2014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A8F6-1700-456B-9B28-5311F6A3C8A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01443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smtClean="0"/>
              <a:t>September 2013</a:t>
            </a: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'MBSE with WSAF' Capability Design Brief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AU"/>
              <a:t>Page </a:t>
            </a:r>
            <a:fld id="{69B60B34-EA31-4977-996D-C2817E99B52E}" type="slidenum">
              <a:rPr lang="en-AU"/>
              <a:pPr/>
              <a:t>22</a:t>
            </a:fld>
            <a:endParaRPr lang="en-AU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3588" cy="3429000"/>
          </a:xfrm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6720" y="4341522"/>
            <a:ext cx="5487626" cy="411600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Corporate Capability Frameworks Brief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2013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563E83E5-B929-44FE-AC3D-3DDE5215E377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0567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Corporate Capability Frameworks Brief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2013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563E83E5-B929-44FE-AC3D-3DDE5215E377}" type="slidenum">
              <a:rPr lang="en-AU" smtClean="0"/>
              <a:pPr/>
              <a:t>36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0567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Corporate Capability Frameworks Brief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2013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563E83E5-B929-44FE-AC3D-3DDE5215E377}" type="slidenum">
              <a:rPr lang="en-AU" smtClean="0"/>
              <a:pPr/>
              <a:t>37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0567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>
          <a:xfrm>
            <a:off x="404675" y="36877"/>
            <a:ext cx="2880238" cy="265333"/>
          </a:xfrm>
          <a:noFill/>
        </p:spPr>
        <p:txBody>
          <a:bodyPr/>
          <a:lstStyle>
            <a:lvl1pPr defTabSz="912695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853" indent="-285713" defTabSz="912695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2851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59999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13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27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41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855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569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</a:rPr>
              <a:t>September 2013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sz="quarter" idx="1"/>
          </p:nvPr>
        </p:nvSpPr>
        <p:spPr>
          <a:xfrm>
            <a:off x="3789222" y="36877"/>
            <a:ext cx="2880238" cy="265333"/>
          </a:xfrm>
          <a:noFill/>
        </p:spPr>
        <p:txBody>
          <a:bodyPr/>
          <a:lstStyle>
            <a:lvl1pPr defTabSz="912695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853" indent="-285713" defTabSz="912695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2851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59999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13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27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41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855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569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</a:rPr>
              <a:t>5 July 2012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5124" name="Rectangle 6"/>
          <p:cNvSpPr>
            <a:spLocks noGrp="1" noChangeArrowheads="1"/>
          </p:cNvSpPr>
          <p:nvPr>
            <p:ph type="ftr" sz="quarter" idx="4"/>
          </p:nvPr>
        </p:nvSpPr>
        <p:spPr>
          <a:xfrm>
            <a:off x="404675" y="8654544"/>
            <a:ext cx="2880238" cy="444070"/>
          </a:xfrm>
          <a:noFill/>
        </p:spPr>
        <p:txBody>
          <a:bodyPr/>
          <a:lstStyle>
            <a:lvl1pPr defTabSz="912695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853" indent="-285713" defTabSz="912695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2851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59999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13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27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41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855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569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1200" b="0">
                <a:solidFill>
                  <a:schemeClr val="tx1"/>
                </a:solidFill>
              </a:rPr>
              <a:t>Project LAND 400 – Land Combat Vehicle System</a:t>
            </a:r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5125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5588795" y="8833280"/>
            <a:ext cx="1080664" cy="265333"/>
          </a:xfrm>
          <a:noFill/>
        </p:spPr>
        <p:txBody>
          <a:bodyPr/>
          <a:lstStyle>
            <a:lvl1pPr defTabSz="912695"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853" indent="-285713" defTabSz="912695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2851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59999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132" indent="-228570" defTabSz="912695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27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413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855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5694" indent="-228570" algn="ctr" defTabSz="912695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fld id="{82F7F3D8-5DBA-45C0-A292-55E47F62175B}" type="slidenum">
              <a:rPr lang="en-AU" sz="1200" b="0">
                <a:solidFill>
                  <a:schemeClr val="tx1"/>
                </a:solidFill>
              </a:rPr>
              <a:pPr/>
              <a:t>23</a:t>
            </a:fld>
            <a:endParaRPr lang="en-AU" sz="1200" b="0">
              <a:solidFill>
                <a:schemeClr val="tx1"/>
              </a:solidFill>
            </a:endParaRPr>
          </a:p>
        </p:txBody>
      </p:sp>
      <p:sp>
        <p:nvSpPr>
          <p:cNvPr id="51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3580F5-8693-4907-A6E7-8966F0DF2508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349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9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altLang="en-US"/>
              <a:t>This diagram illustrates the capability boundary of the proposed WSAF solution. Internal to the capability will be:</a:t>
            </a:r>
          </a:p>
          <a:p>
            <a:pPr>
              <a:buFontTx/>
              <a:buChar char="•"/>
            </a:pPr>
            <a:r>
              <a:rPr lang="en-AU" altLang="en-US"/>
              <a:t>The four major aspects of the WSAF (knowledge model, reference model, process model and scripts)</a:t>
            </a:r>
          </a:p>
          <a:p>
            <a:pPr>
              <a:buFontTx/>
              <a:buChar char="•"/>
            </a:pPr>
            <a:r>
              <a:rPr lang="en-AU" altLang="en-US"/>
              <a:t>Supporting documentation</a:t>
            </a:r>
          </a:p>
          <a:p>
            <a:pPr>
              <a:buFontTx/>
              <a:buChar char="•"/>
            </a:pPr>
            <a:r>
              <a:rPr lang="en-AU" altLang="en-US"/>
              <a:t>Tool infrastructure</a:t>
            </a:r>
          </a:p>
          <a:p>
            <a:pPr>
              <a:buFontTx/>
              <a:buChar char="•"/>
            </a:pPr>
            <a:r>
              <a:rPr lang="en-AU" altLang="en-US"/>
              <a:t>An enterprise interface, and</a:t>
            </a:r>
          </a:p>
          <a:p>
            <a:pPr>
              <a:buFontTx/>
              <a:buChar char="•"/>
            </a:pPr>
            <a:r>
              <a:rPr lang="en-AU" altLang="en-US"/>
              <a:t>A support cell (providing guidance to the desk officers and other user of the WSAF on how to correctly employee the WSAF process and tool)</a:t>
            </a:r>
          </a:p>
          <a:p>
            <a:pPr>
              <a:buFontTx/>
              <a:buChar char="•"/>
            </a:pPr>
            <a:endParaRPr lang="en-AU" altLang="en-US"/>
          </a:p>
          <a:p>
            <a:r>
              <a:rPr lang="en-AU" altLang="en-US"/>
              <a:t>The WSAF also needs to interface with the following entities external to the capability:</a:t>
            </a:r>
          </a:p>
          <a:p>
            <a:pPr>
              <a:buFontTx/>
              <a:buChar char="•"/>
            </a:pPr>
            <a:r>
              <a:rPr lang="en-AU" altLang="en-US"/>
              <a:t>Users (desk officers, S&amp;T advisors etc.) – a major aspect of the interface with the users is the internal WSAF support cell</a:t>
            </a:r>
          </a:p>
          <a:p>
            <a:pPr>
              <a:buFontTx/>
              <a:buChar char="•"/>
            </a:pPr>
            <a:r>
              <a:rPr lang="en-AU" altLang="en-US"/>
              <a:t>Corporate and capability documentation</a:t>
            </a:r>
          </a:p>
          <a:p>
            <a:pPr>
              <a:buFontTx/>
              <a:buChar char="•"/>
            </a:pPr>
            <a:r>
              <a:rPr lang="en-AU" altLang="en-US"/>
              <a:t>Subject matter experts (supporting the capability definition)</a:t>
            </a:r>
          </a:p>
          <a:p>
            <a:pPr>
              <a:buFontTx/>
              <a:buChar char="•"/>
            </a:pPr>
            <a:r>
              <a:rPr lang="en-AU" altLang="en-US"/>
              <a:t>DCP capability documentation</a:t>
            </a:r>
          </a:p>
          <a:p>
            <a:pPr>
              <a:buFontTx/>
              <a:buChar char="•"/>
            </a:pPr>
            <a:r>
              <a:rPr lang="en-AU" altLang="en-US"/>
              <a:t>DCP capability knowledge model (defined at an enterprise level)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 smtClean="0"/>
              <a:t>Picture to say the WSAF is not just a tool,</a:t>
            </a:r>
            <a:r>
              <a:rPr lang="en-AU" baseline="0" dirty="0" smtClean="0"/>
              <a:t> or just a model. Most components to the “WSAF capability system” were delivered, but “skilled people”, “support” and (documented) “WSAF Process” was due to be delivered this FY.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0E2A3D-1D5D-46C8-8F60-DB8BB6AE57F0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155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AU" smtClean="0"/>
              <a:t>September 2013</a:t>
            </a:r>
            <a:endParaRPr lang="en-A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 smtClean="0"/>
              <a:t>'MBSE with WSAF' Capability Design Brief</a:t>
            </a:r>
            <a:endParaRPr lang="en-A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AU"/>
              <a:t>Page </a:t>
            </a:r>
            <a:fld id="{89E46016-B594-4E7A-9C9F-CBAEBEA41F16}" type="slidenum">
              <a:rPr lang="en-AU"/>
              <a:pPr/>
              <a:t>27</a:t>
            </a:fld>
            <a:endParaRPr lang="en-AU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5175" cy="3430588"/>
          </a:xfrm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6648" y="4342939"/>
            <a:ext cx="5024704" cy="4116005"/>
          </a:xfrm>
        </p:spPr>
        <p:txBody>
          <a:bodyPr/>
          <a:lstStyle/>
          <a:p>
            <a:pPr marL="210975" indent="-210975"/>
            <a:r>
              <a:rPr lang="en-AU"/>
              <a:t>Need to consider change to evolutionary…effectively spirals in parallel</a:t>
            </a:r>
          </a:p>
          <a:p>
            <a:pPr marL="210975" indent="-210975"/>
            <a:r>
              <a:rPr lang="en-AU"/>
              <a:t>Use “WSAF implementation approach.vsd”</a:t>
            </a:r>
          </a:p>
          <a:p>
            <a:pPr marL="210975" indent="-210975"/>
            <a:endParaRPr lang="en-AU"/>
          </a:p>
          <a:p>
            <a:pPr marL="210975" indent="-210975"/>
            <a:r>
              <a:rPr lang="en-AU"/>
              <a:t>Need to bring in the twin-track research and application approach</a:t>
            </a:r>
          </a:p>
          <a:p>
            <a:pPr marL="210975" indent="-210975"/>
            <a:r>
              <a:rPr lang="en-AU"/>
              <a:t> - TRLs as a management tool</a:t>
            </a:r>
          </a:p>
          <a:p>
            <a:pPr marL="210975" indent="-210975"/>
            <a:endParaRPr lang="en-AU"/>
          </a:p>
          <a:p>
            <a:pPr marL="210975" indent="-210975"/>
            <a:r>
              <a:rPr lang="en-AU"/>
              <a:t>Whiteboard…</a:t>
            </a:r>
          </a:p>
          <a:p>
            <a:pPr marL="210975" indent="-210975"/>
            <a:r>
              <a:rPr lang="en-AU"/>
              <a:t>WSAF “approach”</a:t>
            </a:r>
          </a:p>
          <a:p>
            <a:pPr marL="210975" indent="-210975"/>
            <a:r>
              <a:rPr lang="en-AU"/>
              <a:t>1A) Incremental introduction of capability starting with individual projects and building up to (parts of) the enterprise</a:t>
            </a:r>
          </a:p>
          <a:p>
            <a:pPr marL="210975" indent="-210975"/>
            <a:r>
              <a:rPr lang="en-AU"/>
              <a:t>2) Parallel “research” and “application” efforts feeding each other (“learning organisation”)</a:t>
            </a:r>
          </a:p>
          <a:p>
            <a:pPr marL="210975" indent="-210975"/>
            <a:r>
              <a:rPr lang="en-AU"/>
              <a:t>1B) …increasing functionality starting with basic OCD set and moving on to DSTO TRI / TRA then system interdependence</a:t>
            </a:r>
          </a:p>
          <a:p>
            <a:pPr marL="210975" indent="-210975"/>
            <a:endParaRPr lang="en-AU"/>
          </a:p>
          <a:p>
            <a:pPr marL="210975" indent="-210975"/>
            <a:r>
              <a:rPr lang="en-AU"/>
              <a:t>Fundamentals of approach</a:t>
            </a:r>
          </a:p>
          <a:p>
            <a:pPr marL="210975" indent="-210975">
              <a:buFontTx/>
              <a:buChar char="•"/>
            </a:pPr>
            <a:r>
              <a:rPr lang="en-AU"/>
              <a:t>Incremental not big bang</a:t>
            </a:r>
          </a:p>
          <a:p>
            <a:pPr marL="210975" indent="-210975">
              <a:buFontTx/>
              <a:buChar char="•"/>
            </a:pPr>
            <a:r>
              <a:rPr lang="en-AU"/>
              <a:t>Single projects first (CDD-&gt; TRI / TRA) then “enterprise” (project interdependencies, Force-level capabilities, etc)</a:t>
            </a:r>
          </a:p>
          <a:p>
            <a:pPr marL="210975" indent="-210975">
              <a:buFontTx/>
              <a:buChar char="•"/>
            </a:pPr>
            <a:r>
              <a:rPr lang="en-AU"/>
              <a:t>Ongoing parallel research and application streams enabling each other (ie beyond OC2c)</a:t>
            </a:r>
          </a:p>
          <a:p>
            <a:pPr marL="210975" indent="-210975">
              <a:buFontTx/>
              <a:buChar char="•"/>
            </a:pPr>
            <a:endParaRPr lang="en-AU"/>
          </a:p>
          <a:p>
            <a:pPr marL="210975" indent="-210975"/>
            <a:r>
              <a:rPr lang="en-AU"/>
              <a:t>***TLS should be – implementation and through life support</a:t>
            </a:r>
          </a:p>
          <a:p>
            <a:pPr marL="210975" indent="-210975"/>
            <a:endParaRPr lang="en-AU"/>
          </a:p>
          <a:p>
            <a:pPr marL="210975" indent="-210975"/>
            <a:r>
              <a:rPr lang="en-AU"/>
              <a:t>~~~Need to get across continuing nature of research stream…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September 2013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'MBSE with WSAF' Capability Design Brief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9AD8D756-6557-4DEC-A1E3-CDFF5AF636C5}" type="slidenum">
              <a:rPr lang="en-AU" smtClean="0"/>
              <a:pPr/>
              <a:t>28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01646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September 2013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'MBSE with WSAF' Capability Design Brief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9AD8D756-6557-4DEC-A1E3-CDFF5AF636C5}" type="slidenum">
              <a:rPr lang="en-AU" smtClean="0"/>
              <a:pPr/>
              <a:t>29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2069073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September 2013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'MBSE with WSAF' Capability Design Brief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9AD8D756-6557-4DEC-A1E3-CDFF5AF636C5}" type="slidenum">
              <a:rPr lang="en-AU" smtClean="0"/>
              <a:pPr/>
              <a:t>30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332883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AU" smtClean="0"/>
              <a:t>Corporate Capability Frameworks Brief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May 2013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AU" smtClean="0"/>
              <a:t>Aerospace Concepts Pty Ltd © 2013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r>
              <a:rPr lang="en-AU" smtClean="0"/>
              <a:t>Page </a:t>
            </a:r>
            <a:fld id="{563E83E5-B929-44FE-AC3D-3DDE5215E377}" type="slidenum">
              <a:rPr lang="en-AU" smtClean="0"/>
              <a:pPr/>
              <a:t>34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930567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A504E4-5A04-4D50-A438-C5869A0EDFCF}" type="datetime1">
              <a:rPr lang="en-AU" smtClean="0"/>
              <a:t>27/01/2014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  <p:pic>
        <p:nvPicPr>
          <p:cNvPr id="2050" name="Picture 2" descr="BannerIW2014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6" y="188640"/>
            <a:ext cx="7524750" cy="1066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2306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6EDF78-6B54-4664-9740-ED34FF257B62}" type="datetime1">
              <a:rPr lang="en-AU" smtClean="0"/>
              <a:t>27/01/2014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479132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419450-7326-46D2-9CAE-0598C061721F}" type="datetime1">
              <a:rPr lang="en-AU" smtClean="0"/>
              <a:t>27/01/2014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6650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E9512C-1854-4F1C-9C03-64DB25CA364F}" type="datetime1">
              <a:rPr lang="en-AU" smtClean="0"/>
              <a:t>27/01/2014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009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E72E96-9DDF-4C05-A6BE-DEE9F710213F}" type="datetime1">
              <a:rPr lang="en-AU" smtClean="0"/>
              <a:t>27/01/2014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5717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9864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04005-3524-4693-A734-57BBB6B410D6}" type="datetime1">
              <a:rPr lang="en-AU" smtClean="0"/>
              <a:t>27/01/2014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3648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668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668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ABAD1E-E321-4CB4-81BE-6C1B2B31F886}" type="datetime1">
              <a:rPr lang="en-AU" smtClean="0"/>
              <a:t>27/01/2014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819444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F0BB-17C5-4591-902F-08EBDDE7E43C}" type="datetime1">
              <a:rPr lang="en-AU" smtClean="0"/>
              <a:t>27/01/2014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35516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F98403-F81C-465A-9997-6881E7688FC8}" type="datetime1">
              <a:rPr lang="en-AU" smtClean="0"/>
              <a:t>27/01/2014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39527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49" y="273050"/>
            <a:ext cx="51736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C1CCE-3B3B-4B2A-9CD3-F0BD438F9B19}" type="datetime1">
              <a:rPr lang="en-AU" smtClean="0"/>
              <a:t>27/01/2014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239155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E0E971-EA8F-4F77-A73C-A4A0D3D05AD7}" type="datetime1">
              <a:rPr lang="en-AU" smtClean="0"/>
              <a:t>27/01/2014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718181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7665" y="260648"/>
            <a:ext cx="7201048" cy="76944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5287" y="1340768"/>
            <a:ext cx="8353425" cy="4785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95536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10F7A-AFFC-4B57-8D6C-1A92F08AA398}" type="datetime1">
              <a:rPr lang="en-AU" smtClean="0"/>
              <a:t>27/01/2014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614864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FB69357C-7C50-46E9-8738-B784B63896C8}" type="slidenum">
              <a:rPr lang="en-AU" smtClean="0"/>
              <a:pPr/>
              <a:t>‹#›</a:t>
            </a:fld>
            <a:endParaRPr lang="en-AU"/>
          </a:p>
        </p:txBody>
      </p:sp>
      <p:pic>
        <p:nvPicPr>
          <p:cNvPr id="7" name="Picture 6" descr="incose"/>
          <p:cNvPicPr>
            <a:picLocks noChangeAspect="1"/>
          </p:cNvPicPr>
          <p:nvPr userDrawn="1"/>
        </p:nvPicPr>
        <p:blipFill>
          <a:blip r:embed="rId1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1071563" cy="700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63969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13" Type="http://schemas.openxmlformats.org/officeDocument/2006/relationships/image" Target="../media/image15.wmf"/><Relationship Id="rId18" Type="http://schemas.openxmlformats.org/officeDocument/2006/relationships/image" Target="../media/image19.jpeg"/><Relationship Id="rId3" Type="http://schemas.openxmlformats.org/officeDocument/2006/relationships/image" Target="../media/image5.png"/><Relationship Id="rId7" Type="http://schemas.openxmlformats.org/officeDocument/2006/relationships/image" Target="../media/image9.wmf"/><Relationship Id="rId12" Type="http://schemas.openxmlformats.org/officeDocument/2006/relationships/image" Target="../media/image14.emf"/><Relationship Id="rId17" Type="http://schemas.openxmlformats.org/officeDocument/2006/relationships/hyperlink" Target="http://www.littleeyeontheworld.com/blog/wp-content/uploads/2007/07/trafalgar%20map.jpg" TargetMode="Externa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gif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emf"/><Relationship Id="rId14" Type="http://schemas.openxmlformats.org/officeDocument/2006/relationships/image" Target="../media/image16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emf"/><Relationship Id="rId13" Type="http://schemas.openxmlformats.org/officeDocument/2006/relationships/image" Target="../media/image25.jpe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png"/><Relationship Id="rId11" Type="http://schemas.openxmlformats.org/officeDocument/2006/relationships/image" Target="../media/image17.gif"/><Relationship Id="rId5" Type="http://schemas.openxmlformats.org/officeDocument/2006/relationships/image" Target="../media/image11.emf"/><Relationship Id="rId15" Type="http://schemas.openxmlformats.org/officeDocument/2006/relationships/image" Target="../media/image27.png"/><Relationship Id="rId10" Type="http://schemas.openxmlformats.org/officeDocument/2006/relationships/image" Target="../media/image23.png"/><Relationship Id="rId4" Type="http://schemas.openxmlformats.org/officeDocument/2006/relationships/image" Target="../media/image10.wmf"/><Relationship Id="rId9" Type="http://schemas.openxmlformats.org/officeDocument/2006/relationships/image" Target="../media/image15.wmf"/><Relationship Id="rId14" Type="http://schemas.openxmlformats.org/officeDocument/2006/relationships/image" Target="../media/image26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4.jpeg"/><Relationship Id="rId4" Type="http://schemas.openxmlformats.org/officeDocument/2006/relationships/hyperlink" Target="http://www.army-technology.com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7.e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0.jpeg"/><Relationship Id="rId5" Type="http://schemas.openxmlformats.org/officeDocument/2006/relationships/image" Target="../media/image39.png"/><Relationship Id="rId4" Type="http://schemas.openxmlformats.org/officeDocument/2006/relationships/image" Target="../media/image17.gi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MBSE and Government </a:t>
            </a:r>
            <a:br>
              <a:rPr lang="en-AU" dirty="0" smtClean="0"/>
            </a:br>
            <a:r>
              <a:rPr lang="en-AU" dirty="0" smtClean="0"/>
              <a:t>Breakout Session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Saturday, 25 Jan &amp; Sunday, 26 Jan 2014</a:t>
            </a:r>
          </a:p>
          <a:p>
            <a:endParaRPr lang="en-AU" sz="2400" dirty="0" smtClean="0"/>
          </a:p>
          <a:p>
            <a:r>
              <a:rPr lang="en-AU" sz="2400" dirty="0" smtClean="0"/>
              <a:t>Moderator – Shaun Wilson</a:t>
            </a:r>
          </a:p>
          <a:p>
            <a:r>
              <a:rPr lang="en-AU" sz="2000" dirty="0" smtClean="0"/>
              <a:t>Aerospace Concepts Pty Ltd &amp; </a:t>
            </a:r>
          </a:p>
          <a:p>
            <a:r>
              <a:rPr lang="en-AU" sz="2000" dirty="0" smtClean="0"/>
              <a:t>Systems Engineering Society of Australia </a:t>
            </a:r>
            <a:br>
              <a:rPr lang="en-AU" sz="2000" dirty="0" smtClean="0"/>
            </a:br>
            <a:r>
              <a:rPr lang="en-AU" sz="2000" dirty="0" smtClean="0"/>
              <a:t>(Australian chapter of INCOSE) 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276662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Need ‘Quotable Examples’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Need to be able to ‘tell stories’ in </a:t>
            </a:r>
            <a:r>
              <a:rPr lang="en-AU" dirty="0" err="1" smtClean="0"/>
              <a:t>Govt</a:t>
            </a:r>
            <a:r>
              <a:rPr lang="en-AU" dirty="0" smtClean="0"/>
              <a:t> … because </a:t>
            </a:r>
            <a:r>
              <a:rPr lang="en-AU" dirty="0" err="1" smtClean="0"/>
              <a:t>Govt</a:t>
            </a:r>
            <a:r>
              <a:rPr lang="en-AU" dirty="0" smtClean="0"/>
              <a:t> usually avoids being an ‘early adopter’ (with some notable exceptions)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9350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>
            <a:normAutofit/>
          </a:bodyPr>
          <a:lstStyle/>
          <a:p>
            <a:r>
              <a:rPr lang="en-AU" dirty="0"/>
              <a:t>Military </a:t>
            </a:r>
            <a:r>
              <a:rPr lang="en-AU" dirty="0" smtClean="0"/>
              <a:t>Capability Design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‘</a:t>
            </a:r>
            <a:r>
              <a:rPr lang="en-AU" i="1" dirty="0" smtClean="0">
                <a:solidFill>
                  <a:srgbClr val="FF0000"/>
                </a:solidFill>
              </a:rPr>
              <a:t>Whole-of-System Analytical Framework</a:t>
            </a:r>
            <a:r>
              <a:rPr lang="en-AU" dirty="0" smtClean="0"/>
              <a:t>’ (</a:t>
            </a:r>
            <a:r>
              <a:rPr lang="en-AU" dirty="0" smtClean="0">
                <a:solidFill>
                  <a:srgbClr val="FF0000"/>
                </a:solidFill>
              </a:rPr>
              <a:t>WSAF</a:t>
            </a:r>
            <a:r>
              <a:rPr lang="en-AU" dirty="0" smtClean="0"/>
              <a:t>)</a:t>
            </a:r>
          </a:p>
          <a:p>
            <a:r>
              <a:rPr lang="en-AU" dirty="0" smtClean="0"/>
              <a:t>Focus is ‘</a:t>
            </a:r>
            <a:r>
              <a:rPr lang="en-AU" i="1" dirty="0" smtClean="0">
                <a:solidFill>
                  <a:srgbClr val="FF0000"/>
                </a:solidFill>
              </a:rPr>
              <a:t>left of the spec</a:t>
            </a:r>
            <a:r>
              <a:rPr lang="en-AU" dirty="0" smtClean="0"/>
              <a:t>’</a:t>
            </a:r>
          </a:p>
          <a:p>
            <a:pPr lvl="1"/>
            <a:r>
              <a:rPr lang="en-AU" dirty="0" smtClean="0"/>
              <a:t>‘Thought bubble’, national strategy, etc. … to conceptual </a:t>
            </a:r>
            <a:r>
              <a:rPr lang="en-AU" i="1" dirty="0" smtClean="0"/>
              <a:t>capability</a:t>
            </a:r>
            <a:r>
              <a:rPr lang="en-AU" dirty="0" smtClean="0"/>
              <a:t> design, acquisition specification and V&amp;V concepts</a:t>
            </a:r>
          </a:p>
          <a:p>
            <a:r>
              <a:rPr lang="en-AU" dirty="0" smtClean="0"/>
              <a:t>Started in 2007 in Australian </a:t>
            </a:r>
            <a:r>
              <a:rPr lang="en-AU" dirty="0" err="1" smtClean="0"/>
              <a:t>DoD</a:t>
            </a:r>
            <a:r>
              <a:rPr lang="en-AU" dirty="0" smtClean="0"/>
              <a:t> &amp; industry</a:t>
            </a:r>
          </a:p>
          <a:p>
            <a:r>
              <a:rPr lang="en-AU" dirty="0" smtClean="0"/>
              <a:t>Now used for R&amp;D support in Defence </a:t>
            </a:r>
            <a:r>
              <a:rPr lang="en-AU" dirty="0" err="1" smtClean="0"/>
              <a:t>Dept</a:t>
            </a:r>
            <a:r>
              <a:rPr lang="en-AU" dirty="0" smtClean="0"/>
              <a:t> labs and for conceptual design of major military capabilities</a:t>
            </a:r>
          </a:p>
          <a:p>
            <a:pPr lvl="1"/>
            <a:r>
              <a:rPr lang="en-AU" dirty="0" smtClean="0"/>
              <a:t>Armoured combat (resulting in a new fleet of armoured vehicles)</a:t>
            </a:r>
          </a:p>
          <a:p>
            <a:pPr lvl="1"/>
            <a:r>
              <a:rPr lang="en-AU" dirty="0" smtClean="0"/>
              <a:t>Submarine warfare (resulting in a new submarine)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628150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‘</a:t>
            </a:r>
            <a:r>
              <a:rPr lang="en-AU" i="1" dirty="0" smtClean="0"/>
              <a:t>Capability Framework’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Used by Western Australia </a:t>
            </a:r>
            <a:r>
              <a:rPr lang="en-AU" dirty="0" err="1" smtClean="0"/>
              <a:t>Dept</a:t>
            </a:r>
            <a:r>
              <a:rPr lang="en-AU" dirty="0" smtClean="0"/>
              <a:t> of Fire and Emergency Services </a:t>
            </a:r>
          </a:p>
          <a:p>
            <a:pPr lvl="1"/>
            <a:r>
              <a:rPr lang="en-AU" dirty="0" smtClean="0"/>
              <a:t>Annual acquisition budget $250M+</a:t>
            </a:r>
          </a:p>
          <a:p>
            <a:pPr lvl="1"/>
            <a:r>
              <a:rPr lang="en-AU" dirty="0" smtClean="0"/>
              <a:t>30,000 staff</a:t>
            </a:r>
          </a:p>
          <a:p>
            <a:pPr lvl="1"/>
            <a:r>
              <a:rPr lang="en-AU" dirty="0" smtClean="0"/>
              <a:t>100s of vehicles and dozens of locations</a:t>
            </a:r>
          </a:p>
          <a:p>
            <a:r>
              <a:rPr lang="en-AU" smtClean="0"/>
              <a:t>Relates </a:t>
            </a:r>
            <a:r>
              <a:rPr lang="en-AU" dirty="0" smtClean="0"/>
              <a:t>originating requirements in legislation to capabilities comprised of equipment, people, doctrine, facilities, information, </a:t>
            </a:r>
            <a:r>
              <a:rPr lang="en-AU" dirty="0" err="1" smtClean="0"/>
              <a:t>etc</a:t>
            </a:r>
            <a:endParaRPr lang="en-AU" dirty="0" smtClean="0"/>
          </a:p>
          <a:p>
            <a:pPr lvl="1"/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4004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MBSE and Government </a:t>
            </a:r>
            <a:br>
              <a:rPr lang="en-AU" dirty="0"/>
            </a:br>
            <a:r>
              <a:rPr lang="en-AU" dirty="0"/>
              <a:t>Breakout Session</a:t>
            </a:r>
            <a:endParaRPr lang="en-AU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n-AU" sz="2400" dirty="0" smtClean="0"/>
              <a:t>Summary for MBSE Workshop out-brief</a:t>
            </a:r>
            <a:endParaRPr lang="en-AU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4026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dirty="0" smtClean="0"/>
              <a:t>Design capability from acquirer perspective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Existing system change impact analysis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Combining systems (future and existing) into a system-of-systems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Support operational use, training, maintenance &amp; repair, transportation, handling &amp; storage, and disposal throughout lifecycle</a:t>
            </a:r>
            <a:endParaRPr lang="en-AU" dirty="0"/>
          </a:p>
          <a:p>
            <a:pPr marL="514350" indent="-514350">
              <a:buFont typeface="+mj-lt"/>
              <a:buAutoNum type="arabicPeriod"/>
            </a:pPr>
            <a:r>
              <a:rPr lang="en-AU" dirty="0" smtClean="0"/>
              <a:t>Better definition of business / organisational goals and risks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14</a:t>
            </a:fld>
            <a:endParaRPr lang="en-AU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Government Uses for MBSE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28504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AU" dirty="0" smtClean="0"/>
              <a:t>Unfavourable policy interpretation</a:t>
            </a:r>
          </a:p>
          <a:p>
            <a:r>
              <a:rPr lang="en-AU" dirty="0" smtClean="0"/>
              <a:t>Being able to explain benefits in stakeholder language and in way that matter</a:t>
            </a:r>
          </a:p>
          <a:p>
            <a:r>
              <a:rPr lang="en-AU" dirty="0" smtClean="0"/>
              <a:t>Model management at a corporate level</a:t>
            </a:r>
          </a:p>
          <a:p>
            <a:r>
              <a:rPr lang="en-AU" dirty="0" smtClean="0"/>
              <a:t>Lack of ‘good practice’ examples</a:t>
            </a:r>
          </a:p>
          <a:p>
            <a:r>
              <a:rPr lang="en-AU" dirty="0" smtClean="0"/>
              <a:t>Protection and segregation of classified and commercially-sensitive information</a:t>
            </a:r>
          </a:p>
          <a:p>
            <a:r>
              <a:rPr lang="en-AU" dirty="0" smtClean="0"/>
              <a:t>Encouraging industry base to adopt MBSE through contract rules (SOW, </a:t>
            </a:r>
            <a:r>
              <a:rPr lang="en-AU" dirty="0" err="1" smtClean="0"/>
              <a:t>etc</a:t>
            </a:r>
            <a:r>
              <a:rPr lang="en-AU" dirty="0" smtClean="0"/>
              <a:t>)</a:t>
            </a:r>
          </a:p>
          <a:p>
            <a:r>
              <a:rPr lang="en-AU" dirty="0"/>
              <a:t>Gathering meaningful business cases </a:t>
            </a:r>
            <a:r>
              <a:rPr lang="en-AU" dirty="0" smtClean="0"/>
              <a:t>metrics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15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Challenges (1)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79974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95287" y="1340768"/>
            <a:ext cx="8353426" cy="4785395"/>
          </a:xfrm>
        </p:spPr>
        <p:txBody>
          <a:bodyPr>
            <a:normAutofit fontScale="92500" lnSpcReduction="10000"/>
          </a:bodyPr>
          <a:lstStyle/>
          <a:p>
            <a:r>
              <a:rPr lang="en-AU" dirty="0" smtClean="0"/>
              <a:t>Model governance, esp. for </a:t>
            </a:r>
            <a:r>
              <a:rPr lang="en-AU" dirty="0" err="1" smtClean="0"/>
              <a:t>SoS</a:t>
            </a:r>
            <a:endParaRPr lang="en-AU" dirty="0" smtClean="0"/>
          </a:p>
          <a:p>
            <a:r>
              <a:rPr lang="en-AU" dirty="0" smtClean="0"/>
              <a:t>Provision of model-based context descriptions to system contractors</a:t>
            </a:r>
          </a:p>
          <a:p>
            <a:r>
              <a:rPr lang="en-AU" dirty="0" smtClean="0"/>
              <a:t>Maintaining a ‘level playing field’</a:t>
            </a:r>
          </a:p>
          <a:p>
            <a:r>
              <a:rPr lang="en-AU" dirty="0" smtClean="0"/>
              <a:t>Educating stakeholders to understand model views in reviews, etc.</a:t>
            </a:r>
          </a:p>
          <a:p>
            <a:r>
              <a:rPr lang="en-AU" dirty="0" smtClean="0"/>
              <a:t>Re-creating models for legacy systems</a:t>
            </a:r>
          </a:p>
          <a:p>
            <a:r>
              <a:rPr lang="en-AU" dirty="0" smtClean="0"/>
              <a:t>Moving models across agencies</a:t>
            </a:r>
          </a:p>
          <a:p>
            <a:r>
              <a:rPr lang="en-AU" dirty="0" smtClean="0"/>
              <a:t>Lack of configuration baseline consistency across fleets</a:t>
            </a:r>
          </a:p>
          <a:p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16</a:t>
            </a:fld>
            <a:endParaRPr lang="en-A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547665" y="260648"/>
            <a:ext cx="7201048" cy="769441"/>
          </a:xfrm>
        </p:spPr>
        <p:txBody>
          <a:bodyPr/>
          <a:lstStyle/>
          <a:p>
            <a:r>
              <a:rPr lang="en-AU" dirty="0" smtClean="0"/>
              <a:t>Challenges (2)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59460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Tell story in plain language (at all levels)</a:t>
            </a:r>
          </a:p>
          <a:p>
            <a:r>
              <a:rPr lang="en-US" dirty="0"/>
              <a:t>Repository of examples</a:t>
            </a:r>
          </a:p>
          <a:p>
            <a:pPr lvl="1"/>
            <a:r>
              <a:rPr lang="en-US" dirty="0"/>
              <a:t>Determine what examples need to demonstrate </a:t>
            </a:r>
          </a:p>
          <a:p>
            <a:r>
              <a:rPr lang="en-US" dirty="0"/>
              <a:t>Establish standard ‘marketing materials’</a:t>
            </a:r>
          </a:p>
          <a:p>
            <a:pPr lvl="1"/>
            <a:r>
              <a:rPr lang="en-US" dirty="0"/>
              <a:t>Brochures (e.g. trifold)</a:t>
            </a:r>
          </a:p>
          <a:p>
            <a:pPr lvl="1"/>
            <a:r>
              <a:rPr lang="en-US" dirty="0"/>
              <a:t>Briefings</a:t>
            </a:r>
          </a:p>
          <a:p>
            <a:pPr lvl="1"/>
            <a:r>
              <a:rPr lang="en-US" dirty="0"/>
              <a:t>Canned releasable examples</a:t>
            </a:r>
          </a:p>
          <a:p>
            <a:r>
              <a:rPr lang="en-US" dirty="0"/>
              <a:t>Consider impact on SEBOK/BKCASE</a:t>
            </a:r>
          </a:p>
          <a:p>
            <a:r>
              <a:rPr lang="en-US" dirty="0"/>
              <a:t>Assessment of MBSE tools against five </a:t>
            </a:r>
            <a:r>
              <a:rPr lang="en-US" dirty="0" err="1"/>
              <a:t>Govt</a:t>
            </a:r>
            <a:r>
              <a:rPr lang="en-US" dirty="0"/>
              <a:t> uses </a:t>
            </a:r>
            <a:r>
              <a:rPr lang="en-US" dirty="0" smtClean="0"/>
              <a:t>(on scope slide)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17</a:t>
            </a:fld>
            <a:endParaRPr lang="en-A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Way Ahead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2913176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End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Thank you for your contribution to introducing MBSE into Government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3148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19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74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/>
          <a:lstStyle/>
          <a:p>
            <a:r>
              <a:rPr lang="en-AU" dirty="0" smtClean="0"/>
              <a:t>Objectives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en-AU" strike="sngStrike" dirty="0" smtClean="0"/>
              <a:t>Identify potential use of MBSE in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</a:t>
            </a:r>
            <a:r>
              <a:rPr lang="en-AU" dirty="0" smtClean="0"/>
              <a:t>dentify </a:t>
            </a:r>
            <a:r>
              <a:rPr lang="en-AU" dirty="0"/>
              <a:t>challenges (difficulties and roadblocks) in implementing MBSE in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</a:t>
            </a:r>
            <a:r>
              <a:rPr lang="en-AU" dirty="0" smtClean="0"/>
              <a:t>dentify </a:t>
            </a:r>
            <a:r>
              <a:rPr lang="en-AU" dirty="0"/>
              <a:t>possible approaches for implementing MBSE in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AU" dirty="0"/>
              <a:t>I</a:t>
            </a:r>
            <a:r>
              <a:rPr lang="en-AU" dirty="0" smtClean="0"/>
              <a:t>dentify ‘good practice’ examples of MBSE implementation in government, noting the inherent conservatism of most government agencies (at all levels)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0890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Whole-of-System Analytical Framework (WSAF)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 ‘good practice’ example </a:t>
            </a:r>
            <a:br>
              <a:rPr lang="en-AU" dirty="0" smtClean="0"/>
            </a:br>
            <a:r>
              <a:rPr lang="en-AU" dirty="0" smtClean="0"/>
              <a:t>(we think) from Australia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20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97020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80" descr="Logo_final 24 Nov 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007244"/>
            <a:ext cx="5584385" cy="4365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D4861A-A2F8-4E18-AA56-F3FC70A7C393}" type="slidenum">
              <a:rPr lang="en-AU" smtClean="0"/>
              <a:pPr/>
              <a:t>21</a:t>
            </a:fld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16632"/>
            <a:ext cx="1564005" cy="1438275"/>
          </a:xfrm>
          <a:prstGeom prst="rect">
            <a:avLst/>
          </a:prstGeom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6876256" y="6131136"/>
            <a:ext cx="1800200" cy="2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100" dirty="0" smtClean="0">
                <a:solidFill>
                  <a:srgbClr val="002D47"/>
                </a:solidFill>
                <a:effectLst/>
                <a:latin typeface="Arial" charset="0"/>
              </a:rPr>
              <a:t>Diagram courtesy DSTO</a:t>
            </a:r>
            <a:endParaRPr lang="en-AU" sz="1100" dirty="0">
              <a:solidFill>
                <a:srgbClr val="002D47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5789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763688" y="283295"/>
            <a:ext cx="6923112" cy="769441"/>
          </a:xfrm>
        </p:spPr>
        <p:txBody>
          <a:bodyPr/>
          <a:lstStyle/>
          <a:p>
            <a:r>
              <a:rPr lang="en-AU" dirty="0" smtClean="0"/>
              <a:t>Capability Design Cycle</a:t>
            </a:r>
            <a:endParaRPr lang="en-AU" dirty="0"/>
          </a:p>
        </p:txBody>
      </p:sp>
      <p:sp>
        <p:nvSpPr>
          <p:cNvPr id="40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153895-A424-4AE2-B492-2E6B274B33D2}" type="slidenum">
              <a:rPr lang="en-AU" smtClean="0"/>
              <a:pPr/>
              <a:t>22</a:t>
            </a:fld>
            <a:endParaRPr lang="en-AU"/>
          </a:p>
        </p:txBody>
      </p:sp>
      <p:sp>
        <p:nvSpPr>
          <p:cNvPr id="185347" name="Oval 3"/>
          <p:cNvSpPr>
            <a:spLocks noChangeArrowheads="1"/>
          </p:cNvSpPr>
          <p:nvPr/>
        </p:nvSpPr>
        <p:spPr bwMode="auto">
          <a:xfrm>
            <a:off x="4740374" y="2788815"/>
            <a:ext cx="1847850" cy="2090738"/>
          </a:xfrm>
          <a:prstGeom prst="ellipse">
            <a:avLst/>
          </a:prstGeom>
          <a:noFill/>
          <a:ln w="5715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5348" name="Oval 4"/>
          <p:cNvSpPr>
            <a:spLocks noChangeArrowheads="1"/>
          </p:cNvSpPr>
          <p:nvPr/>
        </p:nvSpPr>
        <p:spPr bwMode="auto">
          <a:xfrm>
            <a:off x="899592" y="2331615"/>
            <a:ext cx="5821883" cy="3003550"/>
          </a:xfrm>
          <a:prstGeom prst="ellipse">
            <a:avLst/>
          </a:prstGeom>
          <a:noFill/>
          <a:ln w="57150" algn="ctr">
            <a:solidFill>
              <a:srgbClr val="C0C0C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5349" name="Rectangle 5"/>
          <p:cNvSpPr>
            <a:spLocks noChangeArrowheads="1"/>
          </p:cNvSpPr>
          <p:nvPr/>
        </p:nvSpPr>
        <p:spPr bwMode="auto">
          <a:xfrm>
            <a:off x="6569075" y="2725315"/>
            <a:ext cx="1292225" cy="585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/>
          <a:lstStyle/>
          <a:p>
            <a:pPr defTabSz="801688"/>
            <a:r>
              <a:rPr lang="en-US" sz="1100" b="1" i="1">
                <a:solidFill>
                  <a:schemeClr val="tx1"/>
                </a:solidFill>
                <a:effectLst/>
                <a:cs typeface="Arial" charset="0"/>
              </a:rPr>
              <a:t>Option #3</a:t>
            </a:r>
            <a:endParaRPr lang="en-GB" sz="1100" b="1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85350" name="Rectangle 6"/>
          <p:cNvSpPr>
            <a:spLocks noChangeArrowheads="1"/>
          </p:cNvSpPr>
          <p:nvPr/>
        </p:nvSpPr>
        <p:spPr bwMode="auto">
          <a:xfrm>
            <a:off x="6319838" y="3049165"/>
            <a:ext cx="1417637" cy="585788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/>
          <a:lstStyle/>
          <a:p>
            <a:pPr defTabSz="801688"/>
            <a:r>
              <a:rPr lang="en-US" sz="1100" b="1" i="1">
                <a:solidFill>
                  <a:schemeClr val="tx1"/>
                </a:solidFill>
                <a:effectLst/>
                <a:cs typeface="Arial" charset="0"/>
              </a:rPr>
              <a:t>Option #2</a:t>
            </a:r>
            <a:endParaRPr lang="en-GB" sz="1100" b="1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85351" name="Rectangle 7"/>
          <p:cNvSpPr>
            <a:spLocks noChangeArrowheads="1"/>
          </p:cNvSpPr>
          <p:nvPr/>
        </p:nvSpPr>
        <p:spPr bwMode="auto">
          <a:xfrm>
            <a:off x="5829300" y="3376190"/>
            <a:ext cx="1784350" cy="2219325"/>
          </a:xfrm>
          <a:prstGeom prst="rect">
            <a:avLst/>
          </a:prstGeom>
          <a:solidFill>
            <a:srgbClr val="FFFFCC"/>
          </a:solidFill>
          <a:ln w="2857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5352" name="Rectangle 8"/>
          <p:cNvSpPr>
            <a:spLocks noChangeArrowheads="1"/>
          </p:cNvSpPr>
          <p:nvPr/>
        </p:nvSpPr>
        <p:spPr bwMode="auto">
          <a:xfrm>
            <a:off x="6075363" y="3479378"/>
            <a:ext cx="1231900" cy="585787"/>
          </a:xfrm>
          <a:prstGeom prst="rect">
            <a:avLst/>
          </a:prstGeom>
          <a:solidFill>
            <a:srgbClr val="FFFFCC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/>
          <a:lstStyle/>
          <a:p>
            <a:pPr defTabSz="801688"/>
            <a:r>
              <a:rPr lang="en-GB" sz="1100" b="1" i="1">
                <a:solidFill>
                  <a:schemeClr val="tx1"/>
                </a:solidFill>
                <a:effectLst/>
              </a:rPr>
              <a:t>System</a:t>
            </a:r>
          </a:p>
          <a:p>
            <a:pPr defTabSz="801688"/>
            <a:r>
              <a:rPr lang="en-GB" sz="1100" b="1" i="1">
                <a:solidFill>
                  <a:schemeClr val="tx1"/>
                </a:solidFill>
                <a:effectLst/>
              </a:rPr>
              <a:t>Solution</a:t>
            </a:r>
          </a:p>
          <a:p>
            <a:pPr defTabSz="801688"/>
            <a:r>
              <a:rPr lang="en-GB" sz="1100" b="1" i="1">
                <a:solidFill>
                  <a:schemeClr val="tx1"/>
                </a:solidFill>
                <a:effectLst/>
              </a:rPr>
              <a:t>Option #1</a:t>
            </a:r>
            <a:endParaRPr lang="en-GB" sz="1100" b="1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85353" name="Rectangle 9"/>
          <p:cNvSpPr>
            <a:spLocks noChangeArrowheads="1"/>
          </p:cNvSpPr>
          <p:nvPr/>
        </p:nvSpPr>
        <p:spPr bwMode="auto">
          <a:xfrm rot="10800000">
            <a:off x="839788" y="2531640"/>
            <a:ext cx="463550" cy="2481263"/>
          </a:xfrm>
          <a:prstGeom prst="rect">
            <a:avLst/>
          </a:prstGeom>
          <a:solidFill>
            <a:srgbClr val="CCFFCC"/>
          </a:solidFill>
          <a:ln w="9525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80132" tIns="40066" rIns="80132" bIns="40066" anchor="ctr"/>
          <a:lstStyle/>
          <a:p>
            <a:pPr defTabSz="801688"/>
            <a:r>
              <a:rPr lang="en-US" sz="1600" b="1" dirty="0">
                <a:solidFill>
                  <a:schemeClr val="tx1"/>
                </a:solidFill>
                <a:effectLst/>
                <a:cs typeface="Arial" charset="0"/>
              </a:rPr>
              <a:t>Operational 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Arial" charset="0"/>
              </a:rPr>
              <a:t>needs</a:t>
            </a:r>
            <a:endParaRPr lang="en-GB" sz="16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85354" name="AutoShape 10"/>
          <p:cNvSpPr>
            <a:spLocks noChangeArrowheads="1"/>
          </p:cNvSpPr>
          <p:nvPr/>
        </p:nvSpPr>
        <p:spPr bwMode="auto">
          <a:xfrm>
            <a:off x="1303339" y="1326951"/>
            <a:ext cx="2401886" cy="9286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2" tIns="40066" rIns="80132" bIns="40066" anchor="ctr"/>
          <a:lstStyle/>
          <a:p>
            <a:pPr defTabSz="801688"/>
            <a: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  <a:t>Technology </a:t>
            </a:r>
            <a:r>
              <a:rPr lang="en-US" sz="1600" b="1" dirty="0" smtClean="0">
                <a:solidFill>
                  <a:srgbClr val="FFFF00"/>
                </a:solidFill>
                <a:effectLst/>
                <a:cs typeface="Arial" charset="0"/>
              </a:rPr>
              <a:t>review</a:t>
            </a:r>
            <a: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  <a:t>, </a:t>
            </a:r>
            <a:b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</a:br>
            <a: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  <a:t>Market </a:t>
            </a:r>
            <a:r>
              <a:rPr lang="en-US" sz="1600" b="1" dirty="0" smtClean="0">
                <a:solidFill>
                  <a:srgbClr val="FFFF00"/>
                </a:solidFill>
                <a:effectLst/>
                <a:cs typeface="Arial" charset="0"/>
              </a:rPr>
              <a:t>surveys, </a:t>
            </a:r>
            <a: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  <a:t/>
            </a:r>
            <a:b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</a:br>
            <a:r>
              <a:rPr lang="en-US" sz="1600" b="1" dirty="0" smtClean="0">
                <a:solidFill>
                  <a:srgbClr val="FFFF00"/>
                </a:solidFill>
                <a:effectLst/>
                <a:cs typeface="Arial" charset="0"/>
              </a:rPr>
              <a:t>T&amp;E results, prototyping</a:t>
            </a:r>
            <a:endParaRPr lang="en-GB" sz="1600" b="1" dirty="0">
              <a:solidFill>
                <a:srgbClr val="FFFF00"/>
              </a:solidFill>
              <a:effectLst/>
              <a:cs typeface="Arial" charset="0"/>
            </a:endParaRPr>
          </a:p>
        </p:txBody>
      </p:sp>
      <p:sp>
        <p:nvSpPr>
          <p:cNvPr id="185355" name="Rectangle 11"/>
          <p:cNvSpPr>
            <a:spLocks noChangeArrowheads="1"/>
          </p:cNvSpPr>
          <p:nvPr/>
        </p:nvSpPr>
        <p:spPr bwMode="auto">
          <a:xfrm rot="10800000">
            <a:off x="1765300" y="2533228"/>
            <a:ext cx="461963" cy="2481262"/>
          </a:xfrm>
          <a:prstGeom prst="rect">
            <a:avLst/>
          </a:prstGeom>
          <a:solidFill>
            <a:srgbClr val="FFFFCC"/>
          </a:solidFill>
          <a:ln w="12700" algn="ctr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lIns="80132" tIns="40066" rIns="80132" bIns="40066" anchor="ctr"/>
          <a:lstStyle/>
          <a:p>
            <a:pPr defTabSz="801688"/>
            <a:r>
              <a:rPr lang="en-US" sz="1600" b="1" dirty="0">
                <a:solidFill>
                  <a:schemeClr val="tx1"/>
                </a:solidFill>
                <a:effectLst/>
                <a:cs typeface="Arial" charset="0"/>
              </a:rPr>
              <a:t>System </a:t>
            </a:r>
            <a:r>
              <a:rPr lang="en-US" sz="1600" b="1" dirty="0" smtClean="0">
                <a:solidFill>
                  <a:schemeClr val="tx1"/>
                </a:solidFill>
                <a:effectLst/>
                <a:cs typeface="Arial" charset="0"/>
              </a:rPr>
              <a:t>functions</a:t>
            </a:r>
            <a:endParaRPr lang="en-GB" sz="1600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185356" name="Line 12"/>
          <p:cNvSpPr>
            <a:spLocks noChangeShapeType="1"/>
          </p:cNvSpPr>
          <p:nvPr/>
        </p:nvSpPr>
        <p:spPr bwMode="auto">
          <a:xfrm>
            <a:off x="5675313" y="2788815"/>
            <a:ext cx="18415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AU"/>
          </a:p>
        </p:txBody>
      </p:sp>
      <p:sp>
        <p:nvSpPr>
          <p:cNvPr id="185357" name="Line 13"/>
          <p:cNvSpPr>
            <a:spLocks noChangeShapeType="1"/>
          </p:cNvSpPr>
          <p:nvPr/>
        </p:nvSpPr>
        <p:spPr bwMode="auto">
          <a:xfrm flipH="1">
            <a:off x="5581650" y="4877965"/>
            <a:ext cx="185738" cy="1588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AU"/>
          </a:p>
        </p:txBody>
      </p:sp>
      <p:sp>
        <p:nvSpPr>
          <p:cNvPr id="185358" name="Line 14"/>
          <p:cNvSpPr>
            <a:spLocks noChangeShapeType="1"/>
          </p:cNvSpPr>
          <p:nvPr/>
        </p:nvSpPr>
        <p:spPr bwMode="auto">
          <a:xfrm flipH="1">
            <a:off x="4075113" y="5335165"/>
            <a:ext cx="184150" cy="0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AU"/>
          </a:p>
        </p:txBody>
      </p:sp>
      <p:sp>
        <p:nvSpPr>
          <p:cNvPr id="185359" name="Line 15"/>
          <p:cNvSpPr>
            <a:spLocks noChangeShapeType="1"/>
          </p:cNvSpPr>
          <p:nvPr/>
        </p:nvSpPr>
        <p:spPr bwMode="auto">
          <a:xfrm>
            <a:off x="4135438" y="2330028"/>
            <a:ext cx="184150" cy="1587"/>
          </a:xfrm>
          <a:prstGeom prst="line">
            <a:avLst/>
          </a:prstGeom>
          <a:noFill/>
          <a:ln w="76200">
            <a:solidFill>
              <a:srgbClr val="C0C0C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en-AU"/>
          </a:p>
        </p:txBody>
      </p:sp>
      <p:sp>
        <p:nvSpPr>
          <p:cNvPr id="185360" name="AutoShape 16"/>
          <p:cNvSpPr>
            <a:spLocks noChangeArrowheads="1"/>
          </p:cNvSpPr>
          <p:nvPr/>
        </p:nvSpPr>
        <p:spPr bwMode="auto">
          <a:xfrm>
            <a:off x="4211960" y="3150765"/>
            <a:ext cx="1314549" cy="1241425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2" tIns="40066" rIns="80132" bIns="40066" anchor="ctr"/>
          <a:lstStyle/>
          <a:p>
            <a:pPr defTabSz="801688"/>
            <a: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  <a:t>Option </a:t>
            </a:r>
            <a:r>
              <a:rPr lang="en-US" sz="1600" b="1" dirty="0" smtClean="0">
                <a:solidFill>
                  <a:srgbClr val="FFFF00"/>
                </a:solidFill>
                <a:effectLst/>
                <a:cs typeface="Arial" charset="0"/>
              </a:rPr>
              <a:t>analysis </a:t>
            </a:r>
            <a: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  <a:t>&amp; </a:t>
            </a:r>
            <a:r>
              <a:rPr lang="en-US" sz="1600" b="1" dirty="0" smtClean="0">
                <a:solidFill>
                  <a:srgbClr val="FFFF00"/>
                </a:solidFill>
                <a:effectLst/>
                <a:cs typeface="Arial" charset="0"/>
              </a:rPr>
              <a:t>architecture definition</a:t>
            </a:r>
            <a:endParaRPr lang="en-GB" sz="1600" b="1" dirty="0">
              <a:solidFill>
                <a:srgbClr val="FFFF00"/>
              </a:solidFill>
              <a:effectLst/>
              <a:cs typeface="Arial" charset="0"/>
            </a:endParaRPr>
          </a:p>
        </p:txBody>
      </p:sp>
      <p:cxnSp>
        <p:nvCxnSpPr>
          <p:cNvPr id="185361" name="AutoShape 17"/>
          <p:cNvCxnSpPr>
            <a:cxnSpLocks noChangeShapeType="1"/>
            <a:stCxn id="185360" idx="0"/>
            <a:endCxn id="185354" idx="3"/>
          </p:cNvCxnSpPr>
          <p:nvPr/>
        </p:nvCxnSpPr>
        <p:spPr bwMode="auto">
          <a:xfrm rot="16200000" flipV="1">
            <a:off x="3607486" y="1889016"/>
            <a:ext cx="1359489" cy="116401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362" name="Text Box 18"/>
          <p:cNvSpPr txBox="1">
            <a:spLocks noChangeArrowheads="1"/>
          </p:cNvSpPr>
          <p:nvPr/>
        </p:nvSpPr>
        <p:spPr bwMode="auto">
          <a:xfrm>
            <a:off x="5304259" y="2851698"/>
            <a:ext cx="923925" cy="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2" tIns="40066" rIns="80132" bIns="40066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100" b="1" dirty="0" smtClean="0">
                <a:effectLst/>
                <a:latin typeface="Arial" charset="0"/>
              </a:rPr>
              <a:t>Solution iteration</a:t>
            </a:r>
            <a:endParaRPr lang="en-GB" sz="1100" b="1" dirty="0">
              <a:effectLst/>
              <a:latin typeface="Arial" charset="0"/>
            </a:endParaRPr>
          </a:p>
        </p:txBody>
      </p:sp>
      <p:sp>
        <p:nvSpPr>
          <p:cNvPr id="185363" name="Text Box 19"/>
          <p:cNvSpPr txBox="1">
            <a:spLocks noChangeArrowheads="1"/>
          </p:cNvSpPr>
          <p:nvPr/>
        </p:nvSpPr>
        <p:spPr bwMode="auto">
          <a:xfrm>
            <a:off x="3519488" y="2461790"/>
            <a:ext cx="1206500" cy="4194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2" tIns="40066" rIns="80132" bIns="40066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100" b="1" dirty="0">
                <a:effectLst/>
                <a:latin typeface="Arial" charset="0"/>
              </a:rPr>
              <a:t>Requirements </a:t>
            </a:r>
            <a:r>
              <a:rPr lang="en-US" sz="1100" b="1" dirty="0" smtClean="0">
                <a:effectLst/>
                <a:latin typeface="Arial" charset="0"/>
              </a:rPr>
              <a:t>iteration</a:t>
            </a:r>
            <a:endParaRPr lang="en-GB" sz="1100" b="1" dirty="0">
              <a:effectLst/>
              <a:latin typeface="Arial" charset="0"/>
            </a:endParaRPr>
          </a:p>
        </p:txBody>
      </p:sp>
      <p:sp>
        <p:nvSpPr>
          <p:cNvPr id="185364" name="AutoShape 20"/>
          <p:cNvSpPr>
            <a:spLocks noChangeArrowheads="1"/>
          </p:cNvSpPr>
          <p:nvPr/>
        </p:nvSpPr>
        <p:spPr bwMode="auto">
          <a:xfrm>
            <a:off x="2504283" y="5727278"/>
            <a:ext cx="3355180" cy="654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2" tIns="40066" rIns="80132" bIns="40066" anchor="ctr"/>
          <a:lstStyle/>
          <a:p>
            <a:pPr defTabSz="801688"/>
            <a:r>
              <a:rPr lang="en-US" sz="1600" b="1" dirty="0" smtClean="0">
                <a:solidFill>
                  <a:srgbClr val="FFFF00"/>
                </a:solidFill>
                <a:effectLst/>
                <a:cs typeface="Arial" charset="0"/>
              </a:rPr>
              <a:t>Parametric studies, technical </a:t>
            </a:r>
            <a:r>
              <a:rPr lang="en-US" sz="1600" b="1" dirty="0">
                <a:solidFill>
                  <a:srgbClr val="FFFF00"/>
                </a:solidFill>
                <a:effectLst/>
                <a:cs typeface="Arial" charset="0"/>
              </a:rPr>
              <a:t>&amp; </a:t>
            </a:r>
            <a:r>
              <a:rPr lang="en-US" sz="1600" b="1" dirty="0" smtClean="0">
                <a:solidFill>
                  <a:srgbClr val="FFFF00"/>
                </a:solidFill>
                <a:effectLst/>
                <a:cs typeface="Arial" charset="0"/>
              </a:rPr>
              <a:t>cost-benefit-risk evaluations, </a:t>
            </a:r>
            <a:r>
              <a:rPr lang="en-US" sz="1600" b="1" dirty="0" err="1" smtClean="0">
                <a:solidFill>
                  <a:srgbClr val="FFFF00"/>
                </a:solidFill>
                <a:effectLst/>
                <a:cs typeface="Arial" charset="0"/>
              </a:rPr>
              <a:t>etc</a:t>
            </a:r>
            <a:endParaRPr lang="en-GB" sz="1600" b="1" dirty="0">
              <a:solidFill>
                <a:srgbClr val="FFFF00"/>
              </a:solidFill>
              <a:effectLst/>
              <a:cs typeface="Arial" charset="0"/>
            </a:endParaRPr>
          </a:p>
        </p:txBody>
      </p:sp>
      <p:cxnSp>
        <p:nvCxnSpPr>
          <p:cNvPr id="185365" name="AutoShape 21"/>
          <p:cNvCxnSpPr>
            <a:cxnSpLocks noChangeShapeType="1"/>
            <a:stCxn id="185364" idx="3"/>
            <a:endCxn id="185351" idx="2"/>
          </p:cNvCxnSpPr>
          <p:nvPr/>
        </p:nvCxnSpPr>
        <p:spPr bwMode="auto">
          <a:xfrm flipV="1">
            <a:off x="5859463" y="5595515"/>
            <a:ext cx="862012" cy="458788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5366" name="AutoShape 22"/>
          <p:cNvCxnSpPr>
            <a:cxnSpLocks noChangeShapeType="1"/>
            <a:stCxn id="185355" idx="0"/>
            <a:endCxn id="185364" idx="1"/>
          </p:cNvCxnSpPr>
          <p:nvPr/>
        </p:nvCxnSpPr>
        <p:spPr bwMode="auto">
          <a:xfrm rot="16200000" flipH="1">
            <a:off x="1730376" y="5280395"/>
            <a:ext cx="1039813" cy="508002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367" name="Rectangle 23"/>
          <p:cNvSpPr>
            <a:spLocks noChangeArrowheads="1"/>
          </p:cNvSpPr>
          <p:nvPr/>
        </p:nvSpPr>
        <p:spPr bwMode="auto">
          <a:xfrm>
            <a:off x="2657475" y="3085678"/>
            <a:ext cx="1293813" cy="1373187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/>
          <a:lstStyle/>
          <a:p>
            <a:pPr defTabSz="801688"/>
            <a:r>
              <a:rPr lang="en-US" b="1" dirty="0" smtClean="0">
                <a:solidFill>
                  <a:schemeClr val="tx1"/>
                </a:solidFill>
                <a:effectLst/>
                <a:cs typeface="Arial" charset="0"/>
              </a:rPr>
              <a:t>‘Black box’</a:t>
            </a:r>
            <a:endParaRPr lang="en-US" b="1" dirty="0">
              <a:solidFill>
                <a:schemeClr val="tx1"/>
              </a:solidFill>
              <a:effectLst/>
              <a:cs typeface="Arial" charset="0"/>
            </a:endParaRPr>
          </a:p>
          <a:p>
            <a:pPr defTabSz="801688"/>
            <a:r>
              <a:rPr lang="en-US" b="1" dirty="0">
                <a:solidFill>
                  <a:schemeClr val="tx1"/>
                </a:solidFill>
                <a:effectLst/>
                <a:cs typeface="Arial" charset="0"/>
              </a:rPr>
              <a:t>c</a:t>
            </a:r>
            <a:r>
              <a:rPr lang="en-US" b="1" dirty="0" smtClean="0">
                <a:solidFill>
                  <a:schemeClr val="tx1"/>
                </a:solidFill>
                <a:effectLst/>
                <a:cs typeface="Arial" charset="0"/>
              </a:rPr>
              <a:t>apability</a:t>
            </a:r>
            <a:endParaRPr lang="en-US" b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185368" name="AutoShape 24"/>
          <p:cNvCxnSpPr>
            <a:cxnSpLocks noChangeShapeType="1"/>
            <a:stCxn id="185353" idx="0"/>
            <a:endCxn id="185364" idx="1"/>
          </p:cNvCxnSpPr>
          <p:nvPr/>
        </p:nvCxnSpPr>
        <p:spPr bwMode="auto">
          <a:xfrm rot="16200000" flipH="1">
            <a:off x="1267223" y="4817243"/>
            <a:ext cx="1041400" cy="1432720"/>
          </a:xfrm>
          <a:prstGeom prst="bentConnector2">
            <a:avLst/>
          </a:prstGeom>
          <a:noFill/>
          <a:ln w="28575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85369" name="Text Box 25"/>
          <p:cNvSpPr txBox="1">
            <a:spLocks noChangeArrowheads="1"/>
          </p:cNvSpPr>
          <p:nvPr/>
        </p:nvSpPr>
        <p:spPr bwMode="auto">
          <a:xfrm rot="16200000">
            <a:off x="1646237" y="5403428"/>
            <a:ext cx="1038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2" tIns="40066" rIns="80132" bIns="40066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100" b="1">
                <a:effectLst/>
                <a:latin typeface="Arial" charset="0"/>
              </a:rPr>
              <a:t>Verification</a:t>
            </a:r>
            <a:endParaRPr lang="en-GB" sz="1100" b="1">
              <a:effectLst/>
              <a:latin typeface="Arial" charset="0"/>
            </a:endParaRPr>
          </a:p>
        </p:txBody>
      </p:sp>
      <p:sp>
        <p:nvSpPr>
          <p:cNvPr id="185370" name="Text Box 26"/>
          <p:cNvSpPr txBox="1">
            <a:spLocks noChangeArrowheads="1"/>
          </p:cNvSpPr>
          <p:nvPr/>
        </p:nvSpPr>
        <p:spPr bwMode="auto">
          <a:xfrm rot="16200000">
            <a:off x="720725" y="5403428"/>
            <a:ext cx="1038225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0132" tIns="40066" rIns="80132" bIns="40066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US" sz="1100" b="1">
                <a:effectLst/>
                <a:latin typeface="Arial" charset="0"/>
              </a:rPr>
              <a:t>Validation</a:t>
            </a:r>
            <a:endParaRPr lang="en-GB" sz="1100" b="1">
              <a:effectLst/>
              <a:latin typeface="Arial" charset="0"/>
            </a:endParaRPr>
          </a:p>
        </p:txBody>
      </p:sp>
      <p:sp>
        <p:nvSpPr>
          <p:cNvPr id="185371" name="Rectangle 27"/>
          <p:cNvSpPr>
            <a:spLocks noChangeArrowheads="1"/>
          </p:cNvSpPr>
          <p:nvPr/>
        </p:nvSpPr>
        <p:spPr bwMode="auto">
          <a:xfrm>
            <a:off x="6567488" y="4160415"/>
            <a:ext cx="615950" cy="3270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/>
          <a:lstStyle/>
          <a:p>
            <a:pPr defTabSz="801688"/>
            <a:r>
              <a:rPr lang="en-US" sz="1100">
                <a:solidFill>
                  <a:schemeClr val="tx1"/>
                </a:solidFill>
                <a:effectLst/>
              </a:rPr>
              <a:t>Variant 1</a:t>
            </a:r>
            <a:endParaRPr lang="en-GB" sz="1100">
              <a:solidFill>
                <a:schemeClr val="tx1"/>
              </a:solidFill>
              <a:effectLst/>
            </a:endParaRPr>
          </a:p>
        </p:txBody>
      </p:sp>
      <p:sp>
        <p:nvSpPr>
          <p:cNvPr id="185372" name="Rectangle 28"/>
          <p:cNvSpPr>
            <a:spLocks noChangeArrowheads="1"/>
          </p:cNvSpPr>
          <p:nvPr/>
        </p:nvSpPr>
        <p:spPr bwMode="auto">
          <a:xfrm>
            <a:off x="6567488" y="4617615"/>
            <a:ext cx="615950" cy="3270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/>
          <a:lstStyle/>
          <a:p>
            <a:pPr defTabSz="801688"/>
            <a:r>
              <a:rPr lang="en-US" sz="1100">
                <a:solidFill>
                  <a:schemeClr val="tx1"/>
                </a:solidFill>
                <a:effectLst/>
              </a:rPr>
              <a:t>Variant 2</a:t>
            </a:r>
            <a:endParaRPr lang="en-GB" sz="1100">
              <a:solidFill>
                <a:schemeClr val="tx1"/>
              </a:solidFill>
              <a:effectLst/>
            </a:endParaRPr>
          </a:p>
        </p:txBody>
      </p:sp>
      <p:sp>
        <p:nvSpPr>
          <p:cNvPr id="185373" name="Rectangle 29"/>
          <p:cNvSpPr>
            <a:spLocks noChangeArrowheads="1"/>
          </p:cNvSpPr>
          <p:nvPr/>
        </p:nvSpPr>
        <p:spPr bwMode="auto">
          <a:xfrm>
            <a:off x="6567488" y="5074815"/>
            <a:ext cx="615950" cy="327025"/>
          </a:xfrm>
          <a:prstGeom prst="rect">
            <a:avLst/>
          </a:prstGeom>
          <a:solidFill>
            <a:srgbClr val="FFFFCC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/>
          <a:lstStyle/>
          <a:p>
            <a:pPr defTabSz="801688"/>
            <a:r>
              <a:rPr lang="en-US" sz="1100">
                <a:solidFill>
                  <a:schemeClr val="tx1"/>
                </a:solidFill>
                <a:effectLst/>
              </a:rPr>
              <a:t>Variant 3</a:t>
            </a:r>
            <a:endParaRPr lang="en-GB" sz="1100">
              <a:solidFill>
                <a:schemeClr val="tx1"/>
              </a:solidFill>
              <a:effectLst/>
            </a:endParaRPr>
          </a:p>
        </p:txBody>
      </p:sp>
      <p:grpSp>
        <p:nvGrpSpPr>
          <p:cNvPr id="185374" name="Group 30"/>
          <p:cNvGrpSpPr>
            <a:grpSpLocks/>
          </p:cNvGrpSpPr>
          <p:nvPr/>
        </p:nvGrpSpPr>
        <p:grpSpPr bwMode="auto">
          <a:xfrm>
            <a:off x="6165849" y="4082628"/>
            <a:ext cx="525533" cy="1155700"/>
            <a:chOff x="4513" y="2515"/>
            <a:chExt cx="386" cy="803"/>
          </a:xfrm>
        </p:grpSpPr>
        <p:cxnSp>
          <p:nvCxnSpPr>
            <p:cNvPr id="185375" name="AutoShape 31"/>
            <p:cNvCxnSpPr>
              <a:cxnSpLocks noChangeShapeType="1"/>
              <a:stCxn id="185371" idx="1"/>
              <a:endCxn id="185352" idx="2"/>
            </p:cNvCxnSpPr>
            <p:nvPr/>
          </p:nvCxnSpPr>
          <p:spPr bwMode="auto">
            <a:xfrm rot="10800000" flipH="1">
              <a:off x="4808" y="2553"/>
              <a:ext cx="91" cy="180"/>
            </a:xfrm>
            <a:prstGeom prst="bentConnector4">
              <a:avLst>
                <a:gd name="adj1" fmla="val -184615"/>
                <a:gd name="adj2" fmla="val 81595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376" name="AutoShape 32"/>
            <p:cNvCxnSpPr>
              <a:cxnSpLocks noChangeShapeType="1"/>
              <a:stCxn id="185372" idx="1"/>
              <a:endCxn id="185352" idx="2"/>
            </p:cNvCxnSpPr>
            <p:nvPr/>
          </p:nvCxnSpPr>
          <p:spPr bwMode="auto">
            <a:xfrm rot="10800000" flipH="1">
              <a:off x="4808" y="2553"/>
              <a:ext cx="91" cy="497"/>
            </a:xfrm>
            <a:prstGeom prst="bentConnector4">
              <a:avLst>
                <a:gd name="adj1" fmla="val -184615"/>
                <a:gd name="adj2" fmla="val 61419"/>
              </a:avLst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85377" name="AutoShape 33"/>
            <p:cNvCxnSpPr>
              <a:cxnSpLocks noChangeShapeType="1"/>
            </p:cNvCxnSpPr>
            <p:nvPr/>
          </p:nvCxnSpPr>
          <p:spPr bwMode="auto">
            <a:xfrm rot="10800000">
              <a:off x="4513" y="2515"/>
              <a:ext cx="293" cy="803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5378" name="AutoShape 34"/>
          <p:cNvSpPr>
            <a:spLocks noChangeArrowheads="1"/>
          </p:cNvSpPr>
          <p:nvPr/>
        </p:nvSpPr>
        <p:spPr bwMode="auto">
          <a:xfrm>
            <a:off x="5519738" y="3423815"/>
            <a:ext cx="555625" cy="698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5379" name="AutoShape 35"/>
          <p:cNvSpPr>
            <a:spLocks noChangeArrowheads="1"/>
          </p:cNvSpPr>
          <p:nvPr/>
        </p:nvSpPr>
        <p:spPr bwMode="auto">
          <a:xfrm>
            <a:off x="3951288" y="3423815"/>
            <a:ext cx="230585" cy="698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5380" name="AutoShape 36"/>
          <p:cNvSpPr>
            <a:spLocks noChangeArrowheads="1"/>
          </p:cNvSpPr>
          <p:nvPr/>
        </p:nvSpPr>
        <p:spPr bwMode="auto">
          <a:xfrm>
            <a:off x="2227263" y="3423815"/>
            <a:ext cx="419100" cy="698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185381" name="AutoShape 37"/>
          <p:cNvSpPr>
            <a:spLocks noChangeArrowheads="1"/>
          </p:cNvSpPr>
          <p:nvPr/>
        </p:nvSpPr>
        <p:spPr bwMode="auto">
          <a:xfrm>
            <a:off x="1303338" y="3423815"/>
            <a:ext cx="461962" cy="698500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788018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15888" y="53975"/>
            <a:ext cx="1719808" cy="11072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3074" name="AutoShape 102"/>
          <p:cNvSpPr>
            <a:spLocks noChangeArrowheads="1"/>
          </p:cNvSpPr>
          <p:nvPr/>
        </p:nvSpPr>
        <p:spPr bwMode="auto">
          <a:xfrm>
            <a:off x="6821488" y="1403350"/>
            <a:ext cx="1036637" cy="901700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algn="ctr" eaLnBrk="1" hangingPunct="1"/>
            <a:r>
              <a:rPr lang="en-GB" sz="1000" b="1" i="1">
                <a:solidFill>
                  <a:schemeClr val="tx1"/>
                </a:solidFill>
                <a:effectLst/>
              </a:rPr>
              <a:t>Function</a:t>
            </a:r>
          </a:p>
          <a:p>
            <a:pPr algn="ctr" eaLnBrk="1" hangingPunct="1"/>
            <a:r>
              <a:rPr lang="en-GB" sz="1000" b="1" i="1">
                <a:solidFill>
                  <a:schemeClr val="tx1"/>
                </a:solidFill>
                <a:effectLst/>
              </a:rPr>
              <a:t>and</a:t>
            </a:r>
          </a:p>
          <a:p>
            <a:pPr algn="ctr" eaLnBrk="1" hangingPunct="1"/>
            <a:r>
              <a:rPr lang="en-GB" sz="1000" b="1" i="1">
                <a:solidFill>
                  <a:schemeClr val="tx1"/>
                </a:solidFill>
                <a:effectLst/>
              </a:rPr>
              <a:t>Performance</a:t>
            </a:r>
          </a:p>
          <a:p>
            <a:pPr algn="ctr" eaLnBrk="1" hangingPunct="1"/>
            <a:r>
              <a:rPr lang="en-GB" sz="1000" b="1" i="1">
                <a:solidFill>
                  <a:schemeClr val="tx1"/>
                </a:solidFill>
                <a:effectLst/>
              </a:rPr>
              <a:t>Specification</a:t>
            </a:r>
          </a:p>
        </p:txBody>
      </p:sp>
      <p:sp>
        <p:nvSpPr>
          <p:cNvPr id="3075" name="Rectangle 103"/>
          <p:cNvSpPr>
            <a:spLocks noChangeArrowheads="1"/>
          </p:cNvSpPr>
          <p:nvPr/>
        </p:nvSpPr>
        <p:spPr bwMode="auto">
          <a:xfrm>
            <a:off x="44450" y="638175"/>
            <a:ext cx="5472113" cy="5940425"/>
          </a:xfrm>
          <a:prstGeom prst="rect">
            <a:avLst/>
          </a:prstGeom>
          <a:solidFill>
            <a:srgbClr val="CCFF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l" eaLnBrk="1" hangingPunct="1"/>
            <a:r>
              <a:rPr lang="en-US" sz="1000" dirty="0">
                <a:solidFill>
                  <a:schemeClr val="tx1"/>
                </a:solidFill>
                <a:effectLst/>
                <a:cs typeface="Arial" charset="0"/>
              </a:rPr>
              <a:t>Section 3 Capability Needs (summary level)</a:t>
            </a:r>
            <a:endParaRPr lang="en-GB" sz="1000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076" name="Rectangle 104"/>
          <p:cNvSpPr>
            <a:spLocks noChangeArrowheads="1"/>
          </p:cNvSpPr>
          <p:nvPr/>
        </p:nvSpPr>
        <p:spPr bwMode="auto">
          <a:xfrm>
            <a:off x="115888" y="2573338"/>
            <a:ext cx="5356225" cy="3016250"/>
          </a:xfrm>
          <a:prstGeom prst="rect">
            <a:avLst/>
          </a:prstGeom>
          <a:solidFill>
            <a:srgbClr val="DDDDDD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Annex A External Scenarios (detail level)  </a:t>
            </a:r>
            <a:endParaRPr lang="en-GB" sz="100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077" name="Rectangle 105"/>
          <p:cNvSpPr>
            <a:spLocks noChangeArrowheads="1"/>
          </p:cNvSpPr>
          <p:nvPr/>
        </p:nvSpPr>
        <p:spPr bwMode="auto">
          <a:xfrm>
            <a:off x="3895725" y="863600"/>
            <a:ext cx="1350963" cy="2700338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OV6a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078" name="Rectangle 106"/>
          <p:cNvSpPr>
            <a:spLocks noChangeArrowheads="1"/>
          </p:cNvSpPr>
          <p:nvPr/>
        </p:nvSpPr>
        <p:spPr bwMode="auto">
          <a:xfrm>
            <a:off x="2293938" y="876300"/>
            <a:ext cx="1377950" cy="15621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OV1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079" name="Rectangle 107"/>
          <p:cNvSpPr>
            <a:spLocks noChangeArrowheads="1"/>
          </p:cNvSpPr>
          <p:nvPr/>
        </p:nvSpPr>
        <p:spPr bwMode="auto">
          <a:xfrm>
            <a:off x="196850" y="890588"/>
            <a:ext cx="1511300" cy="1503362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OV4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080" name="Rectangle 108"/>
          <p:cNvSpPr>
            <a:spLocks noChangeArrowheads="1"/>
          </p:cNvSpPr>
          <p:nvPr/>
        </p:nvSpPr>
        <p:spPr bwMode="auto">
          <a:xfrm>
            <a:off x="196850" y="2754313"/>
            <a:ext cx="3527425" cy="2609850"/>
          </a:xfrm>
          <a:prstGeom prst="rect">
            <a:avLst/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OV3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081" name="Rectangle 109"/>
          <p:cNvSpPr>
            <a:spLocks noChangeArrowheads="1"/>
          </p:cNvSpPr>
          <p:nvPr/>
        </p:nvSpPr>
        <p:spPr bwMode="auto">
          <a:xfrm>
            <a:off x="341313" y="2806700"/>
            <a:ext cx="1366837" cy="19446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l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OV2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082" name="Rectangle 110"/>
          <p:cNvSpPr>
            <a:spLocks noChangeArrowheads="1"/>
          </p:cNvSpPr>
          <p:nvPr/>
        </p:nvSpPr>
        <p:spPr bwMode="auto">
          <a:xfrm>
            <a:off x="2338388" y="2806700"/>
            <a:ext cx="1314450" cy="1944688"/>
          </a:xfrm>
          <a:prstGeom prst="rect">
            <a:avLst/>
          </a:prstGeom>
          <a:solidFill>
            <a:srgbClr val="EAEAEA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OV5/6b,c/7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083" name="Rectangle 111"/>
          <p:cNvSpPr>
            <a:spLocks noChangeArrowheads="1"/>
          </p:cNvSpPr>
          <p:nvPr/>
        </p:nvSpPr>
        <p:spPr bwMode="auto">
          <a:xfrm>
            <a:off x="557213" y="3022600"/>
            <a:ext cx="1052512" cy="5762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Operational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Nodes</a:t>
            </a:r>
          </a:p>
        </p:txBody>
      </p:sp>
      <p:sp>
        <p:nvSpPr>
          <p:cNvPr id="3084" name="Rectangle 112"/>
          <p:cNvSpPr>
            <a:spLocks noChangeArrowheads="1"/>
          </p:cNvSpPr>
          <p:nvPr/>
        </p:nvSpPr>
        <p:spPr bwMode="auto">
          <a:xfrm>
            <a:off x="557213" y="4014788"/>
            <a:ext cx="1052512" cy="5032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Needlines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(Operational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Connectivity)</a:t>
            </a:r>
          </a:p>
        </p:txBody>
      </p:sp>
      <p:sp>
        <p:nvSpPr>
          <p:cNvPr id="3085" name="Rectangle 113"/>
          <p:cNvSpPr>
            <a:spLocks noChangeArrowheads="1"/>
          </p:cNvSpPr>
          <p:nvPr/>
        </p:nvSpPr>
        <p:spPr bwMode="auto">
          <a:xfrm>
            <a:off x="2428875" y="4014788"/>
            <a:ext cx="1052513" cy="5032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Operational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Information</a:t>
            </a:r>
          </a:p>
        </p:txBody>
      </p:sp>
      <p:sp>
        <p:nvSpPr>
          <p:cNvPr id="3086" name="Rectangle 114"/>
          <p:cNvSpPr>
            <a:spLocks noChangeArrowheads="1"/>
          </p:cNvSpPr>
          <p:nvPr/>
        </p:nvSpPr>
        <p:spPr bwMode="auto">
          <a:xfrm>
            <a:off x="2428875" y="3022600"/>
            <a:ext cx="1081088" cy="576263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Operational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Activities</a:t>
            </a:r>
          </a:p>
        </p:txBody>
      </p:sp>
      <p:cxnSp>
        <p:nvCxnSpPr>
          <p:cNvPr id="368755" name="AutoShape 115"/>
          <p:cNvCxnSpPr>
            <a:cxnSpLocks noChangeShapeType="1"/>
            <a:stCxn id="3083" idx="3"/>
            <a:endCxn id="3086" idx="1"/>
          </p:cNvCxnSpPr>
          <p:nvPr/>
        </p:nvCxnSpPr>
        <p:spPr bwMode="auto">
          <a:xfrm>
            <a:off x="1609725" y="3311525"/>
            <a:ext cx="819150" cy="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8" name="AutoShape 116"/>
          <p:cNvCxnSpPr>
            <a:cxnSpLocks noChangeShapeType="1"/>
            <a:stCxn id="3085" idx="1"/>
            <a:endCxn id="3084" idx="3"/>
          </p:cNvCxnSpPr>
          <p:nvPr/>
        </p:nvCxnSpPr>
        <p:spPr bwMode="auto">
          <a:xfrm flipH="1">
            <a:off x="1609725" y="4267200"/>
            <a:ext cx="819150" cy="0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89" name="AutoShape 117"/>
          <p:cNvCxnSpPr>
            <a:cxnSpLocks noChangeShapeType="1"/>
            <a:stCxn id="3085" idx="0"/>
            <a:endCxn id="3086" idx="2"/>
          </p:cNvCxnSpPr>
          <p:nvPr/>
        </p:nvCxnSpPr>
        <p:spPr bwMode="auto">
          <a:xfrm flipV="1">
            <a:off x="2955925" y="3598863"/>
            <a:ext cx="14288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090" name="AutoShape 118"/>
          <p:cNvCxnSpPr>
            <a:cxnSpLocks noChangeShapeType="1"/>
            <a:stCxn id="3084" idx="0"/>
            <a:endCxn id="3083" idx="2"/>
          </p:cNvCxnSpPr>
          <p:nvPr/>
        </p:nvCxnSpPr>
        <p:spPr bwMode="auto">
          <a:xfrm flipV="1">
            <a:off x="1084263" y="3598863"/>
            <a:ext cx="0" cy="415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59" name="Text Box 119"/>
          <p:cNvSpPr txBox="1">
            <a:spLocks noChangeArrowheads="1"/>
          </p:cNvSpPr>
          <p:nvPr/>
        </p:nvSpPr>
        <p:spPr bwMode="auto">
          <a:xfrm>
            <a:off x="1636713" y="3065463"/>
            <a:ext cx="7334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performs</a:t>
            </a:r>
          </a:p>
        </p:txBody>
      </p:sp>
      <p:sp>
        <p:nvSpPr>
          <p:cNvPr id="3092" name="Text Box 120"/>
          <p:cNvSpPr txBox="1">
            <a:spLocks noChangeArrowheads="1"/>
          </p:cNvSpPr>
          <p:nvPr/>
        </p:nvSpPr>
        <p:spPr bwMode="auto">
          <a:xfrm>
            <a:off x="236265" y="3645024"/>
            <a:ext cx="109537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connected </a:t>
            </a:r>
            <a:r>
              <a:rPr lang="en-GB" sz="1000" i="1" smtClean="0">
                <a:solidFill>
                  <a:schemeClr val="tx1"/>
                </a:solidFill>
                <a:effectLst/>
                <a:cs typeface="Arial" charset="0"/>
              </a:rPr>
              <a:t>  to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093" name="Text Box 121"/>
          <p:cNvSpPr txBox="1">
            <a:spLocks noChangeArrowheads="1"/>
          </p:cNvSpPr>
          <p:nvPr/>
        </p:nvSpPr>
        <p:spPr bwMode="auto">
          <a:xfrm>
            <a:off x="2449500" y="3562350"/>
            <a:ext cx="1152525" cy="246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 dirty="0" smtClean="0">
                <a:solidFill>
                  <a:schemeClr val="tx1"/>
                </a:solidFill>
                <a:effectLst/>
                <a:cs typeface="Arial" charset="0"/>
              </a:rPr>
              <a:t>Inputs   outputs</a:t>
            </a:r>
            <a:endParaRPr lang="en-GB" sz="1000" i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094" name="Text Box 122"/>
          <p:cNvSpPr txBox="1">
            <a:spLocks noChangeArrowheads="1"/>
          </p:cNvSpPr>
          <p:nvPr/>
        </p:nvSpPr>
        <p:spPr bwMode="auto">
          <a:xfrm>
            <a:off x="1636713" y="4059238"/>
            <a:ext cx="72548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transfers</a:t>
            </a:r>
          </a:p>
        </p:txBody>
      </p:sp>
      <p:sp>
        <p:nvSpPr>
          <p:cNvPr id="3095" name="Rectangle 123"/>
          <p:cNvSpPr>
            <a:spLocks noChangeArrowheads="1"/>
          </p:cNvSpPr>
          <p:nvPr/>
        </p:nvSpPr>
        <p:spPr bwMode="auto">
          <a:xfrm>
            <a:off x="552450" y="947738"/>
            <a:ext cx="1052513" cy="503237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(Task)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Organisation</a:t>
            </a:r>
          </a:p>
        </p:txBody>
      </p:sp>
      <p:cxnSp>
        <p:nvCxnSpPr>
          <p:cNvPr id="368764" name="AutoShape 124"/>
          <p:cNvCxnSpPr>
            <a:cxnSpLocks noChangeShapeType="1"/>
            <a:stCxn id="3095" idx="2"/>
            <a:endCxn id="3083" idx="0"/>
          </p:cNvCxnSpPr>
          <p:nvPr/>
        </p:nvCxnSpPr>
        <p:spPr bwMode="auto">
          <a:xfrm>
            <a:off x="1079500" y="1450975"/>
            <a:ext cx="4763" cy="15716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68765" name="Text Box 125"/>
          <p:cNvSpPr txBox="1">
            <a:spLocks noChangeArrowheads="1"/>
          </p:cNvSpPr>
          <p:nvPr/>
        </p:nvSpPr>
        <p:spPr bwMode="auto">
          <a:xfrm>
            <a:off x="88900" y="1450975"/>
            <a:ext cx="13049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responsible  for</a:t>
            </a:r>
          </a:p>
        </p:txBody>
      </p:sp>
      <p:sp>
        <p:nvSpPr>
          <p:cNvPr id="3098" name="Rectangle 126"/>
          <p:cNvSpPr>
            <a:spLocks noChangeArrowheads="1"/>
          </p:cNvSpPr>
          <p:nvPr/>
        </p:nvSpPr>
        <p:spPr bwMode="auto">
          <a:xfrm>
            <a:off x="2428875" y="946150"/>
            <a:ext cx="1052513" cy="503238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Mission</a:t>
            </a:r>
          </a:p>
          <a:p>
            <a:pPr algn="ct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Op Tasks</a:t>
            </a:r>
          </a:p>
          <a:p>
            <a:pPr algn="ct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(Objectives)</a:t>
            </a:r>
            <a:endParaRPr lang="en-GB" sz="1000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3099" name="AutoShape 127"/>
          <p:cNvCxnSpPr>
            <a:cxnSpLocks noChangeShapeType="1"/>
            <a:stCxn id="3098" idx="1"/>
            <a:endCxn id="3095" idx="3"/>
          </p:cNvCxnSpPr>
          <p:nvPr/>
        </p:nvCxnSpPr>
        <p:spPr bwMode="auto">
          <a:xfrm flipH="1">
            <a:off x="1604963" y="1198563"/>
            <a:ext cx="823912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0" name="Text Box 128"/>
          <p:cNvSpPr txBox="1">
            <a:spLocks noChangeArrowheads="1"/>
          </p:cNvSpPr>
          <p:nvPr/>
        </p:nvSpPr>
        <p:spPr bwMode="auto">
          <a:xfrm>
            <a:off x="1636713" y="981075"/>
            <a:ext cx="7921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assigned to</a:t>
            </a:r>
          </a:p>
        </p:txBody>
      </p:sp>
      <p:sp>
        <p:nvSpPr>
          <p:cNvPr id="3101" name="AutoShape 129"/>
          <p:cNvSpPr>
            <a:spLocks noChangeArrowheads="1"/>
          </p:cNvSpPr>
          <p:nvPr/>
        </p:nvSpPr>
        <p:spPr bwMode="auto">
          <a:xfrm>
            <a:off x="2428875" y="53975"/>
            <a:ext cx="1052513" cy="503238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>
            <a:solidFill>
              <a:schemeClr val="tx1"/>
            </a:solidFill>
          </a:ln>
          <a:effectLst/>
        </p:spPr>
        <p:txBody>
          <a:bodyPr wrap="none" anchor="ctr"/>
          <a:lstStyle/>
          <a:p>
            <a:pPr algn="ctr" eaLnBrk="1" hangingPunct="1"/>
            <a:r>
              <a:rPr lang="en-GB" sz="1600">
                <a:solidFill>
                  <a:schemeClr val="tx1"/>
                </a:solidFill>
                <a:effectLst/>
                <a:cs typeface="Arial" charset="0"/>
              </a:rPr>
              <a:t>Enterprise</a:t>
            </a:r>
          </a:p>
        </p:txBody>
      </p:sp>
      <p:cxnSp>
        <p:nvCxnSpPr>
          <p:cNvPr id="3102" name="AutoShape 130"/>
          <p:cNvCxnSpPr>
            <a:cxnSpLocks noChangeShapeType="1"/>
            <a:stCxn id="3101" idx="2"/>
            <a:endCxn id="3098" idx="0"/>
          </p:cNvCxnSpPr>
          <p:nvPr/>
        </p:nvCxnSpPr>
        <p:spPr bwMode="auto">
          <a:xfrm>
            <a:off x="2955925" y="557213"/>
            <a:ext cx="0" cy="388937"/>
          </a:xfrm>
          <a:prstGeom prst="straightConnector1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3" name="Rectangle 131"/>
          <p:cNvSpPr>
            <a:spLocks noChangeArrowheads="1"/>
          </p:cNvSpPr>
          <p:nvPr/>
        </p:nvSpPr>
        <p:spPr bwMode="auto">
          <a:xfrm>
            <a:off x="4003675" y="909638"/>
            <a:ext cx="1052513" cy="503237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Guidance</a:t>
            </a:r>
          </a:p>
          <a:p>
            <a:pPr algn="ct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(Op Policy &amp; </a:t>
            </a:r>
          </a:p>
          <a:p>
            <a:pPr algn="ct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Doctrine)</a:t>
            </a:r>
            <a:endParaRPr lang="en-GB" sz="1000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3104" name="AutoShape 132"/>
          <p:cNvCxnSpPr>
            <a:cxnSpLocks noChangeShapeType="1"/>
            <a:stCxn id="3103" idx="0"/>
            <a:endCxn id="3101" idx="3"/>
          </p:cNvCxnSpPr>
          <p:nvPr/>
        </p:nvCxnSpPr>
        <p:spPr bwMode="auto">
          <a:xfrm rot="5400000" flipH="1">
            <a:off x="3704432" y="83344"/>
            <a:ext cx="603250" cy="1049337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05" name="AutoShape 133"/>
          <p:cNvCxnSpPr>
            <a:cxnSpLocks noChangeShapeType="1"/>
            <a:stCxn id="3158" idx="1"/>
            <a:endCxn id="3086" idx="3"/>
          </p:cNvCxnSpPr>
          <p:nvPr/>
        </p:nvCxnSpPr>
        <p:spPr bwMode="auto">
          <a:xfrm rot="10800000" flipV="1">
            <a:off x="3509963" y="3043238"/>
            <a:ext cx="493712" cy="268287"/>
          </a:xfrm>
          <a:prstGeom prst="bentConnector3">
            <a:avLst>
              <a:gd name="adj1" fmla="val 40833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6" name="Rectangle 134"/>
          <p:cNvSpPr>
            <a:spLocks noChangeArrowheads="1"/>
          </p:cNvSpPr>
          <p:nvPr/>
        </p:nvSpPr>
        <p:spPr bwMode="auto">
          <a:xfrm>
            <a:off x="2428875" y="1666875"/>
            <a:ext cx="1052513" cy="503238"/>
          </a:xfrm>
          <a:prstGeom prst="rect">
            <a:avLst/>
          </a:prstGeom>
          <a:solidFill>
            <a:srgbClr val="66CCFF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External File</a:t>
            </a:r>
          </a:p>
          <a:p>
            <a:pPr algn="ct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(Graphic)</a:t>
            </a:r>
            <a:endParaRPr lang="en-GB" sz="1000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3107" name="AutoShape 135"/>
          <p:cNvCxnSpPr>
            <a:cxnSpLocks noChangeShapeType="1"/>
          </p:cNvCxnSpPr>
          <p:nvPr/>
        </p:nvCxnSpPr>
        <p:spPr bwMode="auto">
          <a:xfrm>
            <a:off x="3028950" y="1449388"/>
            <a:ext cx="0" cy="217487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08" name="Text Box 136"/>
          <p:cNvSpPr txBox="1">
            <a:spLocks noChangeArrowheads="1"/>
          </p:cNvSpPr>
          <p:nvPr/>
        </p:nvSpPr>
        <p:spPr bwMode="auto">
          <a:xfrm>
            <a:off x="2238830" y="1428750"/>
            <a:ext cx="12255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US" sz="1000" i="1" dirty="0">
                <a:solidFill>
                  <a:schemeClr val="tx1"/>
                </a:solidFill>
                <a:effectLst/>
                <a:cs typeface="Arial" charset="0"/>
              </a:rPr>
              <a:t>augmented   by</a:t>
            </a:r>
            <a:endParaRPr lang="en-GB" sz="1000" i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109" name="Rectangle 137"/>
          <p:cNvSpPr>
            <a:spLocks noChangeArrowheads="1"/>
          </p:cNvSpPr>
          <p:nvPr/>
        </p:nvSpPr>
        <p:spPr bwMode="auto">
          <a:xfrm>
            <a:off x="1493838" y="4835525"/>
            <a:ext cx="1052512" cy="503238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Exchange</a:t>
            </a:r>
          </a:p>
          <a:p>
            <a:pPr algn="ct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Characteristics</a:t>
            </a:r>
            <a:endParaRPr lang="en-GB" sz="1000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3110" name="AutoShape 138"/>
          <p:cNvCxnSpPr>
            <a:cxnSpLocks noChangeShapeType="1"/>
            <a:stCxn id="3109" idx="1"/>
            <a:endCxn id="3084" idx="2"/>
          </p:cNvCxnSpPr>
          <p:nvPr/>
        </p:nvCxnSpPr>
        <p:spPr bwMode="auto">
          <a:xfrm flipH="1" flipV="1">
            <a:off x="1084263" y="4518025"/>
            <a:ext cx="409575" cy="569913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11" name="AutoShape 139"/>
          <p:cNvCxnSpPr>
            <a:cxnSpLocks noChangeShapeType="1"/>
            <a:stCxn id="3109" idx="3"/>
            <a:endCxn id="3085" idx="2"/>
          </p:cNvCxnSpPr>
          <p:nvPr/>
        </p:nvCxnSpPr>
        <p:spPr bwMode="auto">
          <a:xfrm flipV="1">
            <a:off x="2546350" y="4518025"/>
            <a:ext cx="409575" cy="569913"/>
          </a:xfrm>
          <a:prstGeom prst="straightConnector1">
            <a:avLst/>
          </a:prstGeom>
          <a:noFill/>
          <a:ln w="12700">
            <a:solidFill>
              <a:schemeClr val="tx2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12" name="Text Box 140"/>
          <p:cNvSpPr txBox="1">
            <a:spLocks noChangeArrowheads="1"/>
          </p:cNvSpPr>
          <p:nvPr/>
        </p:nvSpPr>
        <p:spPr bwMode="auto">
          <a:xfrm>
            <a:off x="2357438" y="663575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s3.1</a:t>
            </a:r>
          </a:p>
        </p:txBody>
      </p:sp>
      <p:sp>
        <p:nvSpPr>
          <p:cNvPr id="3113" name="Text Box 141"/>
          <p:cNvSpPr txBox="1">
            <a:spLocks noChangeArrowheads="1"/>
          </p:cNvSpPr>
          <p:nvPr/>
        </p:nvSpPr>
        <p:spPr bwMode="auto">
          <a:xfrm>
            <a:off x="3833813" y="638175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s3.2</a:t>
            </a:r>
          </a:p>
        </p:txBody>
      </p:sp>
      <p:sp>
        <p:nvSpPr>
          <p:cNvPr id="3114" name="Text Box 142"/>
          <p:cNvSpPr txBox="1">
            <a:spLocks noChangeArrowheads="1"/>
          </p:cNvSpPr>
          <p:nvPr/>
        </p:nvSpPr>
        <p:spPr bwMode="auto">
          <a:xfrm>
            <a:off x="2430463" y="2806700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s3.4</a:t>
            </a:r>
          </a:p>
        </p:txBody>
      </p:sp>
      <p:sp>
        <p:nvSpPr>
          <p:cNvPr id="3115" name="Text Box 143"/>
          <p:cNvSpPr txBox="1">
            <a:spLocks noChangeArrowheads="1"/>
          </p:cNvSpPr>
          <p:nvPr/>
        </p:nvSpPr>
        <p:spPr bwMode="auto">
          <a:xfrm>
            <a:off x="200969" y="692150"/>
            <a:ext cx="4318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s3.3</a:t>
            </a:r>
          </a:p>
        </p:txBody>
      </p:sp>
      <p:sp>
        <p:nvSpPr>
          <p:cNvPr id="3116" name="Text Box 144"/>
          <p:cNvSpPr txBox="1">
            <a:spLocks noChangeArrowheads="1"/>
          </p:cNvSpPr>
          <p:nvPr/>
        </p:nvSpPr>
        <p:spPr bwMode="auto">
          <a:xfrm>
            <a:off x="2654300" y="4818931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exhibits</a:t>
            </a:r>
          </a:p>
        </p:txBody>
      </p:sp>
      <p:sp>
        <p:nvSpPr>
          <p:cNvPr id="3117" name="Text Box 145"/>
          <p:cNvSpPr txBox="1">
            <a:spLocks noChangeArrowheads="1"/>
          </p:cNvSpPr>
          <p:nvPr/>
        </p:nvSpPr>
        <p:spPr bwMode="auto">
          <a:xfrm>
            <a:off x="701675" y="4818931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exhibits</a:t>
            </a:r>
          </a:p>
        </p:txBody>
      </p:sp>
      <p:sp>
        <p:nvSpPr>
          <p:cNvPr id="3118" name="Text Box 146"/>
          <p:cNvSpPr txBox="1">
            <a:spLocks noChangeArrowheads="1"/>
          </p:cNvSpPr>
          <p:nvPr/>
        </p:nvSpPr>
        <p:spPr bwMode="auto">
          <a:xfrm>
            <a:off x="3979073" y="1493838"/>
            <a:ext cx="990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 dirty="0">
                <a:solidFill>
                  <a:schemeClr val="tx1"/>
                </a:solidFill>
                <a:effectLst/>
                <a:cs typeface="Arial" charset="0"/>
              </a:rPr>
              <a:t>refined  by</a:t>
            </a:r>
          </a:p>
        </p:txBody>
      </p:sp>
      <p:cxnSp>
        <p:nvCxnSpPr>
          <p:cNvPr id="3119" name="AutoShape 147"/>
          <p:cNvCxnSpPr>
            <a:cxnSpLocks noChangeShapeType="1"/>
            <a:stCxn id="3158" idx="0"/>
            <a:endCxn id="3103" idx="2"/>
          </p:cNvCxnSpPr>
          <p:nvPr/>
        </p:nvCxnSpPr>
        <p:spPr bwMode="auto">
          <a:xfrm flipV="1">
            <a:off x="4530725" y="1412875"/>
            <a:ext cx="0" cy="134143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68788" name="AutoShape 148"/>
          <p:cNvCxnSpPr>
            <a:cxnSpLocks noChangeShapeType="1"/>
            <a:stCxn id="3155" idx="1"/>
            <a:endCxn id="3086" idx="3"/>
          </p:cNvCxnSpPr>
          <p:nvPr/>
        </p:nvCxnSpPr>
        <p:spPr bwMode="auto">
          <a:xfrm rot="10800000">
            <a:off x="3509963" y="3311525"/>
            <a:ext cx="493712" cy="927100"/>
          </a:xfrm>
          <a:prstGeom prst="bentConnector3">
            <a:avLst>
              <a:gd name="adj1" fmla="val 40833"/>
            </a:avLst>
          </a:prstGeom>
          <a:noFill/>
          <a:ln w="12700">
            <a:solidFill>
              <a:schemeClr val="tx1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1" name="Rectangle 149"/>
          <p:cNvSpPr>
            <a:spLocks noChangeArrowheads="1"/>
          </p:cNvSpPr>
          <p:nvPr/>
        </p:nvSpPr>
        <p:spPr bwMode="auto">
          <a:xfrm>
            <a:off x="5607050" y="2573338"/>
            <a:ext cx="3465513" cy="4005262"/>
          </a:xfrm>
          <a:prstGeom prst="rect">
            <a:avLst/>
          </a:prstGeom>
          <a:solidFill>
            <a:srgbClr val="CC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Section 5 System Solution Description</a:t>
            </a:r>
          </a:p>
        </p:txBody>
      </p:sp>
      <p:sp>
        <p:nvSpPr>
          <p:cNvPr id="3122" name="Rectangle 150"/>
          <p:cNvSpPr>
            <a:spLocks noChangeArrowheads="1"/>
          </p:cNvSpPr>
          <p:nvPr/>
        </p:nvSpPr>
        <p:spPr bwMode="auto">
          <a:xfrm>
            <a:off x="7396163" y="3743325"/>
            <a:ext cx="1539875" cy="249396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l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SV1/2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123" name="Rectangle 151"/>
          <p:cNvSpPr>
            <a:spLocks noChangeArrowheads="1"/>
          </p:cNvSpPr>
          <p:nvPr/>
        </p:nvSpPr>
        <p:spPr bwMode="auto">
          <a:xfrm>
            <a:off x="7577138" y="2798763"/>
            <a:ext cx="1052512" cy="503237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System</a:t>
            </a:r>
          </a:p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Constraints</a:t>
            </a:r>
          </a:p>
        </p:txBody>
      </p:sp>
      <p:sp>
        <p:nvSpPr>
          <p:cNvPr id="3124" name="Rectangle 152"/>
          <p:cNvSpPr>
            <a:spLocks noChangeArrowheads="1"/>
          </p:cNvSpPr>
          <p:nvPr/>
        </p:nvSpPr>
        <p:spPr bwMode="auto">
          <a:xfrm>
            <a:off x="5780088" y="3968750"/>
            <a:ext cx="1085850" cy="539750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F</a:t>
            </a:r>
            <a:r>
              <a:rPr lang="en-GB" sz="1000" i="1">
                <a:solidFill>
                  <a:schemeClr val="tx1"/>
                </a:solidFill>
                <a:effectLst/>
              </a:rPr>
              <a:t>unctions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125" name="Rectangle 153"/>
          <p:cNvSpPr>
            <a:spLocks noChangeArrowheads="1"/>
          </p:cNvSpPr>
          <p:nvPr/>
        </p:nvSpPr>
        <p:spPr bwMode="auto">
          <a:xfrm>
            <a:off x="7577138" y="3968750"/>
            <a:ext cx="1052512" cy="539750"/>
          </a:xfrm>
          <a:prstGeom prst="rect">
            <a:avLst/>
          </a:prstGeom>
          <a:solidFill>
            <a:srgbClr val="FFFFCC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</a:rPr>
              <a:t>Component</a:t>
            </a:r>
          </a:p>
          <a:p>
            <a:pPr algn="ctr" eaLnBrk="1" hangingPunct="1"/>
            <a:r>
              <a:rPr lang="en-US" sz="1000" i="1">
                <a:solidFill>
                  <a:schemeClr val="tx1"/>
                </a:solidFill>
                <a:effectLst/>
              </a:rPr>
              <a:t>&lt;system&gt;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126" name="Text Box 154"/>
          <p:cNvSpPr txBox="1">
            <a:spLocks noChangeArrowheads="1"/>
          </p:cNvSpPr>
          <p:nvPr/>
        </p:nvSpPr>
        <p:spPr bwMode="auto">
          <a:xfrm>
            <a:off x="8081963" y="3716338"/>
            <a:ext cx="7239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specifies</a:t>
            </a:r>
          </a:p>
        </p:txBody>
      </p:sp>
      <p:cxnSp>
        <p:nvCxnSpPr>
          <p:cNvPr id="3127" name="AutoShape 155"/>
          <p:cNvCxnSpPr>
            <a:cxnSpLocks noChangeShapeType="1"/>
            <a:stCxn id="3125" idx="1"/>
            <a:endCxn id="3124" idx="3"/>
          </p:cNvCxnSpPr>
          <p:nvPr/>
        </p:nvCxnSpPr>
        <p:spPr bwMode="auto">
          <a:xfrm flipH="1">
            <a:off x="6865938" y="4238625"/>
            <a:ext cx="7112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28" name="Text Box 156"/>
          <p:cNvSpPr txBox="1">
            <a:spLocks noChangeArrowheads="1"/>
          </p:cNvSpPr>
          <p:nvPr/>
        </p:nvSpPr>
        <p:spPr bwMode="auto">
          <a:xfrm>
            <a:off x="6815881" y="4022725"/>
            <a:ext cx="81121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 dirty="0">
                <a:solidFill>
                  <a:schemeClr val="tx1"/>
                </a:solidFill>
                <a:effectLst/>
                <a:cs typeface="Arial" charset="0"/>
              </a:rPr>
              <a:t>performed</a:t>
            </a:r>
          </a:p>
          <a:p>
            <a:pPr algn="l" eaLnBrk="1" hangingPunct="1"/>
            <a:r>
              <a:rPr lang="en-GB" sz="1000" i="1" dirty="0">
                <a:solidFill>
                  <a:schemeClr val="tx1"/>
                </a:solidFill>
                <a:effectLst/>
                <a:cs typeface="Arial" charset="0"/>
              </a:rPr>
              <a:t>by</a:t>
            </a:r>
          </a:p>
        </p:txBody>
      </p:sp>
      <p:sp>
        <p:nvSpPr>
          <p:cNvPr id="3129" name="Rectangle 157"/>
          <p:cNvSpPr>
            <a:spLocks noChangeArrowheads="1"/>
          </p:cNvSpPr>
          <p:nvPr/>
        </p:nvSpPr>
        <p:spPr bwMode="auto">
          <a:xfrm>
            <a:off x="5780088" y="4784725"/>
            <a:ext cx="1085850" cy="503238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(Data)</a:t>
            </a:r>
          </a:p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Items</a:t>
            </a:r>
          </a:p>
        </p:txBody>
      </p:sp>
      <p:cxnSp>
        <p:nvCxnSpPr>
          <p:cNvPr id="3130" name="AutoShape 158"/>
          <p:cNvCxnSpPr>
            <a:cxnSpLocks noChangeShapeType="1"/>
            <a:stCxn id="3129" idx="0"/>
            <a:endCxn id="3124" idx="2"/>
          </p:cNvCxnSpPr>
          <p:nvPr/>
        </p:nvCxnSpPr>
        <p:spPr bwMode="auto">
          <a:xfrm flipV="1">
            <a:off x="6323013" y="4508500"/>
            <a:ext cx="0" cy="2762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31" name="AutoShape 159"/>
          <p:cNvCxnSpPr>
            <a:cxnSpLocks noChangeShapeType="1"/>
            <a:stCxn id="3123" idx="1"/>
            <a:endCxn id="3158" idx="3"/>
          </p:cNvCxnSpPr>
          <p:nvPr/>
        </p:nvCxnSpPr>
        <p:spPr bwMode="auto">
          <a:xfrm flipH="1" flipV="1">
            <a:off x="5056188" y="3043238"/>
            <a:ext cx="2520950" cy="7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2" name="Text Box 160"/>
          <p:cNvSpPr txBox="1">
            <a:spLocks noChangeArrowheads="1"/>
          </p:cNvSpPr>
          <p:nvPr/>
        </p:nvSpPr>
        <p:spPr bwMode="auto">
          <a:xfrm>
            <a:off x="5695950" y="2798763"/>
            <a:ext cx="10810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refined by</a:t>
            </a:r>
          </a:p>
        </p:txBody>
      </p:sp>
      <p:sp>
        <p:nvSpPr>
          <p:cNvPr id="3133" name="Rectangle 161"/>
          <p:cNvSpPr>
            <a:spLocks noChangeArrowheads="1"/>
          </p:cNvSpPr>
          <p:nvPr/>
        </p:nvSpPr>
        <p:spPr bwMode="auto">
          <a:xfrm>
            <a:off x="7577138" y="4797425"/>
            <a:ext cx="1052512" cy="5032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</a:rPr>
              <a:t>Links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134" name="Rectangle 162"/>
          <p:cNvSpPr>
            <a:spLocks noChangeArrowheads="1"/>
          </p:cNvSpPr>
          <p:nvPr/>
        </p:nvSpPr>
        <p:spPr bwMode="auto">
          <a:xfrm>
            <a:off x="7577138" y="5518150"/>
            <a:ext cx="1052512" cy="503238"/>
          </a:xfrm>
          <a:prstGeom prst="rect">
            <a:avLst/>
          </a:prstGeom>
          <a:solidFill>
            <a:srgbClr val="FFFF99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</a:rPr>
              <a:t>(External)</a:t>
            </a:r>
          </a:p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</a:rPr>
              <a:t>Interfaces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3135" name="AutoShape 163"/>
          <p:cNvCxnSpPr>
            <a:cxnSpLocks noChangeShapeType="1"/>
            <a:stCxn id="3134" idx="0"/>
            <a:endCxn id="3133" idx="2"/>
          </p:cNvCxnSpPr>
          <p:nvPr/>
        </p:nvCxnSpPr>
        <p:spPr bwMode="auto">
          <a:xfrm flipV="1">
            <a:off x="8104188" y="5300663"/>
            <a:ext cx="0" cy="2174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36" name="AutoShape 164"/>
          <p:cNvCxnSpPr>
            <a:cxnSpLocks noChangeShapeType="1"/>
            <a:stCxn id="3133" idx="0"/>
            <a:endCxn id="3125" idx="2"/>
          </p:cNvCxnSpPr>
          <p:nvPr/>
        </p:nvCxnSpPr>
        <p:spPr bwMode="auto">
          <a:xfrm flipV="1">
            <a:off x="8104188" y="4508500"/>
            <a:ext cx="0" cy="2889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37" name="Text Box 165"/>
          <p:cNvSpPr txBox="1">
            <a:spLocks noChangeArrowheads="1"/>
          </p:cNvSpPr>
          <p:nvPr/>
        </p:nvSpPr>
        <p:spPr bwMode="auto">
          <a:xfrm>
            <a:off x="8081963" y="5299075"/>
            <a:ext cx="8159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comprises</a:t>
            </a:r>
          </a:p>
        </p:txBody>
      </p:sp>
      <p:sp>
        <p:nvSpPr>
          <p:cNvPr id="3138" name="Rectangle 166"/>
          <p:cNvSpPr>
            <a:spLocks noChangeArrowheads="1"/>
          </p:cNvSpPr>
          <p:nvPr/>
        </p:nvSpPr>
        <p:spPr bwMode="auto">
          <a:xfrm>
            <a:off x="5768975" y="3203575"/>
            <a:ext cx="1096963" cy="503238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Performance</a:t>
            </a:r>
          </a:p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Characteristics</a:t>
            </a:r>
          </a:p>
          <a:p>
            <a:pPr algn="ctr" eaLnBrk="1" hangingPunct="1"/>
            <a:r>
              <a:rPr lang="en-US" sz="1000" i="1">
                <a:solidFill>
                  <a:schemeClr val="tx1"/>
                </a:solidFill>
                <a:effectLst/>
                <a:cs typeface="Arial" charset="0"/>
              </a:rPr>
              <a:t>(mop)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3139" name="AutoShape 167"/>
          <p:cNvCxnSpPr>
            <a:cxnSpLocks noChangeShapeType="1"/>
            <a:stCxn id="3133" idx="1"/>
            <a:endCxn id="3129" idx="3"/>
          </p:cNvCxnSpPr>
          <p:nvPr/>
        </p:nvCxnSpPr>
        <p:spPr bwMode="auto">
          <a:xfrm flipH="1" flipV="1">
            <a:off x="6865938" y="5037138"/>
            <a:ext cx="711200" cy="1270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0" name="Text Box 168"/>
          <p:cNvSpPr txBox="1">
            <a:spLocks noChangeArrowheads="1"/>
          </p:cNvSpPr>
          <p:nvPr/>
        </p:nvSpPr>
        <p:spPr bwMode="auto">
          <a:xfrm>
            <a:off x="6799250" y="4832350"/>
            <a:ext cx="8524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 dirty="0">
                <a:solidFill>
                  <a:schemeClr val="tx1"/>
                </a:solidFill>
                <a:effectLst/>
                <a:cs typeface="Arial" charset="0"/>
              </a:rPr>
              <a:t>transferred</a:t>
            </a:r>
          </a:p>
          <a:p>
            <a:pPr algn="l" eaLnBrk="1" hangingPunct="1"/>
            <a:r>
              <a:rPr lang="en-US" sz="1000" i="1" dirty="0">
                <a:solidFill>
                  <a:schemeClr val="tx1"/>
                </a:solidFill>
                <a:effectLst/>
                <a:cs typeface="Arial" charset="0"/>
              </a:rPr>
              <a:t>by </a:t>
            </a:r>
            <a:endParaRPr lang="en-GB" sz="1000" i="1" dirty="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141" name="Text Box 169"/>
          <p:cNvSpPr txBox="1">
            <a:spLocks noChangeArrowheads="1"/>
          </p:cNvSpPr>
          <p:nvPr/>
        </p:nvSpPr>
        <p:spPr bwMode="auto">
          <a:xfrm>
            <a:off x="8043863" y="4464050"/>
            <a:ext cx="9731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connected to</a:t>
            </a:r>
          </a:p>
        </p:txBody>
      </p:sp>
      <p:cxnSp>
        <p:nvCxnSpPr>
          <p:cNvPr id="3142" name="AutoShape 170"/>
          <p:cNvCxnSpPr>
            <a:cxnSpLocks noChangeShapeType="1"/>
            <a:stCxn id="3125" idx="0"/>
            <a:endCxn id="3123" idx="2"/>
          </p:cNvCxnSpPr>
          <p:nvPr/>
        </p:nvCxnSpPr>
        <p:spPr bwMode="auto">
          <a:xfrm flipV="1">
            <a:off x="8104188" y="3302000"/>
            <a:ext cx="0" cy="6667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3" name="Text Box 171"/>
          <p:cNvSpPr txBox="1">
            <a:spLocks noChangeArrowheads="1"/>
          </p:cNvSpPr>
          <p:nvPr/>
        </p:nvSpPr>
        <p:spPr bwMode="auto">
          <a:xfrm>
            <a:off x="6281738" y="3770313"/>
            <a:ext cx="90011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s5.5/s5.6</a:t>
            </a:r>
          </a:p>
        </p:txBody>
      </p:sp>
      <p:sp>
        <p:nvSpPr>
          <p:cNvPr id="3144" name="Text Box 172"/>
          <p:cNvSpPr txBox="1">
            <a:spLocks noChangeArrowheads="1"/>
          </p:cNvSpPr>
          <p:nvPr/>
        </p:nvSpPr>
        <p:spPr bwMode="auto">
          <a:xfrm>
            <a:off x="7505700" y="3743325"/>
            <a:ext cx="6667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s5.2/5.4</a:t>
            </a:r>
          </a:p>
        </p:txBody>
      </p:sp>
      <p:sp>
        <p:nvSpPr>
          <p:cNvPr id="3145" name="Text Box 173"/>
          <p:cNvSpPr txBox="1">
            <a:spLocks noChangeArrowheads="1"/>
          </p:cNvSpPr>
          <p:nvPr/>
        </p:nvSpPr>
        <p:spPr bwMode="auto">
          <a:xfrm>
            <a:off x="7507288" y="5300663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s5.3</a:t>
            </a:r>
          </a:p>
        </p:txBody>
      </p:sp>
      <p:sp>
        <p:nvSpPr>
          <p:cNvPr id="3146" name="Text Box 174"/>
          <p:cNvSpPr txBox="1">
            <a:spLocks noChangeArrowheads="1"/>
          </p:cNvSpPr>
          <p:nvPr/>
        </p:nvSpPr>
        <p:spPr bwMode="auto">
          <a:xfrm>
            <a:off x="7505700" y="4489450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s5.3</a:t>
            </a:r>
          </a:p>
        </p:txBody>
      </p:sp>
      <p:sp>
        <p:nvSpPr>
          <p:cNvPr id="3147" name="Text Box 175"/>
          <p:cNvSpPr txBox="1">
            <a:spLocks noChangeArrowheads="1"/>
          </p:cNvSpPr>
          <p:nvPr/>
        </p:nvSpPr>
        <p:spPr bwMode="auto">
          <a:xfrm>
            <a:off x="7542213" y="2573338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s5.7</a:t>
            </a:r>
          </a:p>
        </p:txBody>
      </p:sp>
      <p:cxnSp>
        <p:nvCxnSpPr>
          <p:cNvPr id="3148" name="AutoShape 176"/>
          <p:cNvCxnSpPr>
            <a:cxnSpLocks noChangeShapeType="1"/>
            <a:stCxn id="3138" idx="2"/>
            <a:endCxn id="3124" idx="0"/>
          </p:cNvCxnSpPr>
          <p:nvPr/>
        </p:nvCxnSpPr>
        <p:spPr bwMode="auto">
          <a:xfrm>
            <a:off x="6318250" y="3706813"/>
            <a:ext cx="4763" cy="261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49" name="Text Box 177"/>
          <p:cNvSpPr txBox="1">
            <a:spLocks noChangeArrowheads="1"/>
          </p:cNvSpPr>
          <p:nvPr/>
        </p:nvSpPr>
        <p:spPr bwMode="auto">
          <a:xfrm>
            <a:off x="5711825" y="3770313"/>
            <a:ext cx="66198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exhibits</a:t>
            </a:r>
          </a:p>
        </p:txBody>
      </p:sp>
      <p:sp>
        <p:nvSpPr>
          <p:cNvPr id="3150" name="Text Box 178"/>
          <p:cNvSpPr txBox="1">
            <a:spLocks noChangeArrowheads="1"/>
          </p:cNvSpPr>
          <p:nvPr/>
        </p:nvSpPr>
        <p:spPr bwMode="auto">
          <a:xfrm>
            <a:off x="6472238" y="3005138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s5.5</a:t>
            </a:r>
          </a:p>
        </p:txBody>
      </p:sp>
      <p:sp>
        <p:nvSpPr>
          <p:cNvPr id="3151" name="Text Box 179"/>
          <p:cNvSpPr txBox="1">
            <a:spLocks noChangeArrowheads="1"/>
          </p:cNvSpPr>
          <p:nvPr/>
        </p:nvSpPr>
        <p:spPr bwMode="auto">
          <a:xfrm>
            <a:off x="5767388" y="4464050"/>
            <a:ext cx="1136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inputs/  outputs</a:t>
            </a:r>
          </a:p>
        </p:txBody>
      </p:sp>
      <p:sp>
        <p:nvSpPr>
          <p:cNvPr id="368820" name="Text Box 180"/>
          <p:cNvSpPr txBox="1">
            <a:spLocks noChangeArrowheads="1"/>
          </p:cNvSpPr>
          <p:nvPr/>
        </p:nvSpPr>
        <p:spPr bwMode="auto">
          <a:xfrm>
            <a:off x="3797300" y="3654425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results in</a:t>
            </a:r>
          </a:p>
        </p:txBody>
      </p:sp>
      <p:sp>
        <p:nvSpPr>
          <p:cNvPr id="3153" name="Text Box 181"/>
          <p:cNvSpPr txBox="1">
            <a:spLocks noChangeArrowheads="1"/>
          </p:cNvSpPr>
          <p:nvPr/>
        </p:nvSpPr>
        <p:spPr bwMode="auto">
          <a:xfrm>
            <a:off x="4699000" y="3743325"/>
            <a:ext cx="5032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s3.5</a:t>
            </a:r>
          </a:p>
        </p:txBody>
      </p:sp>
      <p:sp>
        <p:nvSpPr>
          <p:cNvPr id="368822" name="Text Box 182"/>
          <p:cNvSpPr txBox="1">
            <a:spLocks noChangeArrowheads="1"/>
          </p:cNvSpPr>
          <p:nvPr/>
        </p:nvSpPr>
        <p:spPr bwMode="auto">
          <a:xfrm>
            <a:off x="5030788" y="4022725"/>
            <a:ext cx="57626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basis of</a:t>
            </a:r>
          </a:p>
        </p:txBody>
      </p:sp>
      <p:sp>
        <p:nvSpPr>
          <p:cNvPr id="3155" name="Rectangle 183"/>
          <p:cNvSpPr>
            <a:spLocks noChangeArrowheads="1"/>
          </p:cNvSpPr>
          <p:nvPr/>
        </p:nvSpPr>
        <p:spPr bwMode="auto">
          <a:xfrm>
            <a:off x="4003675" y="3968750"/>
            <a:ext cx="1052513" cy="53975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Operational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Needs</a:t>
            </a:r>
          </a:p>
        </p:txBody>
      </p:sp>
      <p:cxnSp>
        <p:nvCxnSpPr>
          <p:cNvPr id="368824" name="AutoShape 184"/>
          <p:cNvCxnSpPr>
            <a:cxnSpLocks noChangeShapeType="1"/>
            <a:stCxn id="3124" idx="1"/>
            <a:endCxn id="3155" idx="3"/>
          </p:cNvCxnSpPr>
          <p:nvPr/>
        </p:nvCxnSpPr>
        <p:spPr bwMode="auto">
          <a:xfrm flipH="1">
            <a:off x="5056188" y="4238625"/>
            <a:ext cx="7239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57" name="Text Box 185"/>
          <p:cNvSpPr txBox="1">
            <a:spLocks noChangeArrowheads="1"/>
          </p:cNvSpPr>
          <p:nvPr/>
        </p:nvSpPr>
        <p:spPr bwMode="auto">
          <a:xfrm>
            <a:off x="4672013" y="2528888"/>
            <a:ext cx="57467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s3.6</a:t>
            </a:r>
          </a:p>
        </p:txBody>
      </p:sp>
      <p:sp>
        <p:nvSpPr>
          <p:cNvPr id="3158" name="Rectangle 186"/>
          <p:cNvSpPr>
            <a:spLocks noChangeArrowheads="1"/>
          </p:cNvSpPr>
          <p:nvPr/>
        </p:nvSpPr>
        <p:spPr bwMode="auto">
          <a:xfrm>
            <a:off x="4003675" y="2754313"/>
            <a:ext cx="1052513" cy="576262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Operational</a:t>
            </a:r>
          </a:p>
          <a:p>
            <a:pPr algn="ctr" eaLnBrk="1" hangingPunct="1"/>
            <a:r>
              <a:rPr lang="en-US" sz="1000">
                <a:solidFill>
                  <a:schemeClr val="tx1"/>
                </a:solidFill>
                <a:effectLst/>
                <a:cs typeface="Arial" charset="0"/>
              </a:rPr>
              <a:t>Constraints</a:t>
            </a:r>
            <a:endParaRPr lang="en-GB" sz="1000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159" name="Rectangle 187"/>
          <p:cNvSpPr>
            <a:spLocks noChangeArrowheads="1"/>
          </p:cNvSpPr>
          <p:nvPr/>
        </p:nvSpPr>
        <p:spPr bwMode="auto">
          <a:xfrm>
            <a:off x="5651500" y="3789363"/>
            <a:ext cx="1539875" cy="18002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l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SV4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sp>
        <p:nvSpPr>
          <p:cNvPr id="3160" name="Rectangle 188"/>
          <p:cNvSpPr>
            <a:spLocks noChangeArrowheads="1"/>
          </p:cNvSpPr>
          <p:nvPr/>
        </p:nvSpPr>
        <p:spPr bwMode="auto">
          <a:xfrm>
            <a:off x="5695951" y="4689475"/>
            <a:ext cx="3321050" cy="674688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r" eaLnBrk="1" hangingPunct="1"/>
            <a:r>
              <a:rPr lang="en-GB" sz="1000" b="1" smtClean="0">
                <a:solidFill>
                  <a:srgbClr val="FF0000"/>
                </a:solidFill>
                <a:effectLst/>
                <a:cs typeface="Arial" charset="0"/>
              </a:rPr>
              <a:t>SV6</a:t>
            </a:r>
            <a:endParaRPr lang="en-GB" sz="1000" b="1">
              <a:solidFill>
                <a:srgbClr val="FF0000"/>
              </a:solidFill>
              <a:effectLst/>
              <a:cs typeface="Arial" charset="0"/>
            </a:endParaRPr>
          </a:p>
        </p:txBody>
      </p:sp>
      <p:cxnSp>
        <p:nvCxnSpPr>
          <p:cNvPr id="3161" name="AutoShape 189"/>
          <p:cNvCxnSpPr>
            <a:cxnSpLocks noChangeShapeType="1"/>
            <a:stCxn id="3074" idx="2"/>
            <a:endCxn id="3121" idx="0"/>
          </p:cNvCxnSpPr>
          <p:nvPr/>
        </p:nvCxnSpPr>
        <p:spPr bwMode="auto">
          <a:xfrm>
            <a:off x="7340600" y="2254250"/>
            <a:ext cx="0" cy="3190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162" name="AutoShape 190"/>
          <p:cNvCxnSpPr>
            <a:cxnSpLocks noChangeShapeType="1"/>
            <a:stCxn id="3095" idx="0"/>
            <a:endCxn id="3101" idx="1"/>
          </p:cNvCxnSpPr>
          <p:nvPr/>
        </p:nvCxnSpPr>
        <p:spPr bwMode="auto">
          <a:xfrm rot="-5400000">
            <a:off x="1433513" y="-47625"/>
            <a:ext cx="641350" cy="1349375"/>
          </a:xfrm>
          <a:prstGeom prst="bentConnector2">
            <a:avLst/>
          </a:prstGeom>
          <a:noFill/>
          <a:ln w="28575">
            <a:solidFill>
              <a:schemeClr val="tx1"/>
            </a:solidFill>
            <a:prstDash val="sysDot"/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3" name="Text Box 191"/>
          <p:cNvSpPr txBox="1">
            <a:spLocks noChangeArrowheads="1"/>
          </p:cNvSpPr>
          <p:nvPr/>
        </p:nvSpPr>
        <p:spPr bwMode="auto">
          <a:xfrm>
            <a:off x="7451352" y="2168525"/>
            <a:ext cx="108108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specified by</a:t>
            </a:r>
          </a:p>
          <a:p>
            <a:pPr eaLnBrk="1" hangingPunct="1"/>
            <a:r>
              <a:rPr lang="en-US" sz="1000" i="1">
                <a:solidFill>
                  <a:schemeClr val="tx1"/>
                </a:solidFill>
                <a:effectLst/>
                <a:cs typeface="Arial" charset="0"/>
              </a:rPr>
              <a:t>(detail)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sp>
        <p:nvSpPr>
          <p:cNvPr id="3164" name="Rectangle 193"/>
          <p:cNvSpPr>
            <a:spLocks noChangeArrowheads="1"/>
          </p:cNvSpPr>
          <p:nvPr/>
        </p:nvSpPr>
        <p:spPr bwMode="auto">
          <a:xfrm>
            <a:off x="3986213" y="5815013"/>
            <a:ext cx="1081087" cy="539750"/>
          </a:xfrm>
          <a:prstGeom prst="rect">
            <a:avLst/>
          </a:prstGeom>
          <a:solidFill>
            <a:srgbClr val="66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[Critical 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Operational]</a:t>
            </a:r>
          </a:p>
          <a:p>
            <a:pPr algn="ctr" eaLnBrk="1" hangingPunct="1"/>
            <a:r>
              <a:rPr lang="en-GB" sz="1000">
                <a:solidFill>
                  <a:schemeClr val="tx1"/>
                </a:solidFill>
                <a:effectLst/>
                <a:cs typeface="Arial" charset="0"/>
              </a:rPr>
              <a:t>Issues</a:t>
            </a:r>
          </a:p>
        </p:txBody>
      </p:sp>
      <p:cxnSp>
        <p:nvCxnSpPr>
          <p:cNvPr id="3165" name="AutoShape 194"/>
          <p:cNvCxnSpPr>
            <a:cxnSpLocks noChangeShapeType="1"/>
            <a:stCxn id="3164" idx="1"/>
            <a:endCxn id="3076" idx="2"/>
          </p:cNvCxnSpPr>
          <p:nvPr/>
        </p:nvCxnSpPr>
        <p:spPr bwMode="auto">
          <a:xfrm rot="10800000">
            <a:off x="2794000" y="5589588"/>
            <a:ext cx="1192213" cy="495300"/>
          </a:xfrm>
          <a:prstGeom prst="bentConnector2">
            <a:avLst/>
          </a:prstGeom>
          <a:noFill/>
          <a:ln w="12700">
            <a:solidFill>
              <a:schemeClr val="tx2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66" name="Text Box 195"/>
          <p:cNvSpPr txBox="1">
            <a:spLocks noChangeArrowheads="1"/>
          </p:cNvSpPr>
          <p:nvPr/>
        </p:nvSpPr>
        <p:spPr bwMode="auto">
          <a:xfrm>
            <a:off x="2816225" y="5815013"/>
            <a:ext cx="86360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generates</a:t>
            </a:r>
          </a:p>
        </p:txBody>
      </p:sp>
      <p:sp>
        <p:nvSpPr>
          <p:cNvPr id="3167" name="Text Box 196"/>
          <p:cNvSpPr txBox="1">
            <a:spLocks noChangeArrowheads="1"/>
          </p:cNvSpPr>
          <p:nvPr/>
        </p:nvSpPr>
        <p:spPr bwMode="auto">
          <a:xfrm>
            <a:off x="3941763" y="5589588"/>
            <a:ext cx="503237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1400" b="1">
                <a:solidFill>
                  <a:schemeClr val="tx2"/>
                </a:solidFill>
                <a:latin typeface="Arial" charset="0"/>
              </a:defRPr>
            </a:lvl1pPr>
            <a:lvl2pPr marL="742950" indent="-285750">
              <a:defRPr sz="1400" b="1">
                <a:solidFill>
                  <a:schemeClr val="tx2"/>
                </a:solidFill>
                <a:latin typeface="Arial" charset="0"/>
              </a:defRPr>
            </a:lvl2pPr>
            <a:lvl3pPr marL="1143000" indent="-228600">
              <a:defRPr sz="1400" b="1">
                <a:solidFill>
                  <a:schemeClr val="tx2"/>
                </a:solidFill>
                <a:latin typeface="Arial" charset="0"/>
              </a:defRPr>
            </a:lvl3pPr>
            <a:lvl4pPr marL="1600200" indent="-228600">
              <a:defRPr sz="1400" b="1">
                <a:solidFill>
                  <a:schemeClr val="tx2"/>
                </a:solidFill>
                <a:latin typeface="Arial" charset="0"/>
              </a:defRPr>
            </a:lvl4pPr>
            <a:lvl5pPr marL="2057400" indent="-228600">
              <a:defRPr sz="1400" b="1">
                <a:solidFill>
                  <a:schemeClr val="tx2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2"/>
                </a:solidFill>
                <a:latin typeface="Arial" charset="0"/>
              </a:defRPr>
            </a:lvl9pPr>
          </a:lstStyle>
          <a:p>
            <a:pPr algn="l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s3.5</a:t>
            </a:r>
          </a:p>
        </p:txBody>
      </p:sp>
      <p:sp>
        <p:nvSpPr>
          <p:cNvPr id="3168" name="AutoShape 197"/>
          <p:cNvSpPr>
            <a:spLocks noChangeArrowheads="1"/>
          </p:cNvSpPr>
          <p:nvPr/>
        </p:nvSpPr>
        <p:spPr bwMode="auto">
          <a:xfrm>
            <a:off x="5202238" y="5632450"/>
            <a:ext cx="719137" cy="901700"/>
          </a:xfrm>
          <a:prstGeom prst="flowChartDocumen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/>
          <a:p>
            <a:pPr algn="ctr" eaLnBrk="1" hangingPunct="1"/>
            <a:r>
              <a:rPr lang="en-GB" sz="1000" b="1" i="1">
                <a:solidFill>
                  <a:schemeClr val="tx1"/>
                </a:solidFill>
                <a:effectLst/>
              </a:rPr>
              <a:t>Test</a:t>
            </a:r>
          </a:p>
          <a:p>
            <a:pPr algn="ctr" eaLnBrk="1" hangingPunct="1"/>
            <a:r>
              <a:rPr lang="en-US" sz="1000" b="1" i="1">
                <a:solidFill>
                  <a:schemeClr val="tx1"/>
                </a:solidFill>
                <a:effectLst/>
              </a:rPr>
              <a:t>Concept</a:t>
            </a:r>
          </a:p>
          <a:p>
            <a:pPr algn="ctr" eaLnBrk="1" hangingPunct="1"/>
            <a:r>
              <a:rPr lang="en-US" sz="1000" b="1" i="1">
                <a:solidFill>
                  <a:schemeClr val="tx1"/>
                </a:solidFill>
                <a:effectLst/>
              </a:rPr>
              <a:t>Document</a:t>
            </a:r>
            <a:endParaRPr lang="en-GB" sz="1000" b="1" i="1">
              <a:solidFill>
                <a:schemeClr val="tx1"/>
              </a:solidFill>
              <a:effectLst/>
            </a:endParaRPr>
          </a:p>
        </p:txBody>
      </p:sp>
      <p:cxnSp>
        <p:nvCxnSpPr>
          <p:cNvPr id="3169" name="AutoShape 198"/>
          <p:cNvCxnSpPr>
            <a:cxnSpLocks noChangeShapeType="1"/>
            <a:stCxn id="3168" idx="1"/>
            <a:endCxn id="3164" idx="3"/>
          </p:cNvCxnSpPr>
          <p:nvPr/>
        </p:nvCxnSpPr>
        <p:spPr bwMode="auto">
          <a:xfrm rot="10800000" flipV="1">
            <a:off x="5067300" y="6083300"/>
            <a:ext cx="134938" cy="1588"/>
          </a:xfrm>
          <a:prstGeom prst="bentConnector3">
            <a:avLst>
              <a:gd name="adj1" fmla="val 50588"/>
            </a:avLst>
          </a:prstGeom>
          <a:noFill/>
          <a:ln w="12700">
            <a:solidFill>
              <a:schemeClr val="tx2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170" name="Rectangle 199"/>
          <p:cNvSpPr>
            <a:spLocks noChangeArrowheads="1"/>
          </p:cNvSpPr>
          <p:nvPr/>
        </p:nvSpPr>
        <p:spPr bwMode="auto">
          <a:xfrm>
            <a:off x="6192838" y="5724525"/>
            <a:ext cx="1085850" cy="503238"/>
          </a:xfrm>
          <a:prstGeom prst="rect">
            <a:avLst/>
          </a:prstGeom>
          <a:solidFill>
            <a:srgbClr val="FFFF99"/>
          </a:solidFill>
          <a:ln w="12700" algn="ctr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1" hangingPunct="1"/>
            <a:r>
              <a:rPr lang="en-GB" sz="1000" i="1">
                <a:solidFill>
                  <a:schemeClr val="tx1"/>
                </a:solidFill>
                <a:effectLst/>
                <a:cs typeface="Arial" charset="0"/>
              </a:rPr>
              <a:t>Verification</a:t>
            </a:r>
          </a:p>
          <a:p>
            <a:pPr algn="ctr" eaLnBrk="1" hangingPunct="1"/>
            <a:r>
              <a:rPr lang="en-US" sz="1000" i="1">
                <a:solidFill>
                  <a:schemeClr val="tx1"/>
                </a:solidFill>
                <a:effectLst/>
                <a:cs typeface="Arial" charset="0"/>
              </a:rPr>
              <a:t>Requirements</a:t>
            </a:r>
            <a:endParaRPr lang="en-GB" sz="1000" i="1">
              <a:solidFill>
                <a:schemeClr val="tx1"/>
              </a:solidFill>
              <a:effectLst/>
              <a:cs typeface="Arial" charset="0"/>
            </a:endParaRPr>
          </a:p>
        </p:txBody>
      </p:sp>
      <p:cxnSp>
        <p:nvCxnSpPr>
          <p:cNvPr id="3171" name="AutoShape 200"/>
          <p:cNvCxnSpPr>
            <a:cxnSpLocks noChangeShapeType="1"/>
            <a:stCxn id="3168" idx="3"/>
            <a:endCxn id="3170" idx="1"/>
          </p:cNvCxnSpPr>
          <p:nvPr/>
        </p:nvCxnSpPr>
        <p:spPr bwMode="auto">
          <a:xfrm flipV="1">
            <a:off x="5921375" y="5976938"/>
            <a:ext cx="271463" cy="106362"/>
          </a:xfrm>
          <a:prstGeom prst="bentConnector3">
            <a:avLst>
              <a:gd name="adj1" fmla="val 49708"/>
            </a:avLst>
          </a:prstGeom>
          <a:noFill/>
          <a:ln w="12700">
            <a:solidFill>
              <a:schemeClr val="tx2"/>
            </a:solidFill>
            <a:miter lim="800000"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273292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130" name="Picture 2" descr="MCj043264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1846263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4131" name="Group 3"/>
          <p:cNvGrpSpPr>
            <a:grpSpLocks/>
          </p:cNvGrpSpPr>
          <p:nvPr/>
        </p:nvGrpSpPr>
        <p:grpSpPr bwMode="auto">
          <a:xfrm>
            <a:off x="323850" y="5662613"/>
            <a:ext cx="1708150" cy="1031875"/>
            <a:chOff x="216" y="1087"/>
            <a:chExt cx="1076" cy="650"/>
          </a:xfrm>
        </p:grpSpPr>
        <p:grpSp>
          <p:nvGrpSpPr>
            <p:cNvPr id="304132" name="Group 4"/>
            <p:cNvGrpSpPr>
              <a:grpSpLocks/>
            </p:cNvGrpSpPr>
            <p:nvPr/>
          </p:nvGrpSpPr>
          <p:grpSpPr bwMode="auto">
            <a:xfrm>
              <a:off x="216" y="1087"/>
              <a:ext cx="1076" cy="472"/>
              <a:chOff x="4178" y="3305"/>
              <a:chExt cx="738" cy="324"/>
            </a:xfrm>
          </p:grpSpPr>
          <p:pic>
            <p:nvPicPr>
              <p:cNvPr id="304133" name="Picture 5" descr="MCj04339520000[1]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06" y="3313"/>
                <a:ext cx="310" cy="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134" name="Picture 6" descr="MCj04339590000[1]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42" y="3313"/>
                <a:ext cx="309" cy="3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135" name="Picture 7" descr="MCPE01066_0000[1]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178" y="3305"/>
                <a:ext cx="167" cy="3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04136" name="Text Box 8"/>
            <p:cNvSpPr txBox="1">
              <a:spLocks noChangeArrowheads="1"/>
            </p:cNvSpPr>
            <p:nvPr/>
          </p:nvSpPr>
          <p:spPr bwMode="auto">
            <a:xfrm>
              <a:off x="317" y="1525"/>
              <a:ext cx="65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algn="ctr" eaLnBrk="1" hangingPunct="1"/>
              <a:r>
                <a:rPr lang="en-AU" altLang="en-US" sz="1600"/>
                <a:t>Experts</a:t>
              </a:r>
            </a:p>
          </p:txBody>
        </p:sp>
      </p:grpSp>
      <p:sp>
        <p:nvSpPr>
          <p:cNvPr id="304137" name="Text Box 9"/>
          <p:cNvSpPr txBox="1">
            <a:spLocks noChangeArrowheads="1"/>
          </p:cNvSpPr>
          <p:nvPr/>
        </p:nvSpPr>
        <p:spPr bwMode="auto">
          <a:xfrm>
            <a:off x="7054850" y="1263799"/>
            <a:ext cx="18002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AU" altLang="en-US" sz="1600" dirty="0"/>
              <a:t>DCP capability documentation</a:t>
            </a:r>
          </a:p>
        </p:txBody>
      </p:sp>
      <p:grpSp>
        <p:nvGrpSpPr>
          <p:cNvPr id="304138" name="Group 10"/>
          <p:cNvGrpSpPr>
            <a:grpSpLocks/>
          </p:cNvGrpSpPr>
          <p:nvPr/>
        </p:nvGrpSpPr>
        <p:grpSpPr bwMode="auto">
          <a:xfrm>
            <a:off x="6804025" y="3500438"/>
            <a:ext cx="2160588" cy="1720850"/>
            <a:chOff x="4014" y="1979"/>
            <a:chExt cx="1361" cy="1084"/>
          </a:xfrm>
        </p:grpSpPr>
        <p:grpSp>
          <p:nvGrpSpPr>
            <p:cNvPr id="304139" name="Group 11"/>
            <p:cNvGrpSpPr>
              <a:grpSpLocks/>
            </p:cNvGrpSpPr>
            <p:nvPr/>
          </p:nvGrpSpPr>
          <p:grpSpPr bwMode="auto">
            <a:xfrm>
              <a:off x="4014" y="1979"/>
              <a:ext cx="1361" cy="1084"/>
              <a:chOff x="3533" y="2160"/>
              <a:chExt cx="2227" cy="1850"/>
            </a:xfrm>
          </p:grpSpPr>
          <p:pic>
            <p:nvPicPr>
              <p:cNvPr id="304140" name="Picture 12" descr="Probability of kill ER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32" y="2160"/>
                <a:ext cx="928" cy="180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4141" name="Picture 13" descr="Execute N2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33" y="2160"/>
                <a:ext cx="1264" cy="93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grpSp>
            <p:nvGrpSpPr>
              <p:cNvPr id="304142" name="Group 14"/>
              <p:cNvGrpSpPr>
                <a:grpSpLocks/>
              </p:cNvGrpSpPr>
              <p:nvPr/>
            </p:nvGrpSpPr>
            <p:grpSpPr bwMode="auto">
              <a:xfrm>
                <a:off x="3541" y="3108"/>
                <a:ext cx="1260" cy="902"/>
                <a:chOff x="115" y="1898"/>
                <a:chExt cx="1588" cy="1136"/>
              </a:xfrm>
            </p:grpSpPr>
            <p:sp>
              <p:nvSpPr>
                <p:cNvPr id="304143" name="AutoShape 15"/>
                <p:cNvSpPr>
                  <a:spLocks noChangeArrowheads="1"/>
                </p:cNvSpPr>
                <p:nvPr/>
              </p:nvSpPr>
              <p:spPr bwMode="auto">
                <a:xfrm>
                  <a:off x="115" y="1912"/>
                  <a:ext cx="1574" cy="1060"/>
                </a:xfrm>
                <a:prstGeom prst="roundRect">
                  <a:avLst>
                    <a:gd name="adj" fmla="val 4458"/>
                  </a:avLst>
                </a:prstGeom>
                <a:solidFill>
                  <a:srgbClr val="DDDDDD"/>
                </a:solidFill>
                <a:ln w="25400" algn="ctr">
                  <a:solidFill>
                    <a:schemeClr val="tx1"/>
                  </a:solidFill>
                  <a:round/>
                  <a:headEnd/>
                  <a:tailEnd type="none" w="med" len="lg"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808080"/>
                        </a:outerShdw>
                      </a:effectLst>
                    </a14:hiddenEffects>
                  </a:ext>
                </a:extLst>
              </p:spPr>
              <p:txBody>
                <a:bodyPr wrap="none" lIns="36000" tIns="36000" rIns="36000" bIns="36000" anchor="ctr"/>
                <a:lstStyle/>
                <a:p>
                  <a:endParaRPr lang="en-AU"/>
                </a:p>
              </p:txBody>
            </p:sp>
            <p:pic>
              <p:nvPicPr>
                <p:cNvPr id="304144" name="Picture 16"/>
                <p:cNvPicPr>
                  <a:picLocks noChangeAspect="1" noChangeArrowheads="1"/>
                </p:cNvPicPr>
                <p:nvPr/>
              </p:nvPicPr>
              <p:blipFill>
                <a:blip r:embed="rId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47" y="1898"/>
                  <a:ext cx="1556" cy="11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sp>
          <p:nvSpPr>
            <p:cNvPr id="304145" name="Text Box 17"/>
            <p:cNvSpPr txBox="1">
              <a:spLocks noChangeArrowheads="1"/>
            </p:cNvSpPr>
            <p:nvPr/>
          </p:nvSpPr>
          <p:spPr bwMode="auto">
            <a:xfrm>
              <a:off x="4287" y="2209"/>
              <a:ext cx="816" cy="622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 eaLnBrk="1" hangingPunct="1"/>
              <a:r>
                <a:rPr lang="en-AU" altLang="en-US" sz="1600"/>
                <a:t>DCP capability Knowledge Model</a:t>
              </a:r>
            </a:p>
          </p:txBody>
        </p:sp>
      </p:grpSp>
      <p:pic>
        <p:nvPicPr>
          <p:cNvPr id="304146" name="Picture 18" descr="MCj04326450000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3963516"/>
            <a:ext cx="140970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7" name="Text Box 19"/>
          <p:cNvSpPr txBox="1">
            <a:spLocks noChangeArrowheads="1"/>
          </p:cNvSpPr>
          <p:nvPr/>
        </p:nvSpPr>
        <p:spPr bwMode="auto">
          <a:xfrm>
            <a:off x="179388" y="3212976"/>
            <a:ext cx="1820862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AU" altLang="en-US" sz="1600" dirty="0"/>
              <a:t>Existing corporate and capability documentation</a:t>
            </a:r>
          </a:p>
        </p:txBody>
      </p:sp>
      <p:pic>
        <p:nvPicPr>
          <p:cNvPr id="304148" name="Picture 20" descr="MCj04326230000[1]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196975"/>
            <a:ext cx="1438275" cy="1438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49" name="Text Box 21"/>
          <p:cNvSpPr txBox="1">
            <a:spLocks noChangeArrowheads="1"/>
          </p:cNvSpPr>
          <p:nvPr/>
        </p:nvSpPr>
        <p:spPr bwMode="auto">
          <a:xfrm>
            <a:off x="179388" y="2565400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AU" altLang="en-US" sz="1600"/>
              <a:t>User</a:t>
            </a:r>
          </a:p>
        </p:txBody>
      </p:sp>
      <p:sp>
        <p:nvSpPr>
          <p:cNvPr id="304150" name="Rectangle 22"/>
          <p:cNvSpPr>
            <a:spLocks noChangeArrowheads="1"/>
          </p:cNvSpPr>
          <p:nvPr/>
        </p:nvSpPr>
        <p:spPr bwMode="auto">
          <a:xfrm>
            <a:off x="2052638" y="1257300"/>
            <a:ext cx="4464050" cy="5503863"/>
          </a:xfrm>
          <a:prstGeom prst="rect">
            <a:avLst/>
          </a:prstGeom>
          <a:noFill/>
          <a:ln w="38100">
            <a:solidFill>
              <a:srgbClr val="FFFF66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grpSp>
        <p:nvGrpSpPr>
          <p:cNvPr id="304151" name="Group 23"/>
          <p:cNvGrpSpPr>
            <a:grpSpLocks/>
          </p:cNvGrpSpPr>
          <p:nvPr/>
        </p:nvGrpSpPr>
        <p:grpSpPr bwMode="auto">
          <a:xfrm>
            <a:off x="2411413" y="1452563"/>
            <a:ext cx="1584325" cy="1223962"/>
            <a:chOff x="2789" y="2205"/>
            <a:chExt cx="998" cy="771"/>
          </a:xfrm>
        </p:grpSpPr>
        <p:sp>
          <p:nvSpPr>
            <p:cNvPr id="304152" name="Rectangle 24"/>
            <p:cNvSpPr>
              <a:spLocks noChangeArrowheads="1"/>
            </p:cNvSpPr>
            <p:nvPr/>
          </p:nvSpPr>
          <p:spPr bwMode="auto">
            <a:xfrm>
              <a:off x="2789" y="2205"/>
              <a:ext cx="998" cy="771"/>
            </a:xfrm>
            <a:prstGeom prst="rect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/>
            <a:lstStyle/>
            <a:p>
              <a:pPr algn="ctr" eaLnBrk="1" hangingPunct="1"/>
              <a:r>
                <a:rPr lang="en-AU" altLang="en-US" sz="1600"/>
                <a:t>Support Cell</a:t>
              </a:r>
            </a:p>
          </p:txBody>
        </p:sp>
        <p:pic>
          <p:nvPicPr>
            <p:cNvPr id="304153" name="Picture 25" descr="MCj04348740000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05" y="2341"/>
              <a:ext cx="482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154" name="Picture 26" descr="MCj04348740000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78" y="2395"/>
              <a:ext cx="482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155" name="Picture 27" descr="MCj04348740000[1]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51" y="2448"/>
              <a:ext cx="482" cy="4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04156" name="Group 28"/>
          <p:cNvGrpSpPr>
            <a:grpSpLocks/>
          </p:cNvGrpSpPr>
          <p:nvPr/>
        </p:nvGrpSpPr>
        <p:grpSpPr bwMode="auto">
          <a:xfrm>
            <a:off x="2411413" y="2892425"/>
            <a:ext cx="1728787" cy="1271588"/>
            <a:chOff x="1791" y="1207"/>
            <a:chExt cx="1089" cy="801"/>
          </a:xfrm>
        </p:grpSpPr>
        <p:pic>
          <p:nvPicPr>
            <p:cNvPr id="304157" name="Picture 29" descr="Execute N2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1" y="1207"/>
              <a:ext cx="1089" cy="8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58" name="Text Box 30"/>
            <p:cNvSpPr txBox="1">
              <a:spLocks noChangeArrowheads="1"/>
            </p:cNvSpPr>
            <p:nvPr/>
          </p:nvSpPr>
          <p:spPr bwMode="auto">
            <a:xfrm>
              <a:off x="1928" y="1373"/>
              <a:ext cx="816" cy="468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 eaLnBrk="1" hangingPunct="1"/>
              <a:r>
                <a:rPr lang="en-AU" altLang="en-US" sz="1600"/>
                <a:t>Generic Knowledge Model</a:t>
              </a:r>
            </a:p>
          </p:txBody>
        </p:sp>
      </p:grpSp>
      <p:grpSp>
        <p:nvGrpSpPr>
          <p:cNvPr id="304159" name="Group 31"/>
          <p:cNvGrpSpPr>
            <a:grpSpLocks/>
          </p:cNvGrpSpPr>
          <p:nvPr/>
        </p:nvGrpSpPr>
        <p:grpSpPr bwMode="auto">
          <a:xfrm>
            <a:off x="4284663" y="2963863"/>
            <a:ext cx="1866900" cy="1276350"/>
            <a:chOff x="1160" y="2259"/>
            <a:chExt cx="1176" cy="804"/>
          </a:xfrm>
        </p:grpSpPr>
        <p:pic>
          <p:nvPicPr>
            <p:cNvPr id="304160" name="Picture 32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60" y="2259"/>
              <a:ext cx="1176" cy="80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4161" name="Text Box 33"/>
            <p:cNvSpPr txBox="1">
              <a:spLocks noChangeArrowheads="1"/>
            </p:cNvSpPr>
            <p:nvPr/>
          </p:nvSpPr>
          <p:spPr bwMode="auto">
            <a:xfrm>
              <a:off x="1387" y="2504"/>
              <a:ext cx="722" cy="31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 eaLnBrk="1" hangingPunct="1"/>
              <a:r>
                <a:rPr lang="en-AU" altLang="en-US" sz="1600"/>
                <a:t>Reference</a:t>
              </a:r>
            </a:p>
            <a:p>
              <a:pPr algn="ctr" eaLnBrk="1" hangingPunct="1"/>
              <a:r>
                <a:rPr lang="en-AU" altLang="en-US" sz="1600"/>
                <a:t>Model</a:t>
              </a:r>
            </a:p>
          </p:txBody>
        </p:sp>
      </p:grpSp>
      <p:grpSp>
        <p:nvGrpSpPr>
          <p:cNvPr id="304162" name="Group 34"/>
          <p:cNvGrpSpPr>
            <a:grpSpLocks/>
          </p:cNvGrpSpPr>
          <p:nvPr/>
        </p:nvGrpSpPr>
        <p:grpSpPr bwMode="auto">
          <a:xfrm>
            <a:off x="3708400" y="4362450"/>
            <a:ext cx="2738438" cy="1077913"/>
            <a:chOff x="1292" y="3475"/>
            <a:chExt cx="1725" cy="679"/>
          </a:xfrm>
        </p:grpSpPr>
        <p:pic>
          <p:nvPicPr>
            <p:cNvPr id="304163" name="Picture 6" descr="Analysis Process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2" y="3475"/>
              <a:ext cx="1725" cy="6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4164" name="Text Box 36"/>
            <p:cNvSpPr txBox="1">
              <a:spLocks noChangeArrowheads="1"/>
            </p:cNvSpPr>
            <p:nvPr/>
          </p:nvSpPr>
          <p:spPr bwMode="auto">
            <a:xfrm>
              <a:off x="1831" y="3657"/>
              <a:ext cx="646" cy="31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 eaLnBrk="1" hangingPunct="1"/>
              <a:r>
                <a:rPr lang="en-AU" altLang="en-US" sz="1600"/>
                <a:t>Process Model</a:t>
              </a:r>
            </a:p>
          </p:txBody>
        </p:sp>
      </p:grpSp>
      <p:grpSp>
        <p:nvGrpSpPr>
          <p:cNvPr id="304165" name="Group 37"/>
          <p:cNvGrpSpPr>
            <a:grpSpLocks/>
          </p:cNvGrpSpPr>
          <p:nvPr/>
        </p:nvGrpSpPr>
        <p:grpSpPr bwMode="auto">
          <a:xfrm>
            <a:off x="2195513" y="4359275"/>
            <a:ext cx="1479550" cy="1038225"/>
            <a:chOff x="4513" y="341"/>
            <a:chExt cx="932" cy="654"/>
          </a:xfrm>
        </p:grpSpPr>
        <p:pic>
          <p:nvPicPr>
            <p:cNvPr id="304166" name="Picture 38" descr="untitled"/>
            <p:cNvPicPr>
              <a:picLocks noChangeAspect="1" noChangeArrowheads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513" y="341"/>
              <a:ext cx="932" cy="6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67" name="Text Box 39"/>
            <p:cNvSpPr txBox="1">
              <a:spLocks noChangeArrowheads="1"/>
            </p:cNvSpPr>
            <p:nvPr/>
          </p:nvSpPr>
          <p:spPr bwMode="auto">
            <a:xfrm>
              <a:off x="4695" y="562"/>
              <a:ext cx="544" cy="16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 eaLnBrk="1" hangingPunct="1"/>
              <a:r>
                <a:rPr lang="en-AU" altLang="en-US" sz="1600"/>
                <a:t>Scripts</a:t>
              </a:r>
            </a:p>
          </p:txBody>
        </p:sp>
      </p:grpSp>
      <p:grpSp>
        <p:nvGrpSpPr>
          <p:cNvPr id="304168" name="Group 40"/>
          <p:cNvGrpSpPr>
            <a:grpSpLocks/>
          </p:cNvGrpSpPr>
          <p:nvPr/>
        </p:nvGrpSpPr>
        <p:grpSpPr bwMode="auto">
          <a:xfrm>
            <a:off x="4424363" y="1482725"/>
            <a:ext cx="1587500" cy="1411288"/>
            <a:chOff x="2787" y="591"/>
            <a:chExt cx="1000" cy="889"/>
          </a:xfrm>
        </p:grpSpPr>
        <p:pic>
          <p:nvPicPr>
            <p:cNvPr id="304169" name="Picture 41" descr="MCj04326450000[1]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92" y="890"/>
              <a:ext cx="590" cy="59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70" name="Text Box 42"/>
            <p:cNvSpPr txBox="1">
              <a:spLocks noChangeArrowheads="1"/>
            </p:cNvSpPr>
            <p:nvPr/>
          </p:nvSpPr>
          <p:spPr bwMode="auto">
            <a:xfrm>
              <a:off x="2787" y="591"/>
              <a:ext cx="1000" cy="314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18000" tIns="0" rIns="18000" bIns="0" anchor="ctr">
              <a:spAutoFit/>
            </a:bodyPr>
            <a:lstStyle/>
            <a:p>
              <a:pPr algn="ctr" eaLnBrk="1" hangingPunct="1"/>
              <a:r>
                <a:rPr lang="en-AU" altLang="en-US" sz="1600"/>
                <a:t>Support Documentation</a:t>
              </a:r>
            </a:p>
          </p:txBody>
        </p:sp>
      </p:grpSp>
      <p:pic>
        <p:nvPicPr>
          <p:cNvPr id="304172" name="Picture 44" descr="j0300520"/>
          <p:cNvPicPr>
            <a:picLocks noChangeAspect="1" noChangeArrowheads="1" noCrop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3988" y="5526088"/>
            <a:ext cx="692150" cy="59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4173" name="Text Box 45"/>
          <p:cNvSpPr txBox="1">
            <a:spLocks noChangeArrowheads="1"/>
          </p:cNvSpPr>
          <p:nvPr/>
        </p:nvSpPr>
        <p:spPr bwMode="auto">
          <a:xfrm>
            <a:off x="4932363" y="6145213"/>
            <a:ext cx="1295400" cy="49847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/>
          <a:p>
            <a:pPr algn="ctr" eaLnBrk="1" hangingPunct="1"/>
            <a:r>
              <a:rPr lang="en-AU" altLang="en-US" sz="1600"/>
              <a:t>Enterprise interfaces</a:t>
            </a:r>
          </a:p>
        </p:txBody>
      </p:sp>
      <p:grpSp>
        <p:nvGrpSpPr>
          <p:cNvPr id="304174" name="Group 46"/>
          <p:cNvGrpSpPr>
            <a:grpSpLocks/>
          </p:cNvGrpSpPr>
          <p:nvPr/>
        </p:nvGrpSpPr>
        <p:grpSpPr bwMode="auto">
          <a:xfrm>
            <a:off x="2195513" y="5634038"/>
            <a:ext cx="2451100" cy="1009650"/>
            <a:chOff x="1699" y="2821"/>
            <a:chExt cx="1544" cy="636"/>
          </a:xfrm>
        </p:grpSpPr>
        <p:pic>
          <p:nvPicPr>
            <p:cNvPr id="304175" name="Picture 47" descr="MCj04413350000[1]"/>
            <p:cNvPicPr>
              <a:picLocks noChangeAspect="1" noChangeArrowheads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9" y="2821"/>
              <a:ext cx="636" cy="6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4176" name="Picture 48" descr="The Battle of Trafalgar (big)">
              <a:hlinkClick r:id="rId17"/>
            </p:cNvPr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1" y="2841"/>
              <a:ext cx="862" cy="59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04177" name="Text Box 49"/>
            <p:cNvSpPr txBox="1">
              <a:spLocks noChangeArrowheads="1"/>
            </p:cNvSpPr>
            <p:nvPr/>
          </p:nvSpPr>
          <p:spPr bwMode="auto">
            <a:xfrm>
              <a:off x="1905" y="3067"/>
              <a:ext cx="906" cy="160"/>
            </a:xfrm>
            <a:prstGeom prst="rect">
              <a:avLst/>
            </a:prstGeom>
            <a:solidFill>
              <a:srgbClr val="FFFF99"/>
            </a:solidFill>
            <a:ln w="9525" algn="ctr">
              <a:solidFill>
                <a:schemeClr val="tx1"/>
              </a:solidFill>
              <a:miter lim="800000"/>
              <a:headEnd/>
              <a:tailEnd type="none" w="med" len="lg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tIns="0" bIns="0" anchor="ctr">
              <a:spAutoFit/>
            </a:bodyPr>
            <a:lstStyle/>
            <a:p>
              <a:pPr algn="ctr" eaLnBrk="1" hangingPunct="1"/>
              <a:r>
                <a:rPr lang="en-AU" altLang="en-US" sz="1600"/>
                <a:t>Infrastructure</a:t>
              </a:r>
            </a:p>
          </p:txBody>
        </p:sp>
      </p:grpSp>
      <p:sp>
        <p:nvSpPr>
          <p:cNvPr id="304179" name="AutoShape 51"/>
          <p:cNvSpPr>
            <a:spLocks noChangeArrowheads="1"/>
          </p:cNvSpPr>
          <p:nvPr/>
        </p:nvSpPr>
        <p:spPr bwMode="auto">
          <a:xfrm rot="5400000">
            <a:off x="6443663" y="4783138"/>
            <a:ext cx="1152525" cy="1152525"/>
          </a:xfrm>
          <a:custGeom>
            <a:avLst/>
            <a:gdLst>
              <a:gd name="G0" fmla="+- 0 0 0"/>
              <a:gd name="G1" fmla="+- -5908671 0 0"/>
              <a:gd name="G2" fmla="+- 0 0 -5908671"/>
              <a:gd name="G3" fmla="+- 10800 0 0"/>
              <a:gd name="G4" fmla="+- 0 0 0"/>
              <a:gd name="T0" fmla="*/ 360 256 1"/>
              <a:gd name="T1" fmla="*/ 0 256 1"/>
              <a:gd name="G5" fmla="+- G2 T0 T1"/>
              <a:gd name="G6" fmla="?: G2 G2 G5"/>
              <a:gd name="G7" fmla="+- 0 0 G6"/>
              <a:gd name="G8" fmla="+- 5400 0 0"/>
              <a:gd name="G9" fmla="+- 0 0 -5908671"/>
              <a:gd name="G10" fmla="+- 5400 0 2700"/>
              <a:gd name="G11" fmla="cos G10 0"/>
              <a:gd name="G12" fmla="sin G10 0"/>
              <a:gd name="G13" fmla="cos 13500 0"/>
              <a:gd name="G14" fmla="sin 13500 0"/>
              <a:gd name="G15" fmla="+- G11 10800 0"/>
              <a:gd name="G16" fmla="+- G12 10800 0"/>
              <a:gd name="G17" fmla="+- G13 10800 0"/>
              <a:gd name="G18" fmla="+- G14 10800 0"/>
              <a:gd name="G19" fmla="*/ 5400 1 2"/>
              <a:gd name="G20" fmla="+- G19 5400 0"/>
              <a:gd name="G21" fmla="cos G20 0"/>
              <a:gd name="G22" fmla="sin G20 0"/>
              <a:gd name="G23" fmla="+- G21 10800 0"/>
              <a:gd name="G24" fmla="+- G12 G23 G22"/>
              <a:gd name="G25" fmla="+- G22 G23 G11"/>
              <a:gd name="G26" fmla="cos 10800 0"/>
              <a:gd name="G27" fmla="sin 10800 0"/>
              <a:gd name="G28" fmla="cos 5400 0"/>
              <a:gd name="G29" fmla="sin 5400 0"/>
              <a:gd name="G30" fmla="+- G26 10800 0"/>
              <a:gd name="G31" fmla="+- G27 10800 0"/>
              <a:gd name="G32" fmla="+- G28 10800 0"/>
              <a:gd name="G33" fmla="+- G29 10800 0"/>
              <a:gd name="G34" fmla="+- G19 5400 0"/>
              <a:gd name="G35" fmla="cos G34 -5908671"/>
              <a:gd name="G36" fmla="sin G34 -5908671"/>
              <a:gd name="G37" fmla="+/ -5908671 0 2"/>
              <a:gd name="T2" fmla="*/ 180 256 1"/>
              <a:gd name="T3" fmla="*/ 0 256 1"/>
              <a:gd name="G38" fmla="+- G37 T2 T3"/>
              <a:gd name="G39" fmla="?: G2 G37 G38"/>
              <a:gd name="G40" fmla="cos 10800 G39"/>
              <a:gd name="G41" fmla="sin 10800 G39"/>
              <a:gd name="G42" fmla="cos 5400 G39"/>
              <a:gd name="G43" fmla="sin 5400 G39"/>
              <a:gd name="G44" fmla="+- G40 10800 0"/>
              <a:gd name="G45" fmla="+- G41 10800 0"/>
              <a:gd name="G46" fmla="+- G42 10800 0"/>
              <a:gd name="G47" fmla="+- G43 10800 0"/>
              <a:gd name="G48" fmla="+- G35 10800 0"/>
              <a:gd name="G49" fmla="+- G36 10800 0"/>
              <a:gd name="T4" fmla="*/ 18426 w 21600"/>
              <a:gd name="T5" fmla="*/ 3152 h 21600"/>
              <a:gd name="T6" fmla="*/ 10777 w 21600"/>
              <a:gd name="T7" fmla="*/ 2700 h 21600"/>
              <a:gd name="T8" fmla="*/ 14613 w 21600"/>
              <a:gd name="T9" fmla="*/ 6976 h 21600"/>
              <a:gd name="T10" fmla="*/ 24300 w 21600"/>
              <a:gd name="T11" fmla="*/ 10800 h 21600"/>
              <a:gd name="T12" fmla="*/ 18900 w 21600"/>
              <a:gd name="T13" fmla="*/ 16200 h 21600"/>
              <a:gd name="T14" fmla="*/ 13500 w 21600"/>
              <a:gd name="T15" fmla="*/ 10800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10794" y="5399"/>
                  <a:pt x="10789" y="5400"/>
                  <a:pt x="10784" y="5400"/>
                </a:cubicBezTo>
                <a:lnTo>
                  <a:pt x="10769" y="0"/>
                </a:lnTo>
                <a:cubicBezTo>
                  <a:pt x="10779" y="0"/>
                  <a:pt x="10789" y="-1"/>
                  <a:pt x="10800" y="0"/>
                </a:cubicBezTo>
                <a:cubicBezTo>
                  <a:pt x="16764" y="0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AU"/>
          </a:p>
        </p:txBody>
      </p:sp>
      <p:sp>
        <p:nvSpPr>
          <p:cNvPr id="304180" name="Text Box 52"/>
          <p:cNvSpPr txBox="1">
            <a:spLocks noChangeArrowheads="1"/>
          </p:cNvSpPr>
          <p:nvPr/>
        </p:nvSpPr>
        <p:spPr bwMode="auto">
          <a:xfrm rot="-5400000">
            <a:off x="5951537" y="5668963"/>
            <a:ext cx="1127125" cy="25400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spAutoFit/>
          </a:bodyPr>
          <a:lstStyle/>
          <a:p>
            <a:pPr algn="ctr" eaLnBrk="1" hangingPunct="1"/>
            <a:r>
              <a:rPr lang="en-AU" altLang="en-US" sz="1600"/>
              <a:t>KM re-use</a:t>
            </a:r>
          </a:p>
        </p:txBody>
      </p:sp>
      <p:sp>
        <p:nvSpPr>
          <p:cNvPr id="304181" name="Rectangle 53"/>
          <p:cNvSpPr>
            <a:spLocks noGrp="1" noChangeArrowheads="1"/>
          </p:cNvSpPr>
          <p:nvPr>
            <p:ph type="title"/>
          </p:nvPr>
        </p:nvSpPr>
        <p:spPr>
          <a:xfrm>
            <a:off x="1763688" y="260648"/>
            <a:ext cx="6923112" cy="769441"/>
          </a:xfrm>
        </p:spPr>
        <p:txBody>
          <a:bodyPr/>
          <a:lstStyle/>
          <a:p>
            <a:r>
              <a:rPr lang="en-AU" altLang="en-US" dirty="0" smtClean="0"/>
              <a:t>Capability </a:t>
            </a:r>
            <a:r>
              <a:rPr lang="en-AU" altLang="en-US" dirty="0"/>
              <a:t>Boundary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24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8590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pPr/>
              <a:t>25</a:t>
            </a:fld>
            <a:endParaRPr lang="en-AU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825377" y="260350"/>
            <a:ext cx="6923087" cy="769938"/>
          </a:xfrm>
        </p:spPr>
        <p:txBody>
          <a:bodyPr>
            <a:normAutofit/>
          </a:bodyPr>
          <a:lstStyle/>
          <a:p>
            <a:r>
              <a:rPr lang="en-AU" dirty="0" smtClean="0"/>
              <a:t>A capability, not just a tool</a:t>
            </a:r>
            <a:endParaRPr lang="en-AU" dirty="0"/>
          </a:p>
        </p:txBody>
      </p:sp>
      <p:pic>
        <p:nvPicPr>
          <p:cNvPr id="6" name="Picture 4" descr="MCj04326450000[1]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37463" y="2670036"/>
            <a:ext cx="1011238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 Box 11"/>
          <p:cNvSpPr txBox="1">
            <a:spLocks noChangeArrowheads="1"/>
          </p:cNvSpPr>
          <p:nvPr/>
        </p:nvSpPr>
        <p:spPr bwMode="auto">
          <a:xfrm>
            <a:off x="7281863" y="3508236"/>
            <a:ext cx="1800225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AU" sz="1600"/>
              <a:t>DCP capability documentation and other reports</a:t>
            </a:r>
          </a:p>
        </p:txBody>
      </p:sp>
      <p:pic>
        <p:nvPicPr>
          <p:cNvPr id="8" name="Picture 15" descr="Execute N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84776" y="3846374"/>
            <a:ext cx="668337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8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1" y="3857486"/>
            <a:ext cx="674687" cy="4714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24"/>
          <p:cNvSpPr>
            <a:spLocks noChangeArrowheads="1"/>
          </p:cNvSpPr>
          <p:nvPr/>
        </p:nvSpPr>
        <p:spPr bwMode="auto">
          <a:xfrm>
            <a:off x="3062288" y="1790561"/>
            <a:ext cx="3616325" cy="2770188"/>
          </a:xfrm>
          <a:prstGeom prst="rect">
            <a:avLst/>
          </a:prstGeom>
          <a:noFill/>
          <a:ln w="38100">
            <a:solidFill>
              <a:schemeClr val="tx1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buFontTx/>
              <a:buNone/>
            </a:pPr>
            <a:endParaRPr lang="en-AU" sz="900"/>
          </a:p>
        </p:txBody>
      </p:sp>
      <p:sp>
        <p:nvSpPr>
          <p:cNvPr id="11" name="Rectangle 26"/>
          <p:cNvSpPr>
            <a:spLocks noChangeArrowheads="1"/>
          </p:cNvSpPr>
          <p:nvPr/>
        </p:nvSpPr>
        <p:spPr bwMode="auto">
          <a:xfrm>
            <a:off x="3198813" y="2365236"/>
            <a:ext cx="919163" cy="709613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/>
          <a:p>
            <a:pPr algn="ctr">
              <a:buFontTx/>
              <a:buNone/>
            </a:pPr>
            <a:r>
              <a:rPr lang="en-AU" sz="900"/>
              <a:t>Skilled people</a:t>
            </a:r>
          </a:p>
        </p:txBody>
      </p:sp>
      <p:pic>
        <p:nvPicPr>
          <p:cNvPr id="12" name="Picture 27" descr="MCj04348740000[1]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73476" y="2490649"/>
            <a:ext cx="444500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8" descr="MCj04348740000[1]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63926" y="2539861"/>
            <a:ext cx="4445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9" descr="MCj04348740000[1]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55963" y="2589074"/>
            <a:ext cx="442913" cy="442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1" descr="Execute N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98813" y="3109774"/>
            <a:ext cx="919163" cy="67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2"/>
          <p:cNvSpPr txBox="1">
            <a:spLocks noChangeArrowheads="1"/>
          </p:cNvSpPr>
          <p:nvPr/>
        </p:nvSpPr>
        <p:spPr bwMode="auto">
          <a:xfrm>
            <a:off x="3255963" y="3136761"/>
            <a:ext cx="811213" cy="2555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/>
              <a:t>Document map and template</a:t>
            </a:r>
          </a:p>
        </p:txBody>
      </p:sp>
      <p:pic>
        <p:nvPicPr>
          <p:cNvPr id="17" name="Picture 34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5126" y="3114536"/>
            <a:ext cx="949325" cy="649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 Box 35"/>
          <p:cNvSpPr txBox="1">
            <a:spLocks noChangeArrowheads="1"/>
          </p:cNvSpPr>
          <p:nvPr/>
        </p:nvSpPr>
        <p:spPr bwMode="auto">
          <a:xfrm>
            <a:off x="4346576" y="3136761"/>
            <a:ext cx="606425" cy="25558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/>
              <a:t>Reference Model</a:t>
            </a:r>
          </a:p>
        </p:txBody>
      </p:sp>
      <p:pic>
        <p:nvPicPr>
          <p:cNvPr id="19" name="Picture 6" descr="Analysis Process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0651" y="3109774"/>
            <a:ext cx="1357312" cy="62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Text Box 38"/>
          <p:cNvSpPr txBox="1">
            <a:spLocks noChangeArrowheads="1"/>
          </p:cNvSpPr>
          <p:nvPr/>
        </p:nvSpPr>
        <p:spPr bwMode="auto">
          <a:xfrm>
            <a:off x="5462588" y="3136761"/>
            <a:ext cx="833438" cy="1238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AU"/>
              <a:t>WSAF process</a:t>
            </a:r>
          </a:p>
        </p:txBody>
      </p:sp>
      <p:pic>
        <p:nvPicPr>
          <p:cNvPr id="21" name="Picture 40" descr="untitled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9926" y="3855899"/>
            <a:ext cx="857250" cy="60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 Box 41"/>
          <p:cNvSpPr txBox="1">
            <a:spLocks noChangeArrowheads="1"/>
          </p:cNvSpPr>
          <p:nvPr/>
        </p:nvSpPr>
        <p:spPr bwMode="auto">
          <a:xfrm>
            <a:off x="3376613" y="3886061"/>
            <a:ext cx="500063" cy="122238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/>
              <a:t>Scripts</a:t>
            </a:r>
          </a:p>
        </p:txBody>
      </p:sp>
      <p:sp>
        <p:nvSpPr>
          <p:cNvPr id="23" name="Text Box 44"/>
          <p:cNvSpPr txBox="1">
            <a:spLocks noChangeArrowheads="1"/>
          </p:cNvSpPr>
          <p:nvPr/>
        </p:nvSpPr>
        <p:spPr bwMode="auto">
          <a:xfrm>
            <a:off x="5184776" y="2366824"/>
            <a:ext cx="1357312" cy="708025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/>
              <a:t>Support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/>
              <a:t>(training and facilities)</a:t>
            </a:r>
          </a:p>
        </p:txBody>
      </p:sp>
      <p:pic>
        <p:nvPicPr>
          <p:cNvPr id="24" name="Picture 45" descr="j0300520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88026" y="4697274"/>
            <a:ext cx="69215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 Box 46"/>
          <p:cNvSpPr txBox="1">
            <a:spLocks noChangeArrowheads="1"/>
          </p:cNvSpPr>
          <p:nvPr/>
        </p:nvSpPr>
        <p:spPr bwMode="auto">
          <a:xfrm>
            <a:off x="5770563" y="4446449"/>
            <a:ext cx="722313" cy="277812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 bIns="0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AU" sz="900" dirty="0"/>
              <a:t>Enterprise interfaces</a:t>
            </a:r>
          </a:p>
        </p:txBody>
      </p:sp>
      <p:sp>
        <p:nvSpPr>
          <p:cNvPr id="26" name="Text Box 50"/>
          <p:cNvSpPr txBox="1">
            <a:spLocks noChangeArrowheads="1"/>
          </p:cNvSpPr>
          <p:nvPr/>
        </p:nvSpPr>
        <p:spPr bwMode="auto">
          <a:xfrm>
            <a:off x="4191001" y="2368411"/>
            <a:ext cx="919162" cy="708025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tIns="0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AU" sz="900"/>
              <a:t>MBSE Tools</a:t>
            </a:r>
          </a:p>
        </p:txBody>
      </p:sp>
      <p:sp>
        <p:nvSpPr>
          <p:cNvPr id="27" name="Text Box 44"/>
          <p:cNvSpPr txBox="1">
            <a:spLocks noChangeArrowheads="1"/>
          </p:cNvSpPr>
          <p:nvPr/>
        </p:nvSpPr>
        <p:spPr bwMode="auto">
          <a:xfrm>
            <a:off x="5603876" y="3876536"/>
            <a:ext cx="550862" cy="138113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8000" tIns="0" rIns="18000" bIns="0" anchor="ctr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buFontTx/>
              <a:buNone/>
            </a:pPr>
            <a:r>
              <a:rPr lang="en-AU" sz="900"/>
              <a:t>Libraries</a:t>
            </a:r>
          </a:p>
        </p:txBody>
      </p:sp>
      <p:pic>
        <p:nvPicPr>
          <p:cNvPr id="28" name="Picture 43" descr="MCj04326450000[1]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063" y="2617649"/>
            <a:ext cx="412750" cy="411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2" descr="C:\Documents and Settings\robinske\Local Settings\Temporary Internet Files\Content.IE5\3A0HF9MQ\MC900438736[1].jpg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11863" y="2643049"/>
            <a:ext cx="481013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3" descr="C:\Documents and Settings\robinske\Local Settings\Temporary Internet Files\Content.IE5\4O16RD4Z\MC900434894[1].png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07001" y="2617649"/>
            <a:ext cx="354012" cy="395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8" descr="MCj04413350000[1]"/>
          <p:cNvPicPr>
            <a:picLocks noChangeAspect="1" noChangeArrowheads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00551" y="2516049"/>
            <a:ext cx="500062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4" descr="C:\Documents and Settings\robinske\Local Settings\Temporary Internet Files\Content.IE5\STI1YIED\MC900434822[1].png"/>
          <p:cNvPicPr>
            <a:picLocks noChangeAspect="1" noChangeArrowheads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62438" y="3784461"/>
            <a:ext cx="776288" cy="776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3" name="TextBox 1"/>
          <p:cNvSpPr txBox="1">
            <a:spLocks noChangeArrowheads="1"/>
          </p:cNvSpPr>
          <p:nvPr/>
        </p:nvSpPr>
        <p:spPr bwMode="auto">
          <a:xfrm>
            <a:off x="4433888" y="3978136"/>
            <a:ext cx="4460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sz="1200" b="1">
                <a:solidFill>
                  <a:srgbClr val="FF0000"/>
                </a:solidFill>
              </a:rPr>
              <a:t>The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sz="1200" b="1">
                <a:solidFill>
                  <a:srgbClr val="FF0000"/>
                </a:solidFill>
              </a:rPr>
              <a:t>Model</a:t>
            </a:r>
          </a:p>
        </p:txBody>
      </p:sp>
      <p:sp>
        <p:nvSpPr>
          <p:cNvPr id="34" name="Right Arrow 2"/>
          <p:cNvSpPr>
            <a:spLocks noChangeArrowheads="1"/>
          </p:cNvSpPr>
          <p:nvPr/>
        </p:nvSpPr>
        <p:spPr bwMode="auto">
          <a:xfrm flipH="1">
            <a:off x="1712913" y="1674674"/>
            <a:ext cx="1349375" cy="611187"/>
          </a:xfrm>
          <a:prstGeom prst="rightArrow">
            <a:avLst>
              <a:gd name="adj1" fmla="val 65500"/>
              <a:gd name="adj2" fmla="val 4991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/>
              <a:t>Knowledge management</a:t>
            </a:r>
          </a:p>
        </p:txBody>
      </p:sp>
      <p:sp>
        <p:nvSpPr>
          <p:cNvPr id="35" name="Right Arrow 56"/>
          <p:cNvSpPr>
            <a:spLocks noChangeArrowheads="1"/>
          </p:cNvSpPr>
          <p:nvPr/>
        </p:nvSpPr>
        <p:spPr bwMode="auto">
          <a:xfrm flipH="1">
            <a:off x="1827213" y="2273161"/>
            <a:ext cx="1235075" cy="611188"/>
          </a:xfrm>
          <a:prstGeom prst="rightArrow">
            <a:avLst>
              <a:gd name="adj1" fmla="val 65500"/>
              <a:gd name="adj2" fmla="val 4991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 dirty="0" smtClean="0"/>
              <a:t>Capability analysis</a:t>
            </a:r>
            <a:endParaRPr lang="en-AU" sz="1200" dirty="0"/>
          </a:p>
        </p:txBody>
      </p:sp>
      <p:sp>
        <p:nvSpPr>
          <p:cNvPr id="36" name="Right Arrow 57"/>
          <p:cNvSpPr>
            <a:spLocks noChangeArrowheads="1"/>
          </p:cNvSpPr>
          <p:nvPr/>
        </p:nvSpPr>
        <p:spPr bwMode="auto">
          <a:xfrm flipH="1">
            <a:off x="1827213" y="3470136"/>
            <a:ext cx="1235075" cy="609600"/>
          </a:xfrm>
          <a:prstGeom prst="rightArrow">
            <a:avLst>
              <a:gd name="adj1" fmla="val 65500"/>
              <a:gd name="adj2" fmla="val 50041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/>
              <a:t>Engineering rigour</a:t>
            </a:r>
          </a:p>
        </p:txBody>
      </p:sp>
      <p:sp>
        <p:nvSpPr>
          <p:cNvPr id="37" name="Right Arrow 58"/>
          <p:cNvSpPr>
            <a:spLocks noChangeArrowheads="1"/>
          </p:cNvSpPr>
          <p:nvPr/>
        </p:nvSpPr>
        <p:spPr bwMode="auto">
          <a:xfrm flipH="1">
            <a:off x="1712913" y="4068624"/>
            <a:ext cx="1349375" cy="609600"/>
          </a:xfrm>
          <a:prstGeom prst="rightArrow">
            <a:avLst>
              <a:gd name="adj1" fmla="val 65500"/>
              <a:gd name="adj2" fmla="val 50040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/>
              <a:t>Configuration management</a:t>
            </a:r>
          </a:p>
        </p:txBody>
      </p:sp>
      <p:sp>
        <p:nvSpPr>
          <p:cNvPr id="38" name="Right Arrow 37"/>
          <p:cNvSpPr>
            <a:spLocks noChangeArrowheads="1"/>
          </p:cNvSpPr>
          <p:nvPr/>
        </p:nvSpPr>
        <p:spPr bwMode="auto">
          <a:xfrm>
            <a:off x="6630988" y="2797036"/>
            <a:ext cx="1006475" cy="755650"/>
          </a:xfrm>
          <a:prstGeom prst="rightArrow">
            <a:avLst>
              <a:gd name="adj1" fmla="val 56019"/>
              <a:gd name="adj2" fmla="val 50003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0" tIns="0" rIns="0" bIns="0" anchor="ctr"/>
          <a:lstStyle/>
          <a:p>
            <a:pPr algn="ctr" eaLnBrk="0" hangingPunct="0">
              <a:spcBef>
                <a:spcPct val="0"/>
              </a:spcBef>
              <a:buFontTx/>
              <a:buNone/>
            </a:pPr>
            <a:r>
              <a:rPr lang="en-AU" sz="1400"/>
              <a:t>(Tailored)</a:t>
            </a:r>
          </a:p>
        </p:txBody>
      </p:sp>
      <p:sp>
        <p:nvSpPr>
          <p:cNvPr id="39" name="Text Box 35"/>
          <p:cNvSpPr txBox="1">
            <a:spLocks noChangeArrowheads="1"/>
          </p:cNvSpPr>
          <p:nvPr/>
        </p:nvSpPr>
        <p:spPr bwMode="auto">
          <a:xfrm>
            <a:off x="3556001" y="1885811"/>
            <a:ext cx="2649537" cy="400050"/>
          </a:xfrm>
          <a:prstGeom prst="rect">
            <a:avLst/>
          </a:prstGeom>
          <a:solidFill>
            <a:srgbClr val="FFFF99"/>
          </a:solidFill>
          <a:ln w="9525" algn="ctr">
            <a:solidFill>
              <a:schemeClr val="tx1"/>
            </a:solidFill>
            <a:miter lim="800000"/>
            <a:headEnd/>
            <a:tailEnd type="none" w="med" len="lg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sz="2000" dirty="0"/>
              <a:t>WSAF </a:t>
            </a:r>
            <a:r>
              <a:rPr lang="en-AU" sz="2000" dirty="0" smtClean="0"/>
              <a:t>Capability</a:t>
            </a:r>
            <a:endParaRPr lang="en-AU" sz="2000" dirty="0"/>
          </a:p>
        </p:txBody>
      </p:sp>
      <p:sp>
        <p:nvSpPr>
          <p:cNvPr id="40" name="Right Arrow 61"/>
          <p:cNvSpPr>
            <a:spLocks noChangeArrowheads="1"/>
          </p:cNvSpPr>
          <p:nvPr/>
        </p:nvSpPr>
        <p:spPr bwMode="auto">
          <a:xfrm flipH="1">
            <a:off x="1865313" y="2871649"/>
            <a:ext cx="1196975" cy="609600"/>
          </a:xfrm>
          <a:prstGeom prst="rightArrow">
            <a:avLst>
              <a:gd name="adj1" fmla="val 65500"/>
              <a:gd name="adj2" fmla="val 50034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/>
              <a:t>Design Methods</a:t>
            </a:r>
          </a:p>
        </p:txBody>
      </p:sp>
      <p:sp>
        <p:nvSpPr>
          <p:cNvPr id="41" name="Oval 40"/>
          <p:cNvSpPr/>
          <p:nvPr/>
        </p:nvSpPr>
        <p:spPr bwMode="auto">
          <a:xfrm>
            <a:off x="895565" y="1714361"/>
            <a:ext cx="969745" cy="2931576"/>
          </a:xfrm>
          <a:prstGeom prst="ellipse">
            <a:avLst/>
          </a:prstGeom>
          <a:solidFill>
            <a:schemeClr val="bg1">
              <a:lumMod val="95000"/>
            </a:scheme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vert270" lIns="0" tIns="0" rIns="0" bIns="0"/>
          <a:lstStyle/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AU" sz="2400" dirty="0"/>
              <a:t>Defence needs</a:t>
            </a:r>
          </a:p>
          <a:p>
            <a:pPr algn="ctr" eaLnBrk="0" hangingPunct="0">
              <a:spcBef>
                <a:spcPct val="0"/>
              </a:spcBef>
              <a:buFontTx/>
              <a:buNone/>
              <a:defRPr/>
            </a:pPr>
            <a:r>
              <a:rPr lang="en-AU" sz="1200" dirty="0"/>
              <a:t>CDD elicitation and management</a:t>
            </a:r>
          </a:p>
        </p:txBody>
      </p:sp>
      <p:sp>
        <p:nvSpPr>
          <p:cNvPr id="42" name="Line Callout 1 (Accent Bar) 5"/>
          <p:cNvSpPr>
            <a:spLocks/>
          </p:cNvSpPr>
          <p:nvPr/>
        </p:nvSpPr>
        <p:spPr bwMode="auto">
          <a:xfrm flipH="1">
            <a:off x="76201" y="4910793"/>
            <a:ext cx="1851025" cy="963612"/>
          </a:xfrm>
          <a:prstGeom prst="accentCallout1">
            <a:avLst>
              <a:gd name="adj1" fmla="val 18750"/>
              <a:gd name="adj2" fmla="val -8333"/>
              <a:gd name="adj3" fmla="val -104681"/>
              <a:gd name="adj4" fmla="val -23800"/>
            </a:avLst>
          </a:prstGeom>
          <a:noFill/>
          <a:ln w="19050" algn="ctr">
            <a:solidFill>
              <a:schemeClr val="tx1"/>
            </a:solidFill>
            <a:round/>
            <a:headEnd type="none" w="lg" len="lg"/>
            <a:tailEnd type="oval" w="lg" len="lg"/>
          </a:ln>
        </p:spPr>
        <p:txBody>
          <a:bodyPr lIns="36000" tIns="0" rIns="0" bIns="0"/>
          <a:lstStyle/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 dirty="0"/>
              <a:t>Requirements elicitation 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 dirty="0"/>
              <a:t>Requirements justification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 dirty="0"/>
              <a:t>Requirements analysis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 dirty="0"/>
              <a:t>Requirements traceability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r>
              <a:rPr lang="en-AU" sz="1200" dirty="0"/>
              <a:t>Risk management</a:t>
            </a:r>
          </a:p>
          <a:p>
            <a:pPr algn="r" eaLnBrk="0" hangingPunct="0">
              <a:spcBef>
                <a:spcPct val="0"/>
              </a:spcBef>
              <a:buFontTx/>
              <a:buNone/>
            </a:pPr>
            <a:endParaRPr lang="en-AU" sz="1200" dirty="0"/>
          </a:p>
        </p:txBody>
      </p:sp>
      <p:sp>
        <p:nvSpPr>
          <p:cNvPr id="43" name="Right Arrow 42"/>
          <p:cNvSpPr>
            <a:spLocks noChangeArrowheads="1"/>
          </p:cNvSpPr>
          <p:nvPr/>
        </p:nvSpPr>
        <p:spPr bwMode="auto">
          <a:xfrm>
            <a:off x="6507163" y="4636949"/>
            <a:ext cx="1130300" cy="755650"/>
          </a:xfrm>
          <a:prstGeom prst="rightArrow">
            <a:avLst>
              <a:gd name="adj1" fmla="val 69176"/>
              <a:gd name="adj2" fmla="val 5002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0" rIns="0" bIns="0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AU" sz="1400"/>
              <a:t>DOORS</a:t>
            </a:r>
          </a:p>
          <a:p>
            <a:pPr eaLnBrk="0" hangingPunct="0">
              <a:spcBef>
                <a:spcPct val="0"/>
              </a:spcBef>
              <a:buFontTx/>
              <a:buNone/>
            </a:pPr>
            <a:r>
              <a:rPr lang="en-AU" sz="1400"/>
              <a:t>AUSDAF</a:t>
            </a:r>
          </a:p>
        </p:txBody>
      </p:sp>
      <p:sp>
        <p:nvSpPr>
          <p:cNvPr id="45" name="Rounded Rectangle 44"/>
          <p:cNvSpPr/>
          <p:nvPr/>
        </p:nvSpPr>
        <p:spPr bwMode="auto">
          <a:xfrm>
            <a:off x="1865310" y="2617649"/>
            <a:ext cx="369633" cy="170259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U" sz="1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charset="0"/>
                <a:ea typeface="ＭＳ Ｐゴシック" pitchFamily="1" charset="-128"/>
              </a:rPr>
              <a:t>DSTO</a:t>
            </a:r>
          </a:p>
        </p:txBody>
      </p:sp>
      <p:sp>
        <p:nvSpPr>
          <p:cNvPr id="44" name="Right Arrow 43"/>
          <p:cNvSpPr>
            <a:spLocks noChangeArrowheads="1"/>
          </p:cNvSpPr>
          <p:nvPr/>
        </p:nvSpPr>
        <p:spPr bwMode="auto">
          <a:xfrm rot="5400000">
            <a:off x="5564188" y="5540098"/>
            <a:ext cx="1130300" cy="755650"/>
          </a:xfrm>
          <a:prstGeom prst="rightArrow">
            <a:avLst>
              <a:gd name="adj1" fmla="val 69176"/>
              <a:gd name="adj2" fmla="val 50026"/>
            </a:avLst>
          </a:prstGeom>
          <a:solidFill>
            <a:schemeClr val="bg1">
              <a:lumMod val="95000"/>
            </a:schemeClr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lIns="36000" tIns="0" rIns="0" bIns="0" anchor="ctr"/>
          <a:lstStyle/>
          <a:p>
            <a:pPr eaLnBrk="0" hangingPunct="0">
              <a:spcBef>
                <a:spcPct val="0"/>
              </a:spcBef>
              <a:buFontTx/>
              <a:buNone/>
            </a:pPr>
            <a:r>
              <a:rPr lang="en-AU" sz="1400" dirty="0" smtClean="0"/>
              <a:t>WCMD MS&amp;A</a:t>
            </a:r>
            <a:endParaRPr lang="en-AU" sz="1400" dirty="0"/>
          </a:p>
        </p:txBody>
      </p:sp>
    </p:spTree>
    <p:extLst>
      <p:ext uri="{BB962C8B-B14F-4D97-AF65-F5344CB8AC3E}">
        <p14:creationId xmlns:p14="http://schemas.microsoft.com/office/powerpoint/2010/main" val="3557996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3" grpId="0" animBg="1"/>
      <p:bldP spid="44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629" y="1"/>
            <a:ext cx="3260477" cy="209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6" name="Explosion 2 75"/>
          <p:cNvSpPr/>
          <p:nvPr/>
        </p:nvSpPr>
        <p:spPr bwMode="auto">
          <a:xfrm>
            <a:off x="8143344" y="4840700"/>
            <a:ext cx="394654" cy="394654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7" name="Rectangle 27"/>
          <p:cNvSpPr>
            <a:spLocks noChangeArrowheads="1"/>
          </p:cNvSpPr>
          <p:nvPr/>
        </p:nvSpPr>
        <p:spPr bwMode="auto">
          <a:xfrm>
            <a:off x="5775334" y="4718050"/>
            <a:ext cx="1008063" cy="198437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Mar Strike</a:t>
            </a:r>
          </a:p>
        </p:txBody>
      </p:sp>
      <p:sp>
        <p:nvSpPr>
          <p:cNvPr id="17" name="Explosion 2 16"/>
          <p:cNvSpPr/>
          <p:nvPr/>
        </p:nvSpPr>
        <p:spPr bwMode="auto">
          <a:xfrm>
            <a:off x="800515" y="4840700"/>
            <a:ext cx="394654" cy="394654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5" name="Explosion 2 84"/>
          <p:cNvSpPr/>
          <p:nvPr/>
        </p:nvSpPr>
        <p:spPr bwMode="auto">
          <a:xfrm>
            <a:off x="5652529" y="4840700"/>
            <a:ext cx="394654" cy="394654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0" name="Rectangle 37"/>
          <p:cNvSpPr>
            <a:spLocks noChangeArrowheads="1"/>
          </p:cNvSpPr>
          <p:nvPr/>
        </p:nvSpPr>
        <p:spPr bwMode="auto">
          <a:xfrm>
            <a:off x="7764779" y="2644616"/>
            <a:ext cx="776463" cy="198438"/>
          </a:xfrm>
          <a:prstGeom prst="rect">
            <a:avLst/>
          </a:prstGeom>
          <a:gradFill rotWithShape="1">
            <a:gsLst>
              <a:gs pos="30000">
                <a:srgbClr val="00B0F0"/>
              </a:gs>
              <a:gs pos="0">
                <a:schemeClr val="bg1">
                  <a:lumMod val="95000"/>
                </a:schemeClr>
              </a:gs>
              <a:gs pos="70000">
                <a:srgbClr val="00B0F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MBA</a:t>
            </a:r>
          </a:p>
        </p:txBody>
      </p:sp>
      <p:sp>
        <p:nvSpPr>
          <p:cNvPr id="48" name="Rectangle 28"/>
          <p:cNvSpPr>
            <a:spLocks noChangeArrowheads="1"/>
          </p:cNvSpPr>
          <p:nvPr/>
        </p:nvSpPr>
        <p:spPr bwMode="auto">
          <a:xfrm>
            <a:off x="3837790" y="4106862"/>
            <a:ext cx="1063624" cy="198438"/>
          </a:xfrm>
          <a:prstGeom prst="rect">
            <a:avLst/>
          </a:prstGeom>
          <a:gradFill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  <a:gs pos="70000">
                <a:srgbClr val="9933FF"/>
              </a:gs>
              <a:gs pos="30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 smtClean="0"/>
              <a:t>LAND17</a:t>
            </a:r>
            <a:endParaRPr lang="en-AU" sz="900" dirty="0"/>
          </a:p>
        </p:txBody>
      </p:sp>
      <p:sp>
        <p:nvSpPr>
          <p:cNvPr id="3" name="Rectangle 2"/>
          <p:cNvSpPr/>
          <p:nvPr/>
        </p:nvSpPr>
        <p:spPr bwMode="auto">
          <a:xfrm>
            <a:off x="785811" y="5763184"/>
            <a:ext cx="7686677" cy="339997"/>
          </a:xfrm>
          <a:prstGeom prst="rect">
            <a:avLst/>
          </a:prstGeom>
          <a:gradFill>
            <a:gsLst>
              <a:gs pos="12000">
                <a:srgbClr val="FF0000">
                  <a:alpha val="69804"/>
                </a:srgbClr>
              </a:gs>
              <a:gs pos="0">
                <a:schemeClr val="bg1"/>
              </a:gs>
              <a:gs pos="88000">
                <a:srgbClr val="00CC00">
                  <a:alpha val="70000"/>
                </a:srgbClr>
              </a:gs>
              <a:gs pos="100000">
                <a:schemeClr val="bg1"/>
              </a:gs>
            </a:gsLst>
            <a:lin ang="0" scaled="0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 algn="ctr" eaLnBrk="0" hangingPunct="0">
              <a:buFontTx/>
              <a:buNone/>
              <a:defRPr/>
            </a:pPr>
            <a:endParaRPr lang="en-AU">
              <a:gradFill>
                <a:gsLst>
                  <a:gs pos="0">
                    <a:srgbClr val="FF0000"/>
                  </a:gs>
                  <a:gs pos="50000">
                    <a:schemeClr val="accent1">
                      <a:shade val="67500"/>
                      <a:satMod val="115000"/>
                    </a:schemeClr>
                  </a:gs>
                  <a:gs pos="100000">
                    <a:schemeClr val="accent1">
                      <a:shade val="100000"/>
                      <a:satMod val="115000"/>
                    </a:schemeClr>
                  </a:gs>
                </a:gsLst>
                <a:lin ang="0" scaled="0"/>
              </a:gradFill>
            </a:endParaRPr>
          </a:p>
        </p:txBody>
      </p:sp>
      <p:sp>
        <p:nvSpPr>
          <p:cNvPr id="22532" name="Rectangle 32"/>
          <p:cNvSpPr>
            <a:spLocks noChangeArrowheads="1"/>
          </p:cNvSpPr>
          <p:nvPr/>
        </p:nvSpPr>
        <p:spPr bwMode="auto">
          <a:xfrm>
            <a:off x="6115019" y="3686175"/>
            <a:ext cx="2443194" cy="198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/>
              <a:t>SEA 1000</a:t>
            </a:r>
          </a:p>
        </p:txBody>
      </p:sp>
      <p:sp>
        <p:nvSpPr>
          <p:cNvPr id="22533" name="Rectangle 30"/>
          <p:cNvSpPr>
            <a:spLocks noChangeArrowheads="1"/>
          </p:cNvSpPr>
          <p:nvPr/>
        </p:nvSpPr>
        <p:spPr bwMode="auto">
          <a:xfrm>
            <a:off x="3302000" y="4305300"/>
            <a:ext cx="4333240" cy="198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8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LAND19/7</a:t>
            </a:r>
          </a:p>
        </p:txBody>
      </p:sp>
      <p:sp>
        <p:nvSpPr>
          <p:cNvPr id="309269" name="Rectangle 21"/>
          <p:cNvSpPr>
            <a:spLocks noChangeArrowheads="1"/>
          </p:cNvSpPr>
          <p:nvPr/>
        </p:nvSpPr>
        <p:spPr bwMode="auto">
          <a:xfrm>
            <a:off x="1281113" y="4926013"/>
            <a:ext cx="1414462" cy="198437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Net </a:t>
            </a:r>
            <a:r>
              <a:rPr lang="en-AU" sz="900" dirty="0" err="1"/>
              <a:t>wpns</a:t>
            </a:r>
            <a:endParaRPr lang="en-AU" sz="900" dirty="0"/>
          </a:p>
        </p:txBody>
      </p:sp>
      <p:sp>
        <p:nvSpPr>
          <p:cNvPr id="309270" name="Rectangle 22"/>
          <p:cNvSpPr>
            <a:spLocks noChangeArrowheads="1"/>
          </p:cNvSpPr>
          <p:nvPr/>
        </p:nvSpPr>
        <p:spPr bwMode="auto">
          <a:xfrm>
            <a:off x="1408113" y="4718050"/>
            <a:ext cx="1719262" cy="198438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AIR 6000</a:t>
            </a:r>
          </a:p>
        </p:txBody>
      </p:sp>
      <p:sp>
        <p:nvSpPr>
          <p:cNvPr id="309272" name="Rectangle 24"/>
          <p:cNvSpPr>
            <a:spLocks noChangeArrowheads="1"/>
          </p:cNvSpPr>
          <p:nvPr/>
        </p:nvSpPr>
        <p:spPr bwMode="auto">
          <a:xfrm>
            <a:off x="2198688" y="4510088"/>
            <a:ext cx="1490662" cy="198437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C-UAV</a:t>
            </a:r>
          </a:p>
        </p:txBody>
      </p:sp>
      <p:sp>
        <p:nvSpPr>
          <p:cNvPr id="309273" name="Rectangle 25"/>
          <p:cNvSpPr>
            <a:spLocks noChangeArrowheads="1"/>
          </p:cNvSpPr>
          <p:nvPr/>
        </p:nvSpPr>
        <p:spPr bwMode="auto">
          <a:xfrm>
            <a:off x="3044825" y="4718050"/>
            <a:ext cx="1732915" cy="198438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AIR 7000</a:t>
            </a:r>
          </a:p>
        </p:txBody>
      </p:sp>
      <p:sp>
        <p:nvSpPr>
          <p:cNvPr id="309274" name="Rectangle 26"/>
          <p:cNvSpPr>
            <a:spLocks noChangeArrowheads="1"/>
          </p:cNvSpPr>
          <p:nvPr/>
        </p:nvSpPr>
        <p:spPr bwMode="auto">
          <a:xfrm>
            <a:off x="2557463" y="4926013"/>
            <a:ext cx="2502217" cy="198437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AIR 5418</a:t>
            </a:r>
          </a:p>
        </p:txBody>
      </p:sp>
      <p:sp>
        <p:nvSpPr>
          <p:cNvPr id="309275" name="Rectangle 27"/>
          <p:cNvSpPr>
            <a:spLocks noChangeArrowheads="1"/>
          </p:cNvSpPr>
          <p:nvPr/>
        </p:nvSpPr>
        <p:spPr bwMode="auto">
          <a:xfrm>
            <a:off x="3776663" y="4510088"/>
            <a:ext cx="1219200" cy="198437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JP 3027</a:t>
            </a:r>
          </a:p>
        </p:txBody>
      </p:sp>
      <p:sp>
        <p:nvSpPr>
          <p:cNvPr id="22540" name="Rectangle 28"/>
          <p:cNvSpPr>
            <a:spLocks noChangeArrowheads="1"/>
          </p:cNvSpPr>
          <p:nvPr/>
        </p:nvSpPr>
        <p:spPr bwMode="auto">
          <a:xfrm>
            <a:off x="4901414" y="3686175"/>
            <a:ext cx="1126243" cy="198438"/>
          </a:xfrm>
          <a:prstGeom prst="rect">
            <a:avLst/>
          </a:prstGeom>
          <a:gradFill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  <a:gs pos="70000">
                <a:srgbClr val="9933FF"/>
              </a:gs>
              <a:gs pos="30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JP-154</a:t>
            </a:r>
          </a:p>
        </p:txBody>
      </p:sp>
      <p:sp>
        <p:nvSpPr>
          <p:cNvPr id="22541" name="Rectangle 29"/>
          <p:cNvSpPr>
            <a:spLocks noChangeArrowheads="1"/>
          </p:cNvSpPr>
          <p:nvPr/>
        </p:nvSpPr>
        <p:spPr bwMode="auto">
          <a:xfrm>
            <a:off x="4573588" y="3896198"/>
            <a:ext cx="3061652" cy="198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8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LAND 400</a:t>
            </a:r>
          </a:p>
        </p:txBody>
      </p:sp>
      <p:sp>
        <p:nvSpPr>
          <p:cNvPr id="22542" name="Rectangle 31"/>
          <p:cNvSpPr>
            <a:spLocks noChangeArrowheads="1"/>
          </p:cNvSpPr>
          <p:nvPr/>
        </p:nvSpPr>
        <p:spPr bwMode="auto">
          <a:xfrm>
            <a:off x="4975833" y="4098925"/>
            <a:ext cx="676696" cy="198438"/>
          </a:xfrm>
          <a:prstGeom prst="rect">
            <a:avLst/>
          </a:prstGeom>
          <a:gradFill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  <a:gs pos="70000">
                <a:srgbClr val="9933FF"/>
              </a:gs>
              <a:gs pos="30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CRAM UOR</a:t>
            </a:r>
          </a:p>
        </p:txBody>
      </p:sp>
      <p:sp>
        <p:nvSpPr>
          <p:cNvPr id="309285" name="Rectangle 37"/>
          <p:cNvSpPr>
            <a:spLocks noChangeArrowheads="1"/>
          </p:cNvSpPr>
          <p:nvPr/>
        </p:nvSpPr>
        <p:spPr bwMode="auto">
          <a:xfrm>
            <a:off x="4937125" y="4510088"/>
            <a:ext cx="882650" cy="198437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 err="1"/>
              <a:t>Sup.Ops</a:t>
            </a:r>
            <a:r>
              <a:rPr lang="en-AU" sz="900" dirty="0"/>
              <a:t>.</a:t>
            </a:r>
          </a:p>
        </p:txBody>
      </p:sp>
      <p:sp>
        <p:nvSpPr>
          <p:cNvPr id="8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7D2-FF39-42B5-B277-36976425932C}" type="slidenum">
              <a:rPr lang="en-AU" smtClean="0"/>
              <a:pPr/>
              <a:t>26</a:t>
            </a:fld>
            <a:endParaRPr lang="en-AU"/>
          </a:p>
        </p:txBody>
      </p:sp>
      <p:sp>
        <p:nvSpPr>
          <p:cNvPr id="8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Pedigree				</a:t>
            </a:r>
            <a:endParaRPr lang="en-AU" dirty="0"/>
          </a:p>
        </p:txBody>
      </p:sp>
      <p:sp>
        <p:nvSpPr>
          <p:cNvPr id="8211" name="Line 7"/>
          <p:cNvSpPr>
            <a:spLocks noChangeShapeType="1"/>
          </p:cNvSpPr>
          <p:nvPr/>
        </p:nvSpPr>
        <p:spPr bwMode="auto">
          <a:xfrm>
            <a:off x="539750" y="5135563"/>
            <a:ext cx="79851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12" name="Line 8"/>
          <p:cNvSpPr>
            <a:spLocks noChangeShapeType="1"/>
          </p:cNvSpPr>
          <p:nvPr/>
        </p:nvSpPr>
        <p:spPr bwMode="auto">
          <a:xfrm rot="-5400000">
            <a:off x="-1059656" y="3575844"/>
            <a:ext cx="36909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213" name="Text Box 9"/>
          <p:cNvSpPr txBox="1">
            <a:spLocks noChangeArrowheads="1"/>
          </p:cNvSpPr>
          <p:nvPr/>
        </p:nvSpPr>
        <p:spPr bwMode="auto">
          <a:xfrm rot="-5400000">
            <a:off x="-621506" y="3245644"/>
            <a:ext cx="23479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600" dirty="0">
                <a:effectLst/>
              </a:rPr>
              <a:t>WSAF Capability Scope</a:t>
            </a:r>
          </a:p>
        </p:txBody>
      </p:sp>
      <p:sp>
        <p:nvSpPr>
          <p:cNvPr id="8215" name="Text Box 17"/>
          <p:cNvSpPr txBox="1">
            <a:spLocks noChangeArrowheads="1"/>
          </p:cNvSpPr>
          <p:nvPr/>
        </p:nvSpPr>
        <p:spPr bwMode="auto">
          <a:xfrm>
            <a:off x="928373" y="5215255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>
                <a:effectLst/>
              </a:rPr>
              <a:t>2005</a:t>
            </a:r>
          </a:p>
        </p:txBody>
      </p:sp>
      <p:sp>
        <p:nvSpPr>
          <p:cNvPr id="8216" name="Text Box 18"/>
          <p:cNvSpPr txBox="1">
            <a:spLocks noChangeArrowheads="1"/>
          </p:cNvSpPr>
          <p:nvPr/>
        </p:nvSpPr>
        <p:spPr bwMode="auto">
          <a:xfrm>
            <a:off x="5390278" y="5215255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>
                <a:effectLst/>
              </a:rPr>
              <a:t>2010</a:t>
            </a:r>
          </a:p>
        </p:txBody>
      </p:sp>
      <p:sp>
        <p:nvSpPr>
          <p:cNvPr id="8217" name="Rectangle 41"/>
          <p:cNvSpPr>
            <a:spLocks noChangeArrowheads="1"/>
          </p:cNvSpPr>
          <p:nvPr/>
        </p:nvSpPr>
        <p:spPr bwMode="auto">
          <a:xfrm>
            <a:off x="5458616" y="3479800"/>
            <a:ext cx="1138081" cy="192087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>
              <a:buFontTx/>
              <a:buNone/>
            </a:pPr>
            <a:r>
              <a:rPr lang="en-AU" sz="900" dirty="0"/>
              <a:t>Scoping study</a:t>
            </a:r>
          </a:p>
        </p:txBody>
      </p:sp>
      <p:sp>
        <p:nvSpPr>
          <p:cNvPr id="2" name="Rectangle 26"/>
          <p:cNvSpPr>
            <a:spLocks noChangeArrowheads="1"/>
          </p:cNvSpPr>
          <p:nvPr/>
        </p:nvSpPr>
        <p:spPr bwMode="auto">
          <a:xfrm>
            <a:off x="1028700" y="2467769"/>
            <a:ext cx="576262" cy="198437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AU" sz="900"/>
          </a:p>
        </p:txBody>
      </p:sp>
      <p:sp>
        <p:nvSpPr>
          <p:cNvPr id="22575" name="Rectangle 28"/>
          <p:cNvSpPr>
            <a:spLocks noChangeArrowheads="1"/>
          </p:cNvSpPr>
          <p:nvPr/>
        </p:nvSpPr>
        <p:spPr bwMode="auto">
          <a:xfrm>
            <a:off x="977900" y="2125256"/>
            <a:ext cx="676275" cy="198437"/>
          </a:xfrm>
          <a:prstGeom prst="rect">
            <a:avLst/>
          </a:prstGeom>
          <a:gradFill rotWithShape="1">
            <a:gsLst>
              <a:gs pos="100000">
                <a:schemeClr val="bg1">
                  <a:lumMod val="95000"/>
                </a:schemeClr>
              </a:gs>
              <a:gs pos="0">
                <a:schemeClr val="bg1"/>
              </a:gs>
              <a:gs pos="70000">
                <a:srgbClr val="9933FF"/>
              </a:gs>
              <a:gs pos="30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AU" sz="900"/>
          </a:p>
        </p:txBody>
      </p:sp>
      <p:sp>
        <p:nvSpPr>
          <p:cNvPr id="8221" name="TextBox 3"/>
          <p:cNvSpPr txBox="1">
            <a:spLocks noChangeArrowheads="1"/>
          </p:cNvSpPr>
          <p:nvPr/>
        </p:nvSpPr>
        <p:spPr bwMode="auto">
          <a:xfrm>
            <a:off x="-103187" y="5624513"/>
            <a:ext cx="108267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100" dirty="0">
                <a:effectLst/>
              </a:rPr>
              <a:t>System Readiness Level</a:t>
            </a:r>
          </a:p>
        </p:txBody>
      </p:sp>
      <p:sp>
        <p:nvSpPr>
          <p:cNvPr id="8222" name="TextBox 4"/>
          <p:cNvSpPr txBox="1">
            <a:spLocks noChangeArrowheads="1"/>
          </p:cNvSpPr>
          <p:nvPr/>
        </p:nvSpPr>
        <p:spPr bwMode="auto">
          <a:xfrm>
            <a:off x="1739900" y="5672138"/>
            <a:ext cx="50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2800" b="1">
                <a:sym typeface="Wingdings" pitchFamily="2" charset="2"/>
              </a:rPr>
              <a:t></a:t>
            </a:r>
            <a:endParaRPr lang="en-AU" sz="2800" b="1"/>
          </a:p>
        </p:txBody>
      </p:sp>
      <p:sp>
        <p:nvSpPr>
          <p:cNvPr id="8223" name="TextBox 36"/>
          <p:cNvSpPr txBox="1">
            <a:spLocks noChangeArrowheads="1"/>
          </p:cNvSpPr>
          <p:nvPr/>
        </p:nvSpPr>
        <p:spPr bwMode="auto">
          <a:xfrm>
            <a:off x="2584450" y="5672138"/>
            <a:ext cx="50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2800" b="1">
                <a:sym typeface="Wingdings" pitchFamily="2" charset="2"/>
              </a:rPr>
              <a:t></a:t>
            </a:r>
            <a:endParaRPr lang="en-AU" sz="2800" b="1"/>
          </a:p>
        </p:txBody>
      </p:sp>
      <p:sp>
        <p:nvSpPr>
          <p:cNvPr id="8224" name="TextBox 37"/>
          <p:cNvSpPr txBox="1">
            <a:spLocks noChangeArrowheads="1"/>
          </p:cNvSpPr>
          <p:nvPr/>
        </p:nvSpPr>
        <p:spPr bwMode="auto">
          <a:xfrm>
            <a:off x="3302000" y="5672138"/>
            <a:ext cx="50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2800" b="1">
                <a:sym typeface="Wingdings" pitchFamily="2" charset="2"/>
              </a:rPr>
              <a:t></a:t>
            </a:r>
            <a:endParaRPr lang="en-AU" sz="2800" b="1"/>
          </a:p>
        </p:txBody>
      </p:sp>
      <p:sp>
        <p:nvSpPr>
          <p:cNvPr id="8225" name="TextBox 38"/>
          <p:cNvSpPr txBox="1">
            <a:spLocks noChangeArrowheads="1"/>
          </p:cNvSpPr>
          <p:nvPr/>
        </p:nvSpPr>
        <p:spPr bwMode="auto">
          <a:xfrm>
            <a:off x="3595688" y="5672138"/>
            <a:ext cx="50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2800" b="1">
                <a:sym typeface="Wingdings" pitchFamily="2" charset="2"/>
              </a:rPr>
              <a:t></a:t>
            </a:r>
            <a:endParaRPr lang="en-AU" sz="2800" b="1"/>
          </a:p>
        </p:txBody>
      </p:sp>
      <p:sp>
        <p:nvSpPr>
          <p:cNvPr id="8226" name="TextBox 39"/>
          <p:cNvSpPr txBox="1">
            <a:spLocks noChangeArrowheads="1"/>
          </p:cNvSpPr>
          <p:nvPr/>
        </p:nvSpPr>
        <p:spPr bwMode="auto">
          <a:xfrm>
            <a:off x="5003800" y="5662613"/>
            <a:ext cx="50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2800" b="1">
                <a:sym typeface="Wingdings" pitchFamily="2" charset="2"/>
              </a:rPr>
              <a:t></a:t>
            </a:r>
            <a:endParaRPr lang="en-AU" sz="2800" b="1"/>
          </a:p>
        </p:txBody>
      </p:sp>
      <p:sp>
        <p:nvSpPr>
          <p:cNvPr id="8227" name="TextBox 40"/>
          <p:cNvSpPr txBox="1">
            <a:spLocks noChangeArrowheads="1"/>
          </p:cNvSpPr>
          <p:nvPr/>
        </p:nvSpPr>
        <p:spPr bwMode="auto">
          <a:xfrm>
            <a:off x="776288" y="5672138"/>
            <a:ext cx="5048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2800" b="1">
                <a:sym typeface="Wingdings" pitchFamily="2" charset="2"/>
              </a:rPr>
              <a:t></a:t>
            </a:r>
            <a:endParaRPr lang="en-AU" sz="2800" b="1"/>
          </a:p>
        </p:txBody>
      </p:sp>
      <p:sp>
        <p:nvSpPr>
          <p:cNvPr id="8228" name="TextBox 41"/>
          <p:cNvSpPr txBox="1">
            <a:spLocks noChangeArrowheads="1"/>
          </p:cNvSpPr>
          <p:nvPr/>
        </p:nvSpPr>
        <p:spPr bwMode="auto">
          <a:xfrm>
            <a:off x="7128827" y="5657850"/>
            <a:ext cx="5064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2800" b="1" dirty="0">
                <a:sym typeface="Wingdings" pitchFamily="2" charset="2"/>
              </a:rPr>
              <a:t></a:t>
            </a:r>
            <a:endParaRPr lang="en-AU" sz="2800" b="1" dirty="0"/>
          </a:p>
        </p:txBody>
      </p:sp>
      <p:sp>
        <p:nvSpPr>
          <p:cNvPr id="8229" name="Diamond 5"/>
          <p:cNvSpPr>
            <a:spLocks noChangeArrowheads="1"/>
          </p:cNvSpPr>
          <p:nvPr/>
        </p:nvSpPr>
        <p:spPr bwMode="auto">
          <a:xfrm>
            <a:off x="3130550" y="5573713"/>
            <a:ext cx="171450" cy="171450"/>
          </a:xfrm>
          <a:prstGeom prst="diamond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Tx/>
              <a:buNone/>
            </a:pPr>
            <a:endParaRPr lang="en-AU"/>
          </a:p>
        </p:txBody>
      </p:sp>
      <p:sp>
        <p:nvSpPr>
          <p:cNvPr id="8230" name="Diamond 43"/>
          <p:cNvSpPr>
            <a:spLocks noChangeArrowheads="1"/>
          </p:cNvSpPr>
          <p:nvPr/>
        </p:nvSpPr>
        <p:spPr bwMode="auto">
          <a:xfrm>
            <a:off x="8386763" y="5573713"/>
            <a:ext cx="171450" cy="171450"/>
          </a:xfrm>
          <a:prstGeom prst="diamond">
            <a:avLst/>
          </a:prstGeom>
          <a:solidFill>
            <a:srgbClr val="FF00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>
              <a:buFontTx/>
              <a:buNone/>
            </a:pPr>
            <a:endParaRPr lang="en-AU"/>
          </a:p>
        </p:txBody>
      </p:sp>
      <p:cxnSp>
        <p:nvCxnSpPr>
          <p:cNvPr id="8231" name="Straight Connector 7"/>
          <p:cNvCxnSpPr>
            <a:cxnSpLocks noChangeShapeType="1"/>
            <a:endCxn id="8230" idx="1"/>
          </p:cNvCxnSpPr>
          <p:nvPr/>
        </p:nvCxnSpPr>
        <p:spPr bwMode="auto">
          <a:xfrm>
            <a:off x="3302000" y="5657850"/>
            <a:ext cx="5084763" cy="1588"/>
          </a:xfrm>
          <a:prstGeom prst="line">
            <a:avLst/>
          </a:prstGeom>
          <a:noFill/>
          <a:ln w="28575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8232" name="TextBox 8"/>
          <p:cNvSpPr txBox="1">
            <a:spLocks noChangeArrowheads="1"/>
          </p:cNvSpPr>
          <p:nvPr/>
        </p:nvSpPr>
        <p:spPr bwMode="auto">
          <a:xfrm>
            <a:off x="3230564" y="5402259"/>
            <a:ext cx="23304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>
                <a:effectLst/>
              </a:rPr>
              <a:t>Contracted engineering support</a:t>
            </a:r>
          </a:p>
        </p:txBody>
      </p:sp>
      <p:sp>
        <p:nvSpPr>
          <p:cNvPr id="8234" name="Rectangle 41"/>
          <p:cNvSpPr>
            <a:spLocks noChangeArrowheads="1"/>
          </p:cNvSpPr>
          <p:nvPr/>
        </p:nvSpPr>
        <p:spPr bwMode="auto">
          <a:xfrm>
            <a:off x="7022555" y="3274378"/>
            <a:ext cx="425100" cy="192088"/>
          </a:xfrm>
          <a:prstGeom prst="rect">
            <a:avLst/>
          </a:prstGeom>
          <a:solidFill>
            <a:srgbClr val="00CC00"/>
          </a:solidFill>
          <a:ln w="9525" algn="ctr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AU" sz="900" dirty="0"/>
              <a:t>CDG transition</a:t>
            </a:r>
          </a:p>
        </p:txBody>
      </p:sp>
      <p:sp>
        <p:nvSpPr>
          <p:cNvPr id="8235" name="Text Box 18"/>
          <p:cNvSpPr txBox="1">
            <a:spLocks noChangeArrowheads="1"/>
          </p:cNvSpPr>
          <p:nvPr/>
        </p:nvSpPr>
        <p:spPr bwMode="auto">
          <a:xfrm>
            <a:off x="6282659" y="5215255"/>
            <a:ext cx="51308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>
                <a:effectLst/>
              </a:rPr>
              <a:t>2011</a:t>
            </a:r>
          </a:p>
        </p:txBody>
      </p:sp>
      <p:sp>
        <p:nvSpPr>
          <p:cNvPr id="8236" name="Rectangle 3"/>
          <p:cNvSpPr>
            <a:spLocks noChangeArrowheads="1"/>
          </p:cNvSpPr>
          <p:nvPr/>
        </p:nvSpPr>
        <p:spPr bwMode="auto">
          <a:xfrm>
            <a:off x="1624965" y="2085975"/>
            <a:ext cx="159531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AU" sz="1200" dirty="0" smtClean="0"/>
              <a:t>WSAF CDG </a:t>
            </a:r>
            <a:r>
              <a:rPr lang="en-AU" sz="1200" dirty="0"/>
              <a:t>projects</a:t>
            </a:r>
          </a:p>
        </p:txBody>
      </p:sp>
      <p:sp>
        <p:nvSpPr>
          <p:cNvPr id="8237" name="Rectangle 7"/>
          <p:cNvSpPr>
            <a:spLocks noChangeArrowheads="1"/>
          </p:cNvSpPr>
          <p:nvPr/>
        </p:nvSpPr>
        <p:spPr bwMode="auto">
          <a:xfrm>
            <a:off x="1624965" y="2425333"/>
            <a:ext cx="188753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AU" sz="1200"/>
              <a:t>DSTO S&amp;T requirements</a:t>
            </a:r>
          </a:p>
        </p:txBody>
      </p:sp>
      <p:sp>
        <p:nvSpPr>
          <p:cNvPr id="56" name="Rectangle 37"/>
          <p:cNvSpPr>
            <a:spLocks noChangeArrowheads="1"/>
          </p:cNvSpPr>
          <p:nvPr/>
        </p:nvSpPr>
        <p:spPr bwMode="auto">
          <a:xfrm>
            <a:off x="6805479" y="4511039"/>
            <a:ext cx="882650" cy="198438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 err="1"/>
              <a:t>Sup.Ops</a:t>
            </a:r>
            <a:r>
              <a:rPr lang="en-AU" sz="900" dirty="0"/>
              <a:t>.</a:t>
            </a:r>
          </a:p>
        </p:txBody>
      </p:sp>
      <p:sp>
        <p:nvSpPr>
          <p:cNvPr id="47" name="Text Box 18"/>
          <p:cNvSpPr txBox="1">
            <a:spLocks noChangeArrowheads="1"/>
          </p:cNvSpPr>
          <p:nvPr/>
        </p:nvSpPr>
        <p:spPr bwMode="auto">
          <a:xfrm>
            <a:off x="7163626" y="5215255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 smtClean="0">
                <a:effectLst/>
              </a:rPr>
              <a:t>2012</a:t>
            </a:r>
            <a:endParaRPr lang="en-AU" sz="1200" dirty="0">
              <a:effectLst/>
            </a:endParaRPr>
          </a:p>
        </p:txBody>
      </p:sp>
      <p:sp>
        <p:nvSpPr>
          <p:cNvPr id="49" name="Text Box 18"/>
          <p:cNvSpPr txBox="1">
            <a:spLocks noChangeArrowheads="1"/>
          </p:cNvSpPr>
          <p:nvPr/>
        </p:nvSpPr>
        <p:spPr bwMode="auto">
          <a:xfrm>
            <a:off x="8056009" y="5215255"/>
            <a:ext cx="52450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 smtClean="0">
                <a:effectLst/>
              </a:rPr>
              <a:t>2013</a:t>
            </a:r>
            <a:endParaRPr lang="en-AU" sz="1200" dirty="0">
              <a:effectLst/>
            </a:endParaRPr>
          </a:p>
        </p:txBody>
      </p:sp>
      <p:sp>
        <p:nvSpPr>
          <p:cNvPr id="50" name="Text Box 17"/>
          <p:cNvSpPr txBox="1">
            <a:spLocks noChangeArrowheads="1"/>
          </p:cNvSpPr>
          <p:nvPr/>
        </p:nvSpPr>
        <p:spPr bwMode="auto">
          <a:xfrm>
            <a:off x="1820754" y="5215255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 smtClean="0">
                <a:effectLst/>
              </a:rPr>
              <a:t>2006</a:t>
            </a:r>
            <a:endParaRPr lang="en-AU" sz="1200" dirty="0">
              <a:effectLst/>
            </a:endParaRPr>
          </a:p>
        </p:txBody>
      </p:sp>
      <p:sp>
        <p:nvSpPr>
          <p:cNvPr id="51" name="Text Box 17"/>
          <p:cNvSpPr txBox="1">
            <a:spLocks noChangeArrowheads="1"/>
          </p:cNvSpPr>
          <p:nvPr/>
        </p:nvSpPr>
        <p:spPr bwMode="auto">
          <a:xfrm>
            <a:off x="2713135" y="5215255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 smtClean="0">
                <a:effectLst/>
              </a:rPr>
              <a:t>2007</a:t>
            </a:r>
            <a:endParaRPr lang="en-AU" sz="1200" dirty="0">
              <a:effectLst/>
            </a:endParaRPr>
          </a:p>
        </p:txBody>
      </p:sp>
      <p:sp>
        <p:nvSpPr>
          <p:cNvPr id="52" name="Text Box 17"/>
          <p:cNvSpPr txBox="1">
            <a:spLocks noChangeArrowheads="1"/>
          </p:cNvSpPr>
          <p:nvPr/>
        </p:nvSpPr>
        <p:spPr bwMode="auto">
          <a:xfrm>
            <a:off x="3605516" y="5215255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 smtClean="0">
                <a:effectLst/>
              </a:rPr>
              <a:t>2008</a:t>
            </a:r>
            <a:endParaRPr lang="en-AU" sz="1200" dirty="0">
              <a:effectLst/>
            </a:endParaRPr>
          </a:p>
        </p:txBody>
      </p:sp>
      <p:sp>
        <p:nvSpPr>
          <p:cNvPr id="53" name="Text Box 17"/>
          <p:cNvSpPr txBox="1">
            <a:spLocks noChangeArrowheads="1"/>
          </p:cNvSpPr>
          <p:nvPr/>
        </p:nvSpPr>
        <p:spPr bwMode="auto">
          <a:xfrm>
            <a:off x="4497897" y="5215255"/>
            <a:ext cx="524503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1pPr>
            <a:lvl2pPr marL="742950" indent="-28575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2pPr>
            <a:lvl3pPr marL="11430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3pPr>
            <a:lvl4pPr marL="16002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4pPr>
            <a:lvl5pPr marL="2057400" indent="-228600" eaLnBrk="0" hangingPunct="0"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buChar char="•"/>
              <a:defRPr sz="800">
                <a:solidFill>
                  <a:schemeClr val="tx1"/>
                </a:solidFill>
                <a:latin typeface="Arial" charset="0"/>
                <a:ea typeface="ＭＳ Ｐゴシック" pitchFamily="1" charset="-128"/>
              </a:defRPr>
            </a:lvl9pPr>
          </a:lstStyle>
          <a:p>
            <a:pPr algn="ctr">
              <a:buFontTx/>
              <a:buNone/>
            </a:pPr>
            <a:r>
              <a:rPr lang="en-AU" sz="1200" dirty="0" smtClean="0">
                <a:effectLst/>
              </a:rPr>
              <a:t>2009</a:t>
            </a:r>
            <a:endParaRPr lang="en-AU" sz="1200" dirty="0">
              <a:effectLst/>
            </a:endParaRPr>
          </a:p>
        </p:txBody>
      </p:sp>
      <p:sp>
        <p:nvSpPr>
          <p:cNvPr id="4" name="Isosceles Triangle 3"/>
          <p:cNvSpPr/>
          <p:nvPr/>
        </p:nvSpPr>
        <p:spPr bwMode="auto">
          <a:xfrm>
            <a:off x="740726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8" name="Isosceles Triangle 57"/>
          <p:cNvSpPr/>
          <p:nvPr/>
        </p:nvSpPr>
        <p:spPr bwMode="auto">
          <a:xfrm>
            <a:off x="4304546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9" name="Isosceles Triangle 58"/>
          <p:cNvSpPr/>
          <p:nvPr/>
        </p:nvSpPr>
        <p:spPr bwMode="auto">
          <a:xfrm>
            <a:off x="3413591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0" name="Isosceles Triangle 59"/>
          <p:cNvSpPr/>
          <p:nvPr/>
        </p:nvSpPr>
        <p:spPr bwMode="auto">
          <a:xfrm>
            <a:off x="2522636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1" name="Isosceles Triangle 60"/>
          <p:cNvSpPr/>
          <p:nvPr/>
        </p:nvSpPr>
        <p:spPr bwMode="auto">
          <a:xfrm>
            <a:off x="1631681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2" name="Isosceles Triangle 61"/>
          <p:cNvSpPr/>
          <p:nvPr/>
        </p:nvSpPr>
        <p:spPr bwMode="auto">
          <a:xfrm>
            <a:off x="7868363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3" name="Isosceles Triangle 62"/>
          <p:cNvSpPr/>
          <p:nvPr/>
        </p:nvSpPr>
        <p:spPr bwMode="auto">
          <a:xfrm>
            <a:off x="6977411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4" name="Isosceles Triangle 63"/>
          <p:cNvSpPr/>
          <p:nvPr/>
        </p:nvSpPr>
        <p:spPr bwMode="auto">
          <a:xfrm>
            <a:off x="6086456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5" name="Isosceles Triangle 64"/>
          <p:cNvSpPr/>
          <p:nvPr/>
        </p:nvSpPr>
        <p:spPr bwMode="auto">
          <a:xfrm>
            <a:off x="5195501" y="5141910"/>
            <a:ext cx="92076" cy="79376"/>
          </a:xfrm>
          <a:prstGeom prst="triangle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66" name="Rectangle 31"/>
          <p:cNvSpPr>
            <a:spLocks noChangeArrowheads="1"/>
          </p:cNvSpPr>
          <p:nvPr/>
        </p:nvSpPr>
        <p:spPr bwMode="auto">
          <a:xfrm>
            <a:off x="8278813" y="4098925"/>
            <a:ext cx="279400" cy="198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  <a:gs pos="30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n-AU" sz="900" dirty="0"/>
              <a:t>CRAM UOR</a:t>
            </a:r>
          </a:p>
        </p:txBody>
      </p:sp>
      <p:cxnSp>
        <p:nvCxnSpPr>
          <p:cNvPr id="6" name="Straight Connector 5"/>
          <p:cNvCxnSpPr>
            <a:stCxn id="22542" idx="3"/>
            <a:endCxn id="66" idx="1"/>
          </p:cNvCxnSpPr>
          <p:nvPr/>
        </p:nvCxnSpPr>
        <p:spPr bwMode="auto">
          <a:xfrm>
            <a:off x="5652529" y="4198144"/>
            <a:ext cx="2626284" cy="0"/>
          </a:xfrm>
          <a:prstGeom prst="line">
            <a:avLst/>
          </a:prstGeom>
          <a:solidFill>
            <a:srgbClr val="FFFFCC"/>
          </a:solidFill>
          <a:ln w="28575" cap="flat" cmpd="sng" algn="ctr">
            <a:solidFill>
              <a:srgbClr val="9933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9" name="Rectangle 29"/>
          <p:cNvSpPr>
            <a:spLocks noChangeArrowheads="1"/>
          </p:cNvSpPr>
          <p:nvPr/>
        </p:nvSpPr>
        <p:spPr bwMode="auto">
          <a:xfrm>
            <a:off x="8386763" y="3896198"/>
            <a:ext cx="171450" cy="19843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9933FF"/>
              </a:gs>
              <a:gs pos="30000">
                <a:srgbClr val="9933FF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pPr algn="l"/>
            <a:r>
              <a:rPr lang="en-AU" sz="900" dirty="0"/>
              <a:t>LAND 400</a:t>
            </a:r>
          </a:p>
        </p:txBody>
      </p:sp>
      <p:cxnSp>
        <p:nvCxnSpPr>
          <p:cNvPr id="70" name="Straight Connector 69"/>
          <p:cNvCxnSpPr>
            <a:stCxn id="22541" idx="3"/>
            <a:endCxn id="69" idx="1"/>
          </p:cNvCxnSpPr>
          <p:nvPr/>
        </p:nvCxnSpPr>
        <p:spPr bwMode="auto">
          <a:xfrm>
            <a:off x="7635240" y="3995417"/>
            <a:ext cx="751523" cy="0"/>
          </a:xfrm>
          <a:prstGeom prst="line">
            <a:avLst/>
          </a:prstGeom>
          <a:solidFill>
            <a:srgbClr val="FFFFCC"/>
          </a:solidFill>
          <a:ln w="28575" cap="flat" cmpd="sng" algn="ctr">
            <a:solidFill>
              <a:srgbClr val="9933FF"/>
            </a:solidFill>
            <a:prstDash val="sysDot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3" name="Rectangle 37"/>
          <p:cNvSpPr>
            <a:spLocks noChangeArrowheads="1"/>
          </p:cNvSpPr>
          <p:nvPr/>
        </p:nvSpPr>
        <p:spPr bwMode="auto">
          <a:xfrm>
            <a:off x="7163626" y="3060700"/>
            <a:ext cx="1385379" cy="198438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/>
              <a:t>TRA</a:t>
            </a:r>
          </a:p>
        </p:txBody>
      </p:sp>
      <p:sp>
        <p:nvSpPr>
          <p:cNvPr id="74" name="Rectangle 37"/>
          <p:cNvSpPr>
            <a:spLocks noChangeArrowheads="1"/>
          </p:cNvSpPr>
          <p:nvPr/>
        </p:nvSpPr>
        <p:spPr bwMode="auto">
          <a:xfrm>
            <a:off x="7925393" y="2854643"/>
            <a:ext cx="623612" cy="198438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 smtClean="0"/>
              <a:t>M&amp;S</a:t>
            </a:r>
            <a:endParaRPr lang="en-AU" sz="900" dirty="0"/>
          </a:p>
        </p:txBody>
      </p:sp>
      <p:sp>
        <p:nvSpPr>
          <p:cNvPr id="81" name="Rectangle 26"/>
          <p:cNvSpPr>
            <a:spLocks noChangeArrowheads="1"/>
          </p:cNvSpPr>
          <p:nvPr/>
        </p:nvSpPr>
        <p:spPr bwMode="auto">
          <a:xfrm>
            <a:off x="1035942" y="2810282"/>
            <a:ext cx="576262" cy="198437"/>
          </a:xfrm>
          <a:prstGeom prst="rect">
            <a:avLst/>
          </a:prstGeom>
          <a:gradFill rotWithShape="1">
            <a:gsLst>
              <a:gs pos="30000">
                <a:srgbClr val="00B0F0"/>
              </a:gs>
              <a:gs pos="0">
                <a:schemeClr val="bg1">
                  <a:lumMod val="95000"/>
                </a:schemeClr>
              </a:gs>
              <a:gs pos="70000">
                <a:srgbClr val="00B0F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endParaRPr lang="en-AU" sz="900"/>
          </a:p>
        </p:txBody>
      </p:sp>
      <p:sp>
        <p:nvSpPr>
          <p:cNvPr id="82" name="Rectangle 7"/>
          <p:cNvSpPr>
            <a:spLocks noChangeArrowheads="1"/>
          </p:cNvSpPr>
          <p:nvPr/>
        </p:nvSpPr>
        <p:spPr bwMode="auto">
          <a:xfrm>
            <a:off x="1624965" y="2763917"/>
            <a:ext cx="1406154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AU" sz="1200" dirty="0" smtClean="0"/>
              <a:t>MBCD WG driven</a:t>
            </a:r>
            <a:endParaRPr lang="en-AU" sz="1200" dirty="0"/>
          </a:p>
        </p:txBody>
      </p:sp>
      <p:sp>
        <p:nvSpPr>
          <p:cNvPr id="83" name="Rectangle 37"/>
          <p:cNvSpPr>
            <a:spLocks noChangeArrowheads="1"/>
          </p:cNvSpPr>
          <p:nvPr/>
        </p:nvSpPr>
        <p:spPr bwMode="auto">
          <a:xfrm>
            <a:off x="8118973" y="2423953"/>
            <a:ext cx="422269" cy="198438"/>
          </a:xfrm>
          <a:prstGeom prst="rect">
            <a:avLst/>
          </a:prstGeom>
          <a:gradFill rotWithShape="1">
            <a:gsLst>
              <a:gs pos="30000">
                <a:srgbClr val="00B0F0"/>
              </a:gs>
              <a:gs pos="0">
                <a:schemeClr val="bg1">
                  <a:lumMod val="95000"/>
                </a:schemeClr>
              </a:gs>
              <a:gs pos="70000">
                <a:srgbClr val="00B0F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 smtClean="0"/>
              <a:t>Ont.</a:t>
            </a:r>
            <a:endParaRPr lang="en-AU" sz="900" dirty="0"/>
          </a:p>
        </p:txBody>
      </p:sp>
      <p:sp>
        <p:nvSpPr>
          <p:cNvPr id="8214" name="Freeform 11"/>
          <p:cNvSpPr>
            <a:spLocks/>
          </p:cNvSpPr>
          <p:nvPr/>
        </p:nvSpPr>
        <p:spPr bwMode="auto">
          <a:xfrm>
            <a:off x="877889" y="2327753"/>
            <a:ext cx="7718548" cy="2679220"/>
          </a:xfrm>
          <a:custGeom>
            <a:avLst/>
            <a:gdLst>
              <a:gd name="T0" fmla="*/ 0 w 10394"/>
              <a:gd name="T1" fmla="*/ 2147483647 h 10167"/>
              <a:gd name="T2" fmla="*/ 2147483647 w 10394"/>
              <a:gd name="T3" fmla="*/ 2147483647 h 10167"/>
              <a:gd name="T4" fmla="*/ 2147483647 w 10394"/>
              <a:gd name="T5" fmla="*/ 2147483647 h 10167"/>
              <a:gd name="T6" fmla="*/ 2147483647 w 10394"/>
              <a:gd name="T7" fmla="*/ 2147483647 h 10167"/>
              <a:gd name="T8" fmla="*/ 2147483647 w 10394"/>
              <a:gd name="T9" fmla="*/ 2147483647 h 10167"/>
              <a:gd name="T10" fmla="*/ 2147483647 w 10394"/>
              <a:gd name="T11" fmla="*/ 2147483647 h 10167"/>
              <a:gd name="T12" fmla="*/ 2147483647 w 10394"/>
              <a:gd name="T13" fmla="*/ 2147483647 h 10167"/>
              <a:gd name="T14" fmla="*/ 2147483647 w 10394"/>
              <a:gd name="T15" fmla="*/ 2147483647 h 10167"/>
              <a:gd name="T16" fmla="*/ 2147483647 w 10394"/>
              <a:gd name="T17" fmla="*/ 2147483647 h 10167"/>
              <a:gd name="T18" fmla="*/ 2147483647 w 10394"/>
              <a:gd name="T19" fmla="*/ 2147483647 h 10167"/>
              <a:gd name="T20" fmla="*/ 2147483647 w 10394"/>
              <a:gd name="T21" fmla="*/ 2147483647 h 10167"/>
              <a:gd name="T22" fmla="*/ 2147483647 w 10394"/>
              <a:gd name="T23" fmla="*/ 2147483647 h 10167"/>
              <a:gd name="T24" fmla="*/ 2147483647 w 10394"/>
              <a:gd name="T25" fmla="*/ 2147483647 h 10167"/>
              <a:gd name="T26" fmla="*/ 2147483647 w 10394"/>
              <a:gd name="T27" fmla="*/ 2147483647 h 10167"/>
              <a:gd name="T28" fmla="*/ 2147483647 w 10394"/>
              <a:gd name="T29" fmla="*/ 2147483647 h 10167"/>
              <a:gd name="T30" fmla="*/ 2147483647 w 10394"/>
              <a:gd name="T31" fmla="*/ 2147483647 h 10167"/>
              <a:gd name="T32" fmla="*/ 2147483647 w 10394"/>
              <a:gd name="T33" fmla="*/ 0 h 10167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w 10394"/>
              <a:gd name="T52" fmla="*/ 0 h 10167"/>
              <a:gd name="T53" fmla="*/ 10394 w 10394"/>
              <a:gd name="T54" fmla="*/ 10167 h 10167"/>
              <a:gd name="connsiteX0" fmla="*/ 0 w 10394"/>
              <a:gd name="connsiteY0" fmla="*/ 10167 h 10167"/>
              <a:gd name="connsiteX1" fmla="*/ 1247 w 10394"/>
              <a:gd name="connsiteY1" fmla="*/ 9299 h 10167"/>
              <a:gd name="connsiteX2" fmla="*/ 2172 w 10394"/>
              <a:gd name="connsiteY2" fmla="*/ 7993 h 10167"/>
              <a:gd name="connsiteX3" fmla="*/ 3127 w 10394"/>
              <a:gd name="connsiteY3" fmla="*/ 7951 h 10167"/>
              <a:gd name="connsiteX4" fmla="*/ 3617 w 10394"/>
              <a:gd name="connsiteY4" fmla="*/ 7257 h 10167"/>
              <a:gd name="connsiteX5" fmla="*/ 4177 w 10394"/>
              <a:gd name="connsiteY5" fmla="*/ 6994 h 10167"/>
              <a:gd name="connsiteX6" fmla="*/ 4387 w 10394"/>
              <a:gd name="connsiteY6" fmla="*/ 6473 h 10167"/>
              <a:gd name="connsiteX7" fmla="*/ 4963 w 10394"/>
              <a:gd name="connsiteY7" fmla="*/ 5993 h 10167"/>
              <a:gd name="connsiteX8" fmla="*/ 5302 w 10394"/>
              <a:gd name="connsiteY8" fmla="*/ 4750 h 10167"/>
              <a:gd name="connsiteX9" fmla="*/ 6014 w 10394"/>
              <a:gd name="connsiteY9" fmla="*/ 4459 h 10167"/>
              <a:gd name="connsiteX10" fmla="*/ 6383 w 10394"/>
              <a:gd name="connsiteY10" fmla="*/ 3029 h 10167"/>
              <a:gd name="connsiteX11" fmla="*/ 7041 w 10394"/>
              <a:gd name="connsiteY11" fmla="*/ 2216 h 10167"/>
              <a:gd name="connsiteX12" fmla="*/ 7594 w 10394"/>
              <a:gd name="connsiteY12" fmla="*/ 1436 h 10167"/>
              <a:gd name="connsiteX13" fmla="*/ 7863 w 10394"/>
              <a:gd name="connsiteY13" fmla="*/ 578 h 10167"/>
              <a:gd name="connsiteX14" fmla="*/ 8717 w 10394"/>
              <a:gd name="connsiteY14" fmla="*/ 195 h 10167"/>
              <a:gd name="connsiteX15" fmla="*/ 9915 w 10394"/>
              <a:gd name="connsiteY15" fmla="*/ 140 h 10167"/>
              <a:gd name="connsiteX16" fmla="*/ 10394 w 10394"/>
              <a:gd name="connsiteY16" fmla="*/ 0 h 10167"/>
              <a:gd name="connsiteX0" fmla="*/ 0 w 10394"/>
              <a:gd name="connsiteY0" fmla="*/ 10167 h 10167"/>
              <a:gd name="connsiteX1" fmla="*/ 1247 w 10394"/>
              <a:gd name="connsiteY1" fmla="*/ 9299 h 10167"/>
              <a:gd name="connsiteX2" fmla="*/ 2172 w 10394"/>
              <a:gd name="connsiteY2" fmla="*/ 7993 h 10167"/>
              <a:gd name="connsiteX3" fmla="*/ 3127 w 10394"/>
              <a:gd name="connsiteY3" fmla="*/ 7951 h 10167"/>
              <a:gd name="connsiteX4" fmla="*/ 3617 w 10394"/>
              <a:gd name="connsiteY4" fmla="*/ 7257 h 10167"/>
              <a:gd name="connsiteX5" fmla="*/ 4177 w 10394"/>
              <a:gd name="connsiteY5" fmla="*/ 6994 h 10167"/>
              <a:gd name="connsiteX6" fmla="*/ 4387 w 10394"/>
              <a:gd name="connsiteY6" fmla="*/ 6473 h 10167"/>
              <a:gd name="connsiteX7" fmla="*/ 4963 w 10394"/>
              <a:gd name="connsiteY7" fmla="*/ 5993 h 10167"/>
              <a:gd name="connsiteX8" fmla="*/ 5302 w 10394"/>
              <a:gd name="connsiteY8" fmla="*/ 4750 h 10167"/>
              <a:gd name="connsiteX9" fmla="*/ 6014 w 10394"/>
              <a:gd name="connsiteY9" fmla="*/ 4459 h 10167"/>
              <a:gd name="connsiteX10" fmla="*/ 6383 w 10394"/>
              <a:gd name="connsiteY10" fmla="*/ 3029 h 10167"/>
              <a:gd name="connsiteX11" fmla="*/ 7041 w 10394"/>
              <a:gd name="connsiteY11" fmla="*/ 2216 h 10167"/>
              <a:gd name="connsiteX12" fmla="*/ 7594 w 10394"/>
              <a:gd name="connsiteY12" fmla="*/ 1436 h 10167"/>
              <a:gd name="connsiteX13" fmla="*/ 8035 w 10394"/>
              <a:gd name="connsiteY13" fmla="*/ 845 h 10167"/>
              <a:gd name="connsiteX14" fmla="*/ 8717 w 10394"/>
              <a:gd name="connsiteY14" fmla="*/ 195 h 10167"/>
              <a:gd name="connsiteX15" fmla="*/ 9915 w 10394"/>
              <a:gd name="connsiteY15" fmla="*/ 140 h 10167"/>
              <a:gd name="connsiteX16" fmla="*/ 10394 w 10394"/>
              <a:gd name="connsiteY16" fmla="*/ 0 h 10167"/>
              <a:gd name="connsiteX0" fmla="*/ 0 w 10394"/>
              <a:gd name="connsiteY0" fmla="*/ 10167 h 10167"/>
              <a:gd name="connsiteX1" fmla="*/ 1247 w 10394"/>
              <a:gd name="connsiteY1" fmla="*/ 9299 h 10167"/>
              <a:gd name="connsiteX2" fmla="*/ 2172 w 10394"/>
              <a:gd name="connsiteY2" fmla="*/ 7993 h 10167"/>
              <a:gd name="connsiteX3" fmla="*/ 3127 w 10394"/>
              <a:gd name="connsiteY3" fmla="*/ 7951 h 10167"/>
              <a:gd name="connsiteX4" fmla="*/ 3617 w 10394"/>
              <a:gd name="connsiteY4" fmla="*/ 7257 h 10167"/>
              <a:gd name="connsiteX5" fmla="*/ 4177 w 10394"/>
              <a:gd name="connsiteY5" fmla="*/ 6994 h 10167"/>
              <a:gd name="connsiteX6" fmla="*/ 4387 w 10394"/>
              <a:gd name="connsiteY6" fmla="*/ 6473 h 10167"/>
              <a:gd name="connsiteX7" fmla="*/ 4963 w 10394"/>
              <a:gd name="connsiteY7" fmla="*/ 5993 h 10167"/>
              <a:gd name="connsiteX8" fmla="*/ 5302 w 10394"/>
              <a:gd name="connsiteY8" fmla="*/ 4750 h 10167"/>
              <a:gd name="connsiteX9" fmla="*/ 6014 w 10394"/>
              <a:gd name="connsiteY9" fmla="*/ 4459 h 10167"/>
              <a:gd name="connsiteX10" fmla="*/ 6383 w 10394"/>
              <a:gd name="connsiteY10" fmla="*/ 3029 h 10167"/>
              <a:gd name="connsiteX11" fmla="*/ 7041 w 10394"/>
              <a:gd name="connsiteY11" fmla="*/ 2216 h 10167"/>
              <a:gd name="connsiteX12" fmla="*/ 7497 w 10394"/>
              <a:gd name="connsiteY12" fmla="*/ 1369 h 10167"/>
              <a:gd name="connsiteX13" fmla="*/ 8035 w 10394"/>
              <a:gd name="connsiteY13" fmla="*/ 845 h 10167"/>
              <a:gd name="connsiteX14" fmla="*/ 8717 w 10394"/>
              <a:gd name="connsiteY14" fmla="*/ 195 h 10167"/>
              <a:gd name="connsiteX15" fmla="*/ 9915 w 10394"/>
              <a:gd name="connsiteY15" fmla="*/ 140 h 10167"/>
              <a:gd name="connsiteX16" fmla="*/ 10394 w 10394"/>
              <a:gd name="connsiteY16" fmla="*/ 0 h 10167"/>
              <a:gd name="connsiteX0" fmla="*/ 0 w 10394"/>
              <a:gd name="connsiteY0" fmla="*/ 10560 h 10560"/>
              <a:gd name="connsiteX1" fmla="*/ 1247 w 10394"/>
              <a:gd name="connsiteY1" fmla="*/ 9692 h 10560"/>
              <a:gd name="connsiteX2" fmla="*/ 2172 w 10394"/>
              <a:gd name="connsiteY2" fmla="*/ 8386 h 10560"/>
              <a:gd name="connsiteX3" fmla="*/ 3127 w 10394"/>
              <a:gd name="connsiteY3" fmla="*/ 8344 h 10560"/>
              <a:gd name="connsiteX4" fmla="*/ 3617 w 10394"/>
              <a:gd name="connsiteY4" fmla="*/ 7650 h 10560"/>
              <a:gd name="connsiteX5" fmla="*/ 4177 w 10394"/>
              <a:gd name="connsiteY5" fmla="*/ 7387 h 10560"/>
              <a:gd name="connsiteX6" fmla="*/ 4387 w 10394"/>
              <a:gd name="connsiteY6" fmla="*/ 6866 h 10560"/>
              <a:gd name="connsiteX7" fmla="*/ 4963 w 10394"/>
              <a:gd name="connsiteY7" fmla="*/ 6386 h 10560"/>
              <a:gd name="connsiteX8" fmla="*/ 5302 w 10394"/>
              <a:gd name="connsiteY8" fmla="*/ 5143 h 10560"/>
              <a:gd name="connsiteX9" fmla="*/ 6014 w 10394"/>
              <a:gd name="connsiteY9" fmla="*/ 4852 h 10560"/>
              <a:gd name="connsiteX10" fmla="*/ 6383 w 10394"/>
              <a:gd name="connsiteY10" fmla="*/ 3422 h 10560"/>
              <a:gd name="connsiteX11" fmla="*/ 7041 w 10394"/>
              <a:gd name="connsiteY11" fmla="*/ 2609 h 10560"/>
              <a:gd name="connsiteX12" fmla="*/ 7497 w 10394"/>
              <a:gd name="connsiteY12" fmla="*/ 1762 h 10560"/>
              <a:gd name="connsiteX13" fmla="*/ 8035 w 10394"/>
              <a:gd name="connsiteY13" fmla="*/ 1238 h 10560"/>
              <a:gd name="connsiteX14" fmla="*/ 8717 w 10394"/>
              <a:gd name="connsiteY14" fmla="*/ 588 h 10560"/>
              <a:gd name="connsiteX15" fmla="*/ 9721 w 10394"/>
              <a:gd name="connsiteY15" fmla="*/ 0 h 10560"/>
              <a:gd name="connsiteX16" fmla="*/ 10394 w 10394"/>
              <a:gd name="connsiteY16" fmla="*/ 393 h 1056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383 w 10416"/>
              <a:gd name="connsiteY10" fmla="*/ 3562 h 10700"/>
              <a:gd name="connsiteX11" fmla="*/ 7041 w 10416"/>
              <a:gd name="connsiteY11" fmla="*/ 2749 h 10700"/>
              <a:gd name="connsiteX12" fmla="*/ 7497 w 10416"/>
              <a:gd name="connsiteY12" fmla="*/ 1902 h 10700"/>
              <a:gd name="connsiteX13" fmla="*/ 8035 w 10416"/>
              <a:gd name="connsiteY13" fmla="*/ 1378 h 10700"/>
              <a:gd name="connsiteX14" fmla="*/ 8717 w 10416"/>
              <a:gd name="connsiteY14" fmla="*/ 728 h 10700"/>
              <a:gd name="connsiteX15" fmla="*/ 9721 w 10416"/>
              <a:gd name="connsiteY15" fmla="*/ 140 h 10700"/>
              <a:gd name="connsiteX16" fmla="*/ 10416 w 10416"/>
              <a:gd name="connsiteY16" fmla="*/ 0 h 1070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577 w 10416"/>
              <a:gd name="connsiteY10" fmla="*/ 3695 h 10700"/>
              <a:gd name="connsiteX11" fmla="*/ 7041 w 10416"/>
              <a:gd name="connsiteY11" fmla="*/ 2749 h 10700"/>
              <a:gd name="connsiteX12" fmla="*/ 7497 w 10416"/>
              <a:gd name="connsiteY12" fmla="*/ 1902 h 10700"/>
              <a:gd name="connsiteX13" fmla="*/ 8035 w 10416"/>
              <a:gd name="connsiteY13" fmla="*/ 1378 h 10700"/>
              <a:gd name="connsiteX14" fmla="*/ 8717 w 10416"/>
              <a:gd name="connsiteY14" fmla="*/ 728 h 10700"/>
              <a:gd name="connsiteX15" fmla="*/ 9721 w 10416"/>
              <a:gd name="connsiteY15" fmla="*/ 140 h 10700"/>
              <a:gd name="connsiteX16" fmla="*/ 10416 w 10416"/>
              <a:gd name="connsiteY16" fmla="*/ 0 h 1070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577 w 10416"/>
              <a:gd name="connsiteY10" fmla="*/ 3695 h 10700"/>
              <a:gd name="connsiteX11" fmla="*/ 7256 w 10416"/>
              <a:gd name="connsiteY11" fmla="*/ 3216 h 10700"/>
              <a:gd name="connsiteX12" fmla="*/ 7497 w 10416"/>
              <a:gd name="connsiteY12" fmla="*/ 1902 h 10700"/>
              <a:gd name="connsiteX13" fmla="*/ 8035 w 10416"/>
              <a:gd name="connsiteY13" fmla="*/ 1378 h 10700"/>
              <a:gd name="connsiteX14" fmla="*/ 8717 w 10416"/>
              <a:gd name="connsiteY14" fmla="*/ 728 h 10700"/>
              <a:gd name="connsiteX15" fmla="*/ 9721 w 10416"/>
              <a:gd name="connsiteY15" fmla="*/ 140 h 10700"/>
              <a:gd name="connsiteX16" fmla="*/ 10416 w 10416"/>
              <a:gd name="connsiteY16" fmla="*/ 0 h 1070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577 w 10416"/>
              <a:gd name="connsiteY10" fmla="*/ 3695 h 10700"/>
              <a:gd name="connsiteX11" fmla="*/ 7256 w 10416"/>
              <a:gd name="connsiteY11" fmla="*/ 3216 h 10700"/>
              <a:gd name="connsiteX12" fmla="*/ 8110 w 10416"/>
              <a:gd name="connsiteY12" fmla="*/ 3435 h 10700"/>
              <a:gd name="connsiteX13" fmla="*/ 8035 w 10416"/>
              <a:gd name="connsiteY13" fmla="*/ 1378 h 10700"/>
              <a:gd name="connsiteX14" fmla="*/ 8717 w 10416"/>
              <a:gd name="connsiteY14" fmla="*/ 728 h 10700"/>
              <a:gd name="connsiteX15" fmla="*/ 9721 w 10416"/>
              <a:gd name="connsiteY15" fmla="*/ 140 h 10700"/>
              <a:gd name="connsiteX16" fmla="*/ 10416 w 10416"/>
              <a:gd name="connsiteY16" fmla="*/ 0 h 1070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577 w 10416"/>
              <a:gd name="connsiteY10" fmla="*/ 3695 h 10700"/>
              <a:gd name="connsiteX11" fmla="*/ 7385 w 10416"/>
              <a:gd name="connsiteY11" fmla="*/ 3549 h 10700"/>
              <a:gd name="connsiteX12" fmla="*/ 8110 w 10416"/>
              <a:gd name="connsiteY12" fmla="*/ 3435 h 10700"/>
              <a:gd name="connsiteX13" fmla="*/ 8035 w 10416"/>
              <a:gd name="connsiteY13" fmla="*/ 1378 h 10700"/>
              <a:gd name="connsiteX14" fmla="*/ 8717 w 10416"/>
              <a:gd name="connsiteY14" fmla="*/ 728 h 10700"/>
              <a:gd name="connsiteX15" fmla="*/ 9721 w 10416"/>
              <a:gd name="connsiteY15" fmla="*/ 140 h 10700"/>
              <a:gd name="connsiteX16" fmla="*/ 10416 w 10416"/>
              <a:gd name="connsiteY16" fmla="*/ 0 h 1070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577 w 10416"/>
              <a:gd name="connsiteY10" fmla="*/ 3695 h 10700"/>
              <a:gd name="connsiteX11" fmla="*/ 7385 w 10416"/>
              <a:gd name="connsiteY11" fmla="*/ 3549 h 10700"/>
              <a:gd name="connsiteX12" fmla="*/ 8110 w 10416"/>
              <a:gd name="connsiteY12" fmla="*/ 3435 h 10700"/>
              <a:gd name="connsiteX13" fmla="*/ 8712 w 10416"/>
              <a:gd name="connsiteY13" fmla="*/ 2511 h 10700"/>
              <a:gd name="connsiteX14" fmla="*/ 8717 w 10416"/>
              <a:gd name="connsiteY14" fmla="*/ 728 h 10700"/>
              <a:gd name="connsiteX15" fmla="*/ 9721 w 10416"/>
              <a:gd name="connsiteY15" fmla="*/ 140 h 10700"/>
              <a:gd name="connsiteX16" fmla="*/ 10416 w 10416"/>
              <a:gd name="connsiteY16" fmla="*/ 0 h 1070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577 w 10416"/>
              <a:gd name="connsiteY10" fmla="*/ 3695 h 10700"/>
              <a:gd name="connsiteX11" fmla="*/ 7385 w 10416"/>
              <a:gd name="connsiteY11" fmla="*/ 3549 h 10700"/>
              <a:gd name="connsiteX12" fmla="*/ 8110 w 10416"/>
              <a:gd name="connsiteY12" fmla="*/ 3435 h 10700"/>
              <a:gd name="connsiteX13" fmla="*/ 8712 w 10416"/>
              <a:gd name="connsiteY13" fmla="*/ 2511 h 10700"/>
              <a:gd name="connsiteX14" fmla="*/ 9029 w 10416"/>
              <a:gd name="connsiteY14" fmla="*/ 1961 h 10700"/>
              <a:gd name="connsiteX15" fmla="*/ 9721 w 10416"/>
              <a:gd name="connsiteY15" fmla="*/ 140 h 10700"/>
              <a:gd name="connsiteX16" fmla="*/ 10416 w 10416"/>
              <a:gd name="connsiteY16" fmla="*/ 0 h 10700"/>
              <a:gd name="connsiteX0" fmla="*/ 0 w 10416"/>
              <a:gd name="connsiteY0" fmla="*/ 10700 h 10700"/>
              <a:gd name="connsiteX1" fmla="*/ 1247 w 10416"/>
              <a:gd name="connsiteY1" fmla="*/ 9832 h 10700"/>
              <a:gd name="connsiteX2" fmla="*/ 2172 w 10416"/>
              <a:gd name="connsiteY2" fmla="*/ 8526 h 10700"/>
              <a:gd name="connsiteX3" fmla="*/ 3127 w 10416"/>
              <a:gd name="connsiteY3" fmla="*/ 8484 h 10700"/>
              <a:gd name="connsiteX4" fmla="*/ 3617 w 10416"/>
              <a:gd name="connsiteY4" fmla="*/ 7790 h 10700"/>
              <a:gd name="connsiteX5" fmla="*/ 4177 w 10416"/>
              <a:gd name="connsiteY5" fmla="*/ 7527 h 10700"/>
              <a:gd name="connsiteX6" fmla="*/ 4387 w 10416"/>
              <a:gd name="connsiteY6" fmla="*/ 7006 h 10700"/>
              <a:gd name="connsiteX7" fmla="*/ 4963 w 10416"/>
              <a:gd name="connsiteY7" fmla="*/ 6526 h 10700"/>
              <a:gd name="connsiteX8" fmla="*/ 5302 w 10416"/>
              <a:gd name="connsiteY8" fmla="*/ 5283 h 10700"/>
              <a:gd name="connsiteX9" fmla="*/ 6014 w 10416"/>
              <a:gd name="connsiteY9" fmla="*/ 4992 h 10700"/>
              <a:gd name="connsiteX10" fmla="*/ 6577 w 10416"/>
              <a:gd name="connsiteY10" fmla="*/ 3695 h 10700"/>
              <a:gd name="connsiteX11" fmla="*/ 7385 w 10416"/>
              <a:gd name="connsiteY11" fmla="*/ 3549 h 10700"/>
              <a:gd name="connsiteX12" fmla="*/ 8110 w 10416"/>
              <a:gd name="connsiteY12" fmla="*/ 3435 h 10700"/>
              <a:gd name="connsiteX13" fmla="*/ 8712 w 10416"/>
              <a:gd name="connsiteY13" fmla="*/ 2511 h 10700"/>
              <a:gd name="connsiteX14" fmla="*/ 9029 w 10416"/>
              <a:gd name="connsiteY14" fmla="*/ 1961 h 10700"/>
              <a:gd name="connsiteX15" fmla="*/ 9635 w 10416"/>
              <a:gd name="connsiteY15" fmla="*/ 1673 h 10700"/>
              <a:gd name="connsiteX16" fmla="*/ 10416 w 10416"/>
              <a:gd name="connsiteY16" fmla="*/ 0 h 10700"/>
              <a:gd name="connsiteX0" fmla="*/ 0 w 10792"/>
              <a:gd name="connsiteY0" fmla="*/ 9700 h 9700"/>
              <a:gd name="connsiteX1" fmla="*/ 1247 w 10792"/>
              <a:gd name="connsiteY1" fmla="*/ 8832 h 9700"/>
              <a:gd name="connsiteX2" fmla="*/ 2172 w 10792"/>
              <a:gd name="connsiteY2" fmla="*/ 7526 h 9700"/>
              <a:gd name="connsiteX3" fmla="*/ 3127 w 10792"/>
              <a:gd name="connsiteY3" fmla="*/ 7484 h 9700"/>
              <a:gd name="connsiteX4" fmla="*/ 3617 w 10792"/>
              <a:gd name="connsiteY4" fmla="*/ 6790 h 9700"/>
              <a:gd name="connsiteX5" fmla="*/ 4177 w 10792"/>
              <a:gd name="connsiteY5" fmla="*/ 6527 h 9700"/>
              <a:gd name="connsiteX6" fmla="*/ 4387 w 10792"/>
              <a:gd name="connsiteY6" fmla="*/ 6006 h 9700"/>
              <a:gd name="connsiteX7" fmla="*/ 4963 w 10792"/>
              <a:gd name="connsiteY7" fmla="*/ 5526 h 9700"/>
              <a:gd name="connsiteX8" fmla="*/ 5302 w 10792"/>
              <a:gd name="connsiteY8" fmla="*/ 4283 h 9700"/>
              <a:gd name="connsiteX9" fmla="*/ 6014 w 10792"/>
              <a:gd name="connsiteY9" fmla="*/ 3992 h 9700"/>
              <a:gd name="connsiteX10" fmla="*/ 6577 w 10792"/>
              <a:gd name="connsiteY10" fmla="*/ 2695 h 9700"/>
              <a:gd name="connsiteX11" fmla="*/ 7385 w 10792"/>
              <a:gd name="connsiteY11" fmla="*/ 2549 h 9700"/>
              <a:gd name="connsiteX12" fmla="*/ 8110 w 10792"/>
              <a:gd name="connsiteY12" fmla="*/ 2435 h 9700"/>
              <a:gd name="connsiteX13" fmla="*/ 8712 w 10792"/>
              <a:gd name="connsiteY13" fmla="*/ 1511 h 9700"/>
              <a:gd name="connsiteX14" fmla="*/ 9029 w 10792"/>
              <a:gd name="connsiteY14" fmla="*/ 961 h 9700"/>
              <a:gd name="connsiteX15" fmla="*/ 9635 w 10792"/>
              <a:gd name="connsiteY15" fmla="*/ 673 h 9700"/>
              <a:gd name="connsiteX16" fmla="*/ 10792 w 10792"/>
              <a:gd name="connsiteY16" fmla="*/ 0 h 9700"/>
              <a:gd name="connsiteX0" fmla="*/ 0 w 10000"/>
              <a:gd name="connsiteY0" fmla="*/ 10000 h 10000"/>
              <a:gd name="connsiteX1" fmla="*/ 1155 w 10000"/>
              <a:gd name="connsiteY1" fmla="*/ 9105 h 10000"/>
              <a:gd name="connsiteX2" fmla="*/ 2013 w 10000"/>
              <a:gd name="connsiteY2" fmla="*/ 7759 h 10000"/>
              <a:gd name="connsiteX3" fmla="*/ 2898 w 10000"/>
              <a:gd name="connsiteY3" fmla="*/ 7715 h 10000"/>
              <a:gd name="connsiteX4" fmla="*/ 3352 w 10000"/>
              <a:gd name="connsiteY4" fmla="*/ 7000 h 10000"/>
              <a:gd name="connsiteX5" fmla="*/ 3870 w 10000"/>
              <a:gd name="connsiteY5" fmla="*/ 6729 h 10000"/>
              <a:gd name="connsiteX6" fmla="*/ 4065 w 10000"/>
              <a:gd name="connsiteY6" fmla="*/ 6192 h 10000"/>
              <a:gd name="connsiteX7" fmla="*/ 4599 w 10000"/>
              <a:gd name="connsiteY7" fmla="*/ 5697 h 10000"/>
              <a:gd name="connsiteX8" fmla="*/ 4913 w 10000"/>
              <a:gd name="connsiteY8" fmla="*/ 4415 h 10000"/>
              <a:gd name="connsiteX9" fmla="*/ 5573 w 10000"/>
              <a:gd name="connsiteY9" fmla="*/ 4115 h 10000"/>
              <a:gd name="connsiteX10" fmla="*/ 6094 w 10000"/>
              <a:gd name="connsiteY10" fmla="*/ 2778 h 10000"/>
              <a:gd name="connsiteX11" fmla="*/ 6843 w 10000"/>
              <a:gd name="connsiteY11" fmla="*/ 2628 h 10000"/>
              <a:gd name="connsiteX12" fmla="*/ 7515 w 10000"/>
              <a:gd name="connsiteY12" fmla="*/ 2510 h 10000"/>
              <a:gd name="connsiteX13" fmla="*/ 8073 w 10000"/>
              <a:gd name="connsiteY13" fmla="*/ 1558 h 10000"/>
              <a:gd name="connsiteX14" fmla="*/ 8366 w 10000"/>
              <a:gd name="connsiteY14" fmla="*/ 991 h 10000"/>
              <a:gd name="connsiteX15" fmla="*/ 8928 w 10000"/>
              <a:gd name="connsiteY15" fmla="*/ 694 h 10000"/>
              <a:gd name="connsiteX16" fmla="*/ 9232 w 10000"/>
              <a:gd name="connsiteY16" fmla="*/ 237 h 10000"/>
              <a:gd name="connsiteX17" fmla="*/ 10000 w 10000"/>
              <a:gd name="connsiteY17" fmla="*/ 0 h 10000"/>
              <a:gd name="connsiteX0" fmla="*/ 0 w 10000"/>
              <a:gd name="connsiteY0" fmla="*/ 10000 h 10000"/>
              <a:gd name="connsiteX1" fmla="*/ 1155 w 10000"/>
              <a:gd name="connsiteY1" fmla="*/ 9105 h 10000"/>
              <a:gd name="connsiteX2" fmla="*/ 2013 w 10000"/>
              <a:gd name="connsiteY2" fmla="*/ 7759 h 10000"/>
              <a:gd name="connsiteX3" fmla="*/ 2898 w 10000"/>
              <a:gd name="connsiteY3" fmla="*/ 7715 h 10000"/>
              <a:gd name="connsiteX4" fmla="*/ 3352 w 10000"/>
              <a:gd name="connsiteY4" fmla="*/ 7000 h 10000"/>
              <a:gd name="connsiteX5" fmla="*/ 3870 w 10000"/>
              <a:gd name="connsiteY5" fmla="*/ 6729 h 10000"/>
              <a:gd name="connsiteX6" fmla="*/ 4065 w 10000"/>
              <a:gd name="connsiteY6" fmla="*/ 6192 h 10000"/>
              <a:gd name="connsiteX7" fmla="*/ 4599 w 10000"/>
              <a:gd name="connsiteY7" fmla="*/ 5697 h 10000"/>
              <a:gd name="connsiteX8" fmla="*/ 4913 w 10000"/>
              <a:gd name="connsiteY8" fmla="*/ 4415 h 10000"/>
              <a:gd name="connsiteX9" fmla="*/ 5573 w 10000"/>
              <a:gd name="connsiteY9" fmla="*/ 4115 h 10000"/>
              <a:gd name="connsiteX10" fmla="*/ 6094 w 10000"/>
              <a:gd name="connsiteY10" fmla="*/ 2778 h 10000"/>
              <a:gd name="connsiteX11" fmla="*/ 6843 w 10000"/>
              <a:gd name="connsiteY11" fmla="*/ 2628 h 10000"/>
              <a:gd name="connsiteX12" fmla="*/ 7515 w 10000"/>
              <a:gd name="connsiteY12" fmla="*/ 2510 h 10000"/>
              <a:gd name="connsiteX13" fmla="*/ 8073 w 10000"/>
              <a:gd name="connsiteY13" fmla="*/ 1558 h 10000"/>
              <a:gd name="connsiteX14" fmla="*/ 8366 w 10000"/>
              <a:gd name="connsiteY14" fmla="*/ 991 h 10000"/>
              <a:gd name="connsiteX15" fmla="*/ 8749 w 10000"/>
              <a:gd name="connsiteY15" fmla="*/ 694 h 10000"/>
              <a:gd name="connsiteX16" fmla="*/ 9232 w 10000"/>
              <a:gd name="connsiteY16" fmla="*/ 237 h 10000"/>
              <a:gd name="connsiteX17" fmla="*/ 10000 w 10000"/>
              <a:gd name="connsiteY17" fmla="*/ 0 h 10000"/>
              <a:gd name="connsiteX0" fmla="*/ 0 w 10000"/>
              <a:gd name="connsiteY0" fmla="*/ 10803 h 10803"/>
              <a:gd name="connsiteX1" fmla="*/ 1155 w 10000"/>
              <a:gd name="connsiteY1" fmla="*/ 9908 h 10803"/>
              <a:gd name="connsiteX2" fmla="*/ 2013 w 10000"/>
              <a:gd name="connsiteY2" fmla="*/ 8562 h 10803"/>
              <a:gd name="connsiteX3" fmla="*/ 2898 w 10000"/>
              <a:gd name="connsiteY3" fmla="*/ 8518 h 10803"/>
              <a:gd name="connsiteX4" fmla="*/ 3352 w 10000"/>
              <a:gd name="connsiteY4" fmla="*/ 7803 h 10803"/>
              <a:gd name="connsiteX5" fmla="*/ 3870 w 10000"/>
              <a:gd name="connsiteY5" fmla="*/ 7532 h 10803"/>
              <a:gd name="connsiteX6" fmla="*/ 4065 w 10000"/>
              <a:gd name="connsiteY6" fmla="*/ 6995 h 10803"/>
              <a:gd name="connsiteX7" fmla="*/ 4599 w 10000"/>
              <a:gd name="connsiteY7" fmla="*/ 6500 h 10803"/>
              <a:gd name="connsiteX8" fmla="*/ 4913 w 10000"/>
              <a:gd name="connsiteY8" fmla="*/ 5218 h 10803"/>
              <a:gd name="connsiteX9" fmla="*/ 5573 w 10000"/>
              <a:gd name="connsiteY9" fmla="*/ 4918 h 10803"/>
              <a:gd name="connsiteX10" fmla="*/ 6094 w 10000"/>
              <a:gd name="connsiteY10" fmla="*/ 3581 h 10803"/>
              <a:gd name="connsiteX11" fmla="*/ 6843 w 10000"/>
              <a:gd name="connsiteY11" fmla="*/ 3431 h 10803"/>
              <a:gd name="connsiteX12" fmla="*/ 7515 w 10000"/>
              <a:gd name="connsiteY12" fmla="*/ 3313 h 10803"/>
              <a:gd name="connsiteX13" fmla="*/ 8073 w 10000"/>
              <a:gd name="connsiteY13" fmla="*/ 2361 h 10803"/>
              <a:gd name="connsiteX14" fmla="*/ 8366 w 10000"/>
              <a:gd name="connsiteY14" fmla="*/ 1794 h 10803"/>
              <a:gd name="connsiteX15" fmla="*/ 8749 w 10000"/>
              <a:gd name="connsiteY15" fmla="*/ 1497 h 10803"/>
              <a:gd name="connsiteX16" fmla="*/ 9122 w 10000"/>
              <a:gd name="connsiteY16" fmla="*/ 9 h 10803"/>
              <a:gd name="connsiteX17" fmla="*/ 10000 w 10000"/>
              <a:gd name="connsiteY17" fmla="*/ 803 h 10803"/>
              <a:gd name="connsiteX0" fmla="*/ 0 w 10000"/>
              <a:gd name="connsiteY0" fmla="*/ 10991 h 10991"/>
              <a:gd name="connsiteX1" fmla="*/ 1155 w 10000"/>
              <a:gd name="connsiteY1" fmla="*/ 10096 h 10991"/>
              <a:gd name="connsiteX2" fmla="*/ 2013 w 10000"/>
              <a:gd name="connsiteY2" fmla="*/ 8750 h 10991"/>
              <a:gd name="connsiteX3" fmla="*/ 2898 w 10000"/>
              <a:gd name="connsiteY3" fmla="*/ 8706 h 10991"/>
              <a:gd name="connsiteX4" fmla="*/ 3352 w 10000"/>
              <a:gd name="connsiteY4" fmla="*/ 7991 h 10991"/>
              <a:gd name="connsiteX5" fmla="*/ 3870 w 10000"/>
              <a:gd name="connsiteY5" fmla="*/ 7720 h 10991"/>
              <a:gd name="connsiteX6" fmla="*/ 4065 w 10000"/>
              <a:gd name="connsiteY6" fmla="*/ 7183 h 10991"/>
              <a:gd name="connsiteX7" fmla="*/ 4599 w 10000"/>
              <a:gd name="connsiteY7" fmla="*/ 6688 h 10991"/>
              <a:gd name="connsiteX8" fmla="*/ 4913 w 10000"/>
              <a:gd name="connsiteY8" fmla="*/ 5406 h 10991"/>
              <a:gd name="connsiteX9" fmla="*/ 5573 w 10000"/>
              <a:gd name="connsiteY9" fmla="*/ 5106 h 10991"/>
              <a:gd name="connsiteX10" fmla="*/ 6094 w 10000"/>
              <a:gd name="connsiteY10" fmla="*/ 3769 h 10991"/>
              <a:gd name="connsiteX11" fmla="*/ 6843 w 10000"/>
              <a:gd name="connsiteY11" fmla="*/ 3619 h 10991"/>
              <a:gd name="connsiteX12" fmla="*/ 7515 w 10000"/>
              <a:gd name="connsiteY12" fmla="*/ 3501 h 10991"/>
              <a:gd name="connsiteX13" fmla="*/ 8073 w 10000"/>
              <a:gd name="connsiteY13" fmla="*/ 2549 h 10991"/>
              <a:gd name="connsiteX14" fmla="*/ 8366 w 10000"/>
              <a:gd name="connsiteY14" fmla="*/ 1982 h 10991"/>
              <a:gd name="connsiteX15" fmla="*/ 8749 w 10000"/>
              <a:gd name="connsiteY15" fmla="*/ 1685 h 10991"/>
              <a:gd name="connsiteX16" fmla="*/ 9122 w 10000"/>
              <a:gd name="connsiteY16" fmla="*/ 197 h 10991"/>
              <a:gd name="connsiteX17" fmla="*/ 9421 w 10000"/>
              <a:gd name="connsiteY17" fmla="*/ 60 h 10991"/>
              <a:gd name="connsiteX18" fmla="*/ 10000 w 10000"/>
              <a:gd name="connsiteY18" fmla="*/ 991 h 10991"/>
              <a:gd name="connsiteX0" fmla="*/ 0 w 10000"/>
              <a:gd name="connsiteY0" fmla="*/ 11805 h 11805"/>
              <a:gd name="connsiteX1" fmla="*/ 1155 w 10000"/>
              <a:gd name="connsiteY1" fmla="*/ 10910 h 11805"/>
              <a:gd name="connsiteX2" fmla="*/ 2013 w 10000"/>
              <a:gd name="connsiteY2" fmla="*/ 9564 h 11805"/>
              <a:gd name="connsiteX3" fmla="*/ 2898 w 10000"/>
              <a:gd name="connsiteY3" fmla="*/ 9520 h 11805"/>
              <a:gd name="connsiteX4" fmla="*/ 3352 w 10000"/>
              <a:gd name="connsiteY4" fmla="*/ 8805 h 11805"/>
              <a:gd name="connsiteX5" fmla="*/ 3870 w 10000"/>
              <a:gd name="connsiteY5" fmla="*/ 8534 h 11805"/>
              <a:gd name="connsiteX6" fmla="*/ 4065 w 10000"/>
              <a:gd name="connsiteY6" fmla="*/ 7997 h 11805"/>
              <a:gd name="connsiteX7" fmla="*/ 4599 w 10000"/>
              <a:gd name="connsiteY7" fmla="*/ 7502 h 11805"/>
              <a:gd name="connsiteX8" fmla="*/ 4913 w 10000"/>
              <a:gd name="connsiteY8" fmla="*/ 6220 h 11805"/>
              <a:gd name="connsiteX9" fmla="*/ 5573 w 10000"/>
              <a:gd name="connsiteY9" fmla="*/ 5920 h 11805"/>
              <a:gd name="connsiteX10" fmla="*/ 6094 w 10000"/>
              <a:gd name="connsiteY10" fmla="*/ 4583 h 11805"/>
              <a:gd name="connsiteX11" fmla="*/ 6843 w 10000"/>
              <a:gd name="connsiteY11" fmla="*/ 4433 h 11805"/>
              <a:gd name="connsiteX12" fmla="*/ 7515 w 10000"/>
              <a:gd name="connsiteY12" fmla="*/ 4315 h 11805"/>
              <a:gd name="connsiteX13" fmla="*/ 8073 w 10000"/>
              <a:gd name="connsiteY13" fmla="*/ 3363 h 11805"/>
              <a:gd name="connsiteX14" fmla="*/ 8366 w 10000"/>
              <a:gd name="connsiteY14" fmla="*/ 2796 h 11805"/>
              <a:gd name="connsiteX15" fmla="*/ 8749 w 10000"/>
              <a:gd name="connsiteY15" fmla="*/ 2499 h 11805"/>
              <a:gd name="connsiteX16" fmla="*/ 9122 w 10000"/>
              <a:gd name="connsiteY16" fmla="*/ 1011 h 11805"/>
              <a:gd name="connsiteX17" fmla="*/ 9421 w 10000"/>
              <a:gd name="connsiteY17" fmla="*/ 874 h 11805"/>
              <a:gd name="connsiteX18" fmla="*/ 9660 w 10000"/>
              <a:gd name="connsiteY18" fmla="*/ 15 h 11805"/>
              <a:gd name="connsiteX19" fmla="*/ 10000 w 10000"/>
              <a:gd name="connsiteY19" fmla="*/ 1805 h 11805"/>
              <a:gd name="connsiteX0" fmla="*/ 0 w 10090"/>
              <a:gd name="connsiteY0" fmla="*/ 12071 h 12071"/>
              <a:gd name="connsiteX1" fmla="*/ 1155 w 10090"/>
              <a:gd name="connsiteY1" fmla="*/ 11176 h 12071"/>
              <a:gd name="connsiteX2" fmla="*/ 2013 w 10090"/>
              <a:gd name="connsiteY2" fmla="*/ 9830 h 12071"/>
              <a:gd name="connsiteX3" fmla="*/ 2898 w 10090"/>
              <a:gd name="connsiteY3" fmla="*/ 9786 h 12071"/>
              <a:gd name="connsiteX4" fmla="*/ 3352 w 10090"/>
              <a:gd name="connsiteY4" fmla="*/ 9071 h 12071"/>
              <a:gd name="connsiteX5" fmla="*/ 3870 w 10090"/>
              <a:gd name="connsiteY5" fmla="*/ 8800 h 12071"/>
              <a:gd name="connsiteX6" fmla="*/ 4065 w 10090"/>
              <a:gd name="connsiteY6" fmla="*/ 8263 h 12071"/>
              <a:gd name="connsiteX7" fmla="*/ 4599 w 10090"/>
              <a:gd name="connsiteY7" fmla="*/ 7768 h 12071"/>
              <a:gd name="connsiteX8" fmla="*/ 4913 w 10090"/>
              <a:gd name="connsiteY8" fmla="*/ 6486 h 12071"/>
              <a:gd name="connsiteX9" fmla="*/ 5573 w 10090"/>
              <a:gd name="connsiteY9" fmla="*/ 6186 h 12071"/>
              <a:gd name="connsiteX10" fmla="*/ 6094 w 10090"/>
              <a:gd name="connsiteY10" fmla="*/ 4849 h 12071"/>
              <a:gd name="connsiteX11" fmla="*/ 6843 w 10090"/>
              <a:gd name="connsiteY11" fmla="*/ 4699 h 12071"/>
              <a:gd name="connsiteX12" fmla="*/ 7515 w 10090"/>
              <a:gd name="connsiteY12" fmla="*/ 4581 h 12071"/>
              <a:gd name="connsiteX13" fmla="*/ 8073 w 10090"/>
              <a:gd name="connsiteY13" fmla="*/ 3629 h 12071"/>
              <a:gd name="connsiteX14" fmla="*/ 8366 w 10090"/>
              <a:gd name="connsiteY14" fmla="*/ 3062 h 12071"/>
              <a:gd name="connsiteX15" fmla="*/ 8749 w 10090"/>
              <a:gd name="connsiteY15" fmla="*/ 2765 h 12071"/>
              <a:gd name="connsiteX16" fmla="*/ 9122 w 10090"/>
              <a:gd name="connsiteY16" fmla="*/ 1277 h 12071"/>
              <a:gd name="connsiteX17" fmla="*/ 9421 w 10090"/>
              <a:gd name="connsiteY17" fmla="*/ 1140 h 12071"/>
              <a:gd name="connsiteX18" fmla="*/ 9660 w 10090"/>
              <a:gd name="connsiteY18" fmla="*/ 281 h 12071"/>
              <a:gd name="connsiteX19" fmla="*/ 10090 w 10090"/>
              <a:gd name="connsiteY19" fmla="*/ 9 h 12071"/>
              <a:gd name="connsiteX0" fmla="*/ 0 w 10090"/>
              <a:gd name="connsiteY0" fmla="*/ 12083 h 12083"/>
              <a:gd name="connsiteX1" fmla="*/ 1155 w 10090"/>
              <a:gd name="connsiteY1" fmla="*/ 11188 h 12083"/>
              <a:gd name="connsiteX2" fmla="*/ 2013 w 10090"/>
              <a:gd name="connsiteY2" fmla="*/ 9842 h 12083"/>
              <a:gd name="connsiteX3" fmla="*/ 2898 w 10090"/>
              <a:gd name="connsiteY3" fmla="*/ 9798 h 12083"/>
              <a:gd name="connsiteX4" fmla="*/ 3352 w 10090"/>
              <a:gd name="connsiteY4" fmla="*/ 9083 h 12083"/>
              <a:gd name="connsiteX5" fmla="*/ 3870 w 10090"/>
              <a:gd name="connsiteY5" fmla="*/ 8812 h 12083"/>
              <a:gd name="connsiteX6" fmla="*/ 4065 w 10090"/>
              <a:gd name="connsiteY6" fmla="*/ 8275 h 12083"/>
              <a:gd name="connsiteX7" fmla="*/ 4599 w 10090"/>
              <a:gd name="connsiteY7" fmla="*/ 7780 h 12083"/>
              <a:gd name="connsiteX8" fmla="*/ 4913 w 10090"/>
              <a:gd name="connsiteY8" fmla="*/ 6498 h 12083"/>
              <a:gd name="connsiteX9" fmla="*/ 5573 w 10090"/>
              <a:gd name="connsiteY9" fmla="*/ 6198 h 12083"/>
              <a:gd name="connsiteX10" fmla="*/ 6094 w 10090"/>
              <a:gd name="connsiteY10" fmla="*/ 4861 h 12083"/>
              <a:gd name="connsiteX11" fmla="*/ 6843 w 10090"/>
              <a:gd name="connsiteY11" fmla="*/ 4711 h 12083"/>
              <a:gd name="connsiteX12" fmla="*/ 7515 w 10090"/>
              <a:gd name="connsiteY12" fmla="*/ 4593 h 12083"/>
              <a:gd name="connsiteX13" fmla="*/ 8073 w 10090"/>
              <a:gd name="connsiteY13" fmla="*/ 3641 h 12083"/>
              <a:gd name="connsiteX14" fmla="*/ 8366 w 10090"/>
              <a:gd name="connsiteY14" fmla="*/ 3074 h 12083"/>
              <a:gd name="connsiteX15" fmla="*/ 8749 w 10090"/>
              <a:gd name="connsiteY15" fmla="*/ 2777 h 12083"/>
              <a:gd name="connsiteX16" fmla="*/ 9122 w 10090"/>
              <a:gd name="connsiteY16" fmla="*/ 1289 h 12083"/>
              <a:gd name="connsiteX17" fmla="*/ 9421 w 10090"/>
              <a:gd name="connsiteY17" fmla="*/ 1152 h 12083"/>
              <a:gd name="connsiteX18" fmla="*/ 9660 w 10090"/>
              <a:gd name="connsiteY18" fmla="*/ 293 h 12083"/>
              <a:gd name="connsiteX19" fmla="*/ 10090 w 10090"/>
              <a:gd name="connsiteY19" fmla="*/ 21 h 12083"/>
              <a:gd name="connsiteX0" fmla="*/ 0 w 10090"/>
              <a:gd name="connsiteY0" fmla="*/ 12083 h 12083"/>
              <a:gd name="connsiteX1" fmla="*/ 1155 w 10090"/>
              <a:gd name="connsiteY1" fmla="*/ 11188 h 12083"/>
              <a:gd name="connsiteX2" fmla="*/ 2013 w 10090"/>
              <a:gd name="connsiteY2" fmla="*/ 9842 h 12083"/>
              <a:gd name="connsiteX3" fmla="*/ 2898 w 10090"/>
              <a:gd name="connsiteY3" fmla="*/ 9798 h 12083"/>
              <a:gd name="connsiteX4" fmla="*/ 3352 w 10090"/>
              <a:gd name="connsiteY4" fmla="*/ 9083 h 12083"/>
              <a:gd name="connsiteX5" fmla="*/ 3870 w 10090"/>
              <a:gd name="connsiteY5" fmla="*/ 8812 h 12083"/>
              <a:gd name="connsiteX6" fmla="*/ 4065 w 10090"/>
              <a:gd name="connsiteY6" fmla="*/ 8275 h 12083"/>
              <a:gd name="connsiteX7" fmla="*/ 4599 w 10090"/>
              <a:gd name="connsiteY7" fmla="*/ 7780 h 12083"/>
              <a:gd name="connsiteX8" fmla="*/ 4913 w 10090"/>
              <a:gd name="connsiteY8" fmla="*/ 6498 h 12083"/>
              <a:gd name="connsiteX9" fmla="*/ 5573 w 10090"/>
              <a:gd name="connsiteY9" fmla="*/ 6198 h 12083"/>
              <a:gd name="connsiteX10" fmla="*/ 6094 w 10090"/>
              <a:gd name="connsiteY10" fmla="*/ 4861 h 12083"/>
              <a:gd name="connsiteX11" fmla="*/ 6843 w 10090"/>
              <a:gd name="connsiteY11" fmla="*/ 4711 h 12083"/>
              <a:gd name="connsiteX12" fmla="*/ 7515 w 10090"/>
              <a:gd name="connsiteY12" fmla="*/ 4593 h 12083"/>
              <a:gd name="connsiteX13" fmla="*/ 8073 w 10090"/>
              <a:gd name="connsiteY13" fmla="*/ 3641 h 12083"/>
              <a:gd name="connsiteX14" fmla="*/ 8366 w 10090"/>
              <a:gd name="connsiteY14" fmla="*/ 3074 h 12083"/>
              <a:gd name="connsiteX15" fmla="*/ 8749 w 10090"/>
              <a:gd name="connsiteY15" fmla="*/ 2777 h 12083"/>
              <a:gd name="connsiteX16" fmla="*/ 9122 w 10090"/>
              <a:gd name="connsiteY16" fmla="*/ 1289 h 12083"/>
              <a:gd name="connsiteX17" fmla="*/ 9421 w 10090"/>
              <a:gd name="connsiteY17" fmla="*/ 1152 h 12083"/>
              <a:gd name="connsiteX18" fmla="*/ 9660 w 10090"/>
              <a:gd name="connsiteY18" fmla="*/ 293 h 12083"/>
              <a:gd name="connsiteX19" fmla="*/ 10090 w 10090"/>
              <a:gd name="connsiteY19" fmla="*/ 21 h 12083"/>
              <a:gd name="connsiteX0" fmla="*/ 0 w 10090"/>
              <a:gd name="connsiteY0" fmla="*/ 12083 h 12083"/>
              <a:gd name="connsiteX1" fmla="*/ 1155 w 10090"/>
              <a:gd name="connsiteY1" fmla="*/ 11188 h 12083"/>
              <a:gd name="connsiteX2" fmla="*/ 2013 w 10090"/>
              <a:gd name="connsiteY2" fmla="*/ 9842 h 12083"/>
              <a:gd name="connsiteX3" fmla="*/ 2898 w 10090"/>
              <a:gd name="connsiteY3" fmla="*/ 9798 h 12083"/>
              <a:gd name="connsiteX4" fmla="*/ 3352 w 10090"/>
              <a:gd name="connsiteY4" fmla="*/ 9083 h 12083"/>
              <a:gd name="connsiteX5" fmla="*/ 3870 w 10090"/>
              <a:gd name="connsiteY5" fmla="*/ 8812 h 12083"/>
              <a:gd name="connsiteX6" fmla="*/ 4065 w 10090"/>
              <a:gd name="connsiteY6" fmla="*/ 8275 h 12083"/>
              <a:gd name="connsiteX7" fmla="*/ 4599 w 10090"/>
              <a:gd name="connsiteY7" fmla="*/ 7780 h 12083"/>
              <a:gd name="connsiteX8" fmla="*/ 4913 w 10090"/>
              <a:gd name="connsiteY8" fmla="*/ 6498 h 12083"/>
              <a:gd name="connsiteX9" fmla="*/ 5573 w 10090"/>
              <a:gd name="connsiteY9" fmla="*/ 6198 h 12083"/>
              <a:gd name="connsiteX10" fmla="*/ 6094 w 10090"/>
              <a:gd name="connsiteY10" fmla="*/ 4861 h 12083"/>
              <a:gd name="connsiteX11" fmla="*/ 6843 w 10090"/>
              <a:gd name="connsiteY11" fmla="*/ 4711 h 12083"/>
              <a:gd name="connsiteX12" fmla="*/ 7515 w 10090"/>
              <a:gd name="connsiteY12" fmla="*/ 4593 h 12083"/>
              <a:gd name="connsiteX13" fmla="*/ 8073 w 10090"/>
              <a:gd name="connsiteY13" fmla="*/ 3641 h 12083"/>
              <a:gd name="connsiteX14" fmla="*/ 8366 w 10090"/>
              <a:gd name="connsiteY14" fmla="*/ 3074 h 12083"/>
              <a:gd name="connsiteX15" fmla="*/ 8749 w 10090"/>
              <a:gd name="connsiteY15" fmla="*/ 2777 h 12083"/>
              <a:gd name="connsiteX16" fmla="*/ 9122 w 10090"/>
              <a:gd name="connsiteY16" fmla="*/ 1289 h 12083"/>
              <a:gd name="connsiteX17" fmla="*/ 9409 w 10090"/>
              <a:gd name="connsiteY17" fmla="*/ 1173 h 12083"/>
              <a:gd name="connsiteX18" fmla="*/ 9660 w 10090"/>
              <a:gd name="connsiteY18" fmla="*/ 293 h 12083"/>
              <a:gd name="connsiteX19" fmla="*/ 10090 w 10090"/>
              <a:gd name="connsiteY19" fmla="*/ 21 h 12083"/>
              <a:gd name="connsiteX0" fmla="*/ 0 w 10090"/>
              <a:gd name="connsiteY0" fmla="*/ 12083 h 12083"/>
              <a:gd name="connsiteX1" fmla="*/ 1155 w 10090"/>
              <a:gd name="connsiteY1" fmla="*/ 11188 h 12083"/>
              <a:gd name="connsiteX2" fmla="*/ 2013 w 10090"/>
              <a:gd name="connsiteY2" fmla="*/ 9842 h 12083"/>
              <a:gd name="connsiteX3" fmla="*/ 2898 w 10090"/>
              <a:gd name="connsiteY3" fmla="*/ 9798 h 12083"/>
              <a:gd name="connsiteX4" fmla="*/ 3352 w 10090"/>
              <a:gd name="connsiteY4" fmla="*/ 9083 h 12083"/>
              <a:gd name="connsiteX5" fmla="*/ 3870 w 10090"/>
              <a:gd name="connsiteY5" fmla="*/ 8812 h 12083"/>
              <a:gd name="connsiteX6" fmla="*/ 4065 w 10090"/>
              <a:gd name="connsiteY6" fmla="*/ 8275 h 12083"/>
              <a:gd name="connsiteX7" fmla="*/ 4599 w 10090"/>
              <a:gd name="connsiteY7" fmla="*/ 7780 h 12083"/>
              <a:gd name="connsiteX8" fmla="*/ 4913 w 10090"/>
              <a:gd name="connsiteY8" fmla="*/ 6498 h 12083"/>
              <a:gd name="connsiteX9" fmla="*/ 5573 w 10090"/>
              <a:gd name="connsiteY9" fmla="*/ 6198 h 12083"/>
              <a:gd name="connsiteX10" fmla="*/ 6094 w 10090"/>
              <a:gd name="connsiteY10" fmla="*/ 4861 h 12083"/>
              <a:gd name="connsiteX11" fmla="*/ 6843 w 10090"/>
              <a:gd name="connsiteY11" fmla="*/ 4711 h 12083"/>
              <a:gd name="connsiteX12" fmla="*/ 7515 w 10090"/>
              <a:gd name="connsiteY12" fmla="*/ 4593 h 12083"/>
              <a:gd name="connsiteX13" fmla="*/ 8073 w 10090"/>
              <a:gd name="connsiteY13" fmla="*/ 3641 h 12083"/>
              <a:gd name="connsiteX14" fmla="*/ 8366 w 10090"/>
              <a:gd name="connsiteY14" fmla="*/ 3074 h 12083"/>
              <a:gd name="connsiteX15" fmla="*/ 8749 w 10090"/>
              <a:gd name="connsiteY15" fmla="*/ 2777 h 12083"/>
              <a:gd name="connsiteX16" fmla="*/ 9122 w 10090"/>
              <a:gd name="connsiteY16" fmla="*/ 1289 h 12083"/>
              <a:gd name="connsiteX17" fmla="*/ 9409 w 10090"/>
              <a:gd name="connsiteY17" fmla="*/ 1173 h 12083"/>
              <a:gd name="connsiteX18" fmla="*/ 9660 w 10090"/>
              <a:gd name="connsiteY18" fmla="*/ 293 h 12083"/>
              <a:gd name="connsiteX19" fmla="*/ 10090 w 10090"/>
              <a:gd name="connsiteY19" fmla="*/ 21 h 12083"/>
              <a:gd name="connsiteX0" fmla="*/ 0 w 10090"/>
              <a:gd name="connsiteY0" fmla="*/ 12083 h 12083"/>
              <a:gd name="connsiteX1" fmla="*/ 1155 w 10090"/>
              <a:gd name="connsiteY1" fmla="*/ 11188 h 12083"/>
              <a:gd name="connsiteX2" fmla="*/ 2013 w 10090"/>
              <a:gd name="connsiteY2" fmla="*/ 9842 h 12083"/>
              <a:gd name="connsiteX3" fmla="*/ 2898 w 10090"/>
              <a:gd name="connsiteY3" fmla="*/ 9798 h 12083"/>
              <a:gd name="connsiteX4" fmla="*/ 3352 w 10090"/>
              <a:gd name="connsiteY4" fmla="*/ 9083 h 12083"/>
              <a:gd name="connsiteX5" fmla="*/ 3870 w 10090"/>
              <a:gd name="connsiteY5" fmla="*/ 8812 h 12083"/>
              <a:gd name="connsiteX6" fmla="*/ 4065 w 10090"/>
              <a:gd name="connsiteY6" fmla="*/ 8275 h 12083"/>
              <a:gd name="connsiteX7" fmla="*/ 4599 w 10090"/>
              <a:gd name="connsiteY7" fmla="*/ 7780 h 12083"/>
              <a:gd name="connsiteX8" fmla="*/ 4913 w 10090"/>
              <a:gd name="connsiteY8" fmla="*/ 6498 h 12083"/>
              <a:gd name="connsiteX9" fmla="*/ 5573 w 10090"/>
              <a:gd name="connsiteY9" fmla="*/ 6198 h 12083"/>
              <a:gd name="connsiteX10" fmla="*/ 6094 w 10090"/>
              <a:gd name="connsiteY10" fmla="*/ 4861 h 12083"/>
              <a:gd name="connsiteX11" fmla="*/ 6843 w 10090"/>
              <a:gd name="connsiteY11" fmla="*/ 4711 h 12083"/>
              <a:gd name="connsiteX12" fmla="*/ 7515 w 10090"/>
              <a:gd name="connsiteY12" fmla="*/ 4593 h 12083"/>
              <a:gd name="connsiteX13" fmla="*/ 8073 w 10090"/>
              <a:gd name="connsiteY13" fmla="*/ 3641 h 12083"/>
              <a:gd name="connsiteX14" fmla="*/ 8366 w 10090"/>
              <a:gd name="connsiteY14" fmla="*/ 3074 h 12083"/>
              <a:gd name="connsiteX15" fmla="*/ 8749 w 10090"/>
              <a:gd name="connsiteY15" fmla="*/ 2777 h 12083"/>
              <a:gd name="connsiteX16" fmla="*/ 9122 w 10090"/>
              <a:gd name="connsiteY16" fmla="*/ 1289 h 12083"/>
              <a:gd name="connsiteX17" fmla="*/ 9409 w 10090"/>
              <a:gd name="connsiteY17" fmla="*/ 1173 h 12083"/>
              <a:gd name="connsiteX18" fmla="*/ 9660 w 10090"/>
              <a:gd name="connsiteY18" fmla="*/ 293 h 12083"/>
              <a:gd name="connsiteX19" fmla="*/ 10090 w 10090"/>
              <a:gd name="connsiteY19" fmla="*/ 21 h 12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10090" h="12083">
                <a:moveTo>
                  <a:pt x="0" y="12083"/>
                </a:moveTo>
                <a:cubicBezTo>
                  <a:pt x="193" y="11932"/>
                  <a:pt x="819" y="11560"/>
                  <a:pt x="1155" y="11188"/>
                </a:cubicBezTo>
                <a:cubicBezTo>
                  <a:pt x="1492" y="10817"/>
                  <a:pt x="1723" y="10071"/>
                  <a:pt x="2013" y="9842"/>
                </a:cubicBezTo>
                <a:cubicBezTo>
                  <a:pt x="2304" y="9613"/>
                  <a:pt x="2675" y="9928"/>
                  <a:pt x="2898" y="9798"/>
                </a:cubicBezTo>
                <a:cubicBezTo>
                  <a:pt x="3119" y="9670"/>
                  <a:pt x="3189" y="9249"/>
                  <a:pt x="3352" y="9083"/>
                </a:cubicBezTo>
                <a:cubicBezTo>
                  <a:pt x="3513" y="8918"/>
                  <a:pt x="3752" y="8948"/>
                  <a:pt x="3870" y="8812"/>
                </a:cubicBezTo>
                <a:cubicBezTo>
                  <a:pt x="3989" y="8676"/>
                  <a:pt x="3945" y="8447"/>
                  <a:pt x="4065" y="8275"/>
                </a:cubicBezTo>
                <a:cubicBezTo>
                  <a:pt x="4186" y="8102"/>
                  <a:pt x="4458" y="8073"/>
                  <a:pt x="4599" y="7780"/>
                </a:cubicBezTo>
                <a:cubicBezTo>
                  <a:pt x="4740" y="7486"/>
                  <a:pt x="4751" y="6763"/>
                  <a:pt x="4913" y="6498"/>
                </a:cubicBezTo>
                <a:cubicBezTo>
                  <a:pt x="5074" y="6234"/>
                  <a:pt x="5406" y="6490"/>
                  <a:pt x="5573" y="6198"/>
                </a:cubicBezTo>
                <a:cubicBezTo>
                  <a:pt x="5739" y="5905"/>
                  <a:pt x="5883" y="5109"/>
                  <a:pt x="6094" y="4861"/>
                </a:cubicBezTo>
                <a:cubicBezTo>
                  <a:pt x="6306" y="4614"/>
                  <a:pt x="6607" y="4755"/>
                  <a:pt x="6843" y="4711"/>
                </a:cubicBezTo>
                <a:cubicBezTo>
                  <a:pt x="7079" y="4667"/>
                  <a:pt x="7387" y="4870"/>
                  <a:pt x="7515" y="4593"/>
                </a:cubicBezTo>
                <a:cubicBezTo>
                  <a:pt x="7641" y="4313"/>
                  <a:pt x="7931" y="3894"/>
                  <a:pt x="8073" y="3641"/>
                </a:cubicBezTo>
                <a:cubicBezTo>
                  <a:pt x="8214" y="3387"/>
                  <a:pt x="8253" y="3218"/>
                  <a:pt x="8366" y="3074"/>
                </a:cubicBezTo>
                <a:cubicBezTo>
                  <a:pt x="8479" y="2930"/>
                  <a:pt x="8572" y="2868"/>
                  <a:pt x="8749" y="2777"/>
                </a:cubicBezTo>
                <a:cubicBezTo>
                  <a:pt x="8927" y="2686"/>
                  <a:pt x="8963" y="1457"/>
                  <a:pt x="9122" y="1289"/>
                </a:cubicBezTo>
                <a:cubicBezTo>
                  <a:pt x="9281" y="1121"/>
                  <a:pt x="9301" y="1234"/>
                  <a:pt x="9409" y="1173"/>
                </a:cubicBezTo>
                <a:cubicBezTo>
                  <a:pt x="9486" y="918"/>
                  <a:pt x="9508" y="460"/>
                  <a:pt x="9660" y="293"/>
                </a:cubicBezTo>
                <a:cubicBezTo>
                  <a:pt x="9757" y="126"/>
                  <a:pt x="10040" y="-65"/>
                  <a:pt x="10090" y="21"/>
                </a:cubicBezTo>
              </a:path>
            </a:pathLst>
          </a:custGeom>
          <a:noFill/>
          <a:ln w="19050" cmpd="sng">
            <a:solidFill>
              <a:schemeClr val="tx1"/>
            </a:solidFill>
            <a:round/>
            <a:headEnd type="non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6" name="Explosion 2 85"/>
          <p:cNvSpPr/>
          <p:nvPr/>
        </p:nvSpPr>
        <p:spPr bwMode="auto">
          <a:xfrm>
            <a:off x="1076544" y="3044446"/>
            <a:ext cx="394654" cy="394654"/>
          </a:xfrm>
          <a:prstGeom prst="irregularSeal2">
            <a:avLst/>
          </a:prstGeom>
          <a:solidFill>
            <a:srgbClr val="FFFF00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7" name="Rectangle 7"/>
          <p:cNvSpPr>
            <a:spLocks noChangeArrowheads="1"/>
          </p:cNvSpPr>
          <p:nvPr/>
        </p:nvSpPr>
        <p:spPr bwMode="auto">
          <a:xfrm>
            <a:off x="1624965" y="3103274"/>
            <a:ext cx="154721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l" eaLnBrk="0" hangingPunct="0">
              <a:buFontTx/>
              <a:buNone/>
            </a:pPr>
            <a:r>
              <a:rPr lang="en-AU" sz="1200" dirty="0" smtClean="0"/>
              <a:t>Methodology review</a:t>
            </a:r>
            <a:endParaRPr lang="en-AU" sz="1200" dirty="0"/>
          </a:p>
        </p:txBody>
      </p:sp>
      <p:sp>
        <p:nvSpPr>
          <p:cNvPr id="88" name="Rectangle 37"/>
          <p:cNvSpPr>
            <a:spLocks noChangeArrowheads="1"/>
          </p:cNvSpPr>
          <p:nvPr/>
        </p:nvSpPr>
        <p:spPr bwMode="auto">
          <a:xfrm>
            <a:off x="7461832" y="4727575"/>
            <a:ext cx="327808" cy="198438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  <a:gs pos="100000">
                <a:schemeClr val="bg1">
                  <a:lumMod val="95000"/>
                </a:schemeClr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 err="1" smtClean="0"/>
              <a:t>Strat</a:t>
            </a:r>
            <a:r>
              <a:rPr lang="en-AU" sz="900" dirty="0" smtClean="0"/>
              <a:t>.</a:t>
            </a:r>
            <a:endParaRPr lang="en-AU" sz="900" dirty="0"/>
          </a:p>
        </p:txBody>
      </p:sp>
      <p:sp>
        <p:nvSpPr>
          <p:cNvPr id="75" name="Rectangle 37"/>
          <p:cNvSpPr>
            <a:spLocks noChangeArrowheads="1"/>
          </p:cNvSpPr>
          <p:nvPr/>
        </p:nvSpPr>
        <p:spPr bwMode="auto">
          <a:xfrm>
            <a:off x="7920313" y="3272949"/>
            <a:ext cx="623612" cy="198438"/>
          </a:xfrm>
          <a:prstGeom prst="rect">
            <a:avLst/>
          </a:prstGeom>
          <a:gradFill rotWithShape="1">
            <a:gsLst>
              <a:gs pos="30000">
                <a:srgbClr val="92D050"/>
              </a:gs>
              <a:gs pos="0">
                <a:schemeClr val="bg1">
                  <a:lumMod val="95000"/>
                </a:schemeClr>
              </a:gs>
              <a:gs pos="70000">
                <a:srgbClr val="92D050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/>
          <a:p>
            <a:r>
              <a:rPr lang="en-AU" sz="900" dirty="0" err="1" smtClean="0"/>
              <a:t>SoS</a:t>
            </a:r>
            <a:endParaRPr lang="en-AU" sz="900" dirty="0"/>
          </a:p>
        </p:txBody>
      </p:sp>
      <p:sp>
        <p:nvSpPr>
          <p:cNvPr id="89" name="Text Box 5"/>
          <p:cNvSpPr txBox="1">
            <a:spLocks noChangeArrowheads="1"/>
          </p:cNvSpPr>
          <p:nvPr/>
        </p:nvSpPr>
        <p:spPr bwMode="auto">
          <a:xfrm>
            <a:off x="6722715" y="6127454"/>
            <a:ext cx="1800200" cy="246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99" tIns="45699" rIns="91399" bIns="45699" numCol="1" anchor="b" anchorCtr="0" compatLnSpc="1">
            <a:prstTxWarp prst="textNoShape">
              <a:avLst/>
            </a:prstTxWarp>
            <a:spAutoFit/>
          </a:bodyPr>
          <a:lstStyle>
            <a:defPPr>
              <a:defRPr lang="en-AU"/>
            </a:defPPr>
            <a:lvl1pPr algn="l">
              <a:defRPr sz="1000" i="1">
                <a:effectLst/>
              </a:defRPr>
            </a:lvl1pPr>
          </a:lstStyle>
          <a:p>
            <a:pPr algn="r"/>
            <a:r>
              <a:rPr lang="en-AU" i="0" dirty="0"/>
              <a:t>Diagram courtesy DSTO</a:t>
            </a:r>
          </a:p>
        </p:txBody>
      </p:sp>
    </p:spTree>
    <p:extLst>
      <p:ext uri="{BB962C8B-B14F-4D97-AF65-F5344CB8AC3E}">
        <p14:creationId xmlns:p14="http://schemas.microsoft.com/office/powerpoint/2010/main" val="1946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8057D2-FF39-42B5-B277-36976425932C}" type="slidenum">
              <a:rPr lang="en-AU" smtClean="0"/>
              <a:pPr/>
              <a:t>27</a:t>
            </a:fld>
            <a:endParaRPr lang="en-AU"/>
          </a:p>
        </p:txBody>
      </p:sp>
      <p:sp>
        <p:nvSpPr>
          <p:cNvPr id="1914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Approach to </a:t>
            </a:r>
            <a:r>
              <a:rPr lang="en-AU" dirty="0" err="1" smtClean="0"/>
              <a:t>DoD</a:t>
            </a:r>
            <a:r>
              <a:rPr lang="en-AU" dirty="0" smtClean="0"/>
              <a:t> ‘Roll-out’</a:t>
            </a:r>
            <a:endParaRPr lang="en-AU" dirty="0"/>
          </a:p>
        </p:txBody>
      </p:sp>
      <p:pic>
        <p:nvPicPr>
          <p:cNvPr id="191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88" y="1143000"/>
            <a:ext cx="7577137" cy="53578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4374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2BAC8-ABF0-484B-99FD-FA61FD47172E}" type="slidenum">
              <a:rPr lang="en-AU" smtClean="0"/>
              <a:pPr/>
              <a:t>28</a:t>
            </a:fld>
            <a:endParaRPr lang="en-AU" dirty="0"/>
          </a:p>
        </p:txBody>
      </p:sp>
      <p:sp>
        <p:nvSpPr>
          <p:cNvPr id="193544" name="Rectangle 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Design Examples (1)</a:t>
            </a:r>
            <a:endParaRPr lang="en-AU" dirty="0"/>
          </a:p>
        </p:txBody>
      </p:sp>
      <p:pic>
        <p:nvPicPr>
          <p:cNvPr id="193539" name="Picture 3" descr="58104717YJFWdf_p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1196752"/>
            <a:ext cx="2443163" cy="38941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3540" name="Picture 4" descr="20101229adf8144078_02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725" y="1992313"/>
            <a:ext cx="2765425" cy="44100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3541" name="Text Box 5"/>
          <p:cNvSpPr txBox="1">
            <a:spLocks noChangeArrowheads="1"/>
          </p:cNvSpPr>
          <p:nvPr/>
        </p:nvSpPr>
        <p:spPr bwMode="auto">
          <a:xfrm>
            <a:off x="6746875" y="1992313"/>
            <a:ext cx="20907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100">
                <a:solidFill>
                  <a:srgbClr val="002D47"/>
                </a:solidFill>
                <a:effectLst/>
                <a:latin typeface="Arial" charset="0"/>
              </a:rPr>
              <a:t>Image courtesy Australian DoD</a:t>
            </a:r>
          </a:p>
        </p:txBody>
      </p:sp>
      <p:sp>
        <p:nvSpPr>
          <p:cNvPr id="193543" name="Text Box 7"/>
          <p:cNvSpPr txBox="1">
            <a:spLocks noChangeArrowheads="1"/>
          </p:cNvSpPr>
          <p:nvPr/>
        </p:nvSpPr>
        <p:spPr bwMode="auto">
          <a:xfrm>
            <a:off x="354013" y="1309142"/>
            <a:ext cx="1747837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100" dirty="0">
                <a:solidFill>
                  <a:srgbClr val="002D47"/>
                </a:solidFill>
                <a:effectLst/>
                <a:latin typeface="Arial" charset="0"/>
              </a:rPr>
              <a:t>Image courtesy Raytheon</a:t>
            </a:r>
          </a:p>
        </p:txBody>
      </p:sp>
      <p:sp>
        <p:nvSpPr>
          <p:cNvPr id="193546" name="Text Box 10"/>
          <p:cNvSpPr txBox="1">
            <a:spLocks noChangeArrowheads="1"/>
          </p:cNvSpPr>
          <p:nvPr/>
        </p:nvSpPr>
        <p:spPr bwMode="auto">
          <a:xfrm>
            <a:off x="1835696" y="4096494"/>
            <a:ext cx="39814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1800" dirty="0">
                <a:solidFill>
                  <a:srgbClr val="002D47"/>
                </a:solidFill>
                <a:effectLst/>
                <a:latin typeface="Arial" charset="0"/>
              </a:rPr>
              <a:t>Future Ground-Based Air and Missile </a:t>
            </a:r>
            <a:br>
              <a:rPr lang="en-AU" sz="1800" dirty="0">
                <a:solidFill>
                  <a:srgbClr val="002D47"/>
                </a:solidFill>
                <a:effectLst/>
                <a:latin typeface="Arial" charset="0"/>
              </a:rPr>
            </a:br>
            <a:r>
              <a:rPr lang="en-AU" sz="1800" dirty="0">
                <a:solidFill>
                  <a:srgbClr val="002D47"/>
                </a:solidFill>
                <a:effectLst/>
                <a:latin typeface="Arial" charset="0"/>
              </a:rPr>
              <a:t>Defence (GBAMD) capability </a:t>
            </a:r>
            <a:r>
              <a:rPr lang="en-AU" sz="1800" dirty="0">
                <a:solidFill>
                  <a:srgbClr val="9B2135"/>
                </a:solidFill>
                <a:effectLst/>
                <a:latin typeface="Arial" charset="0"/>
              </a:rPr>
              <a:t>($1.4B)</a:t>
            </a:r>
          </a:p>
        </p:txBody>
      </p:sp>
      <p:sp>
        <p:nvSpPr>
          <p:cNvPr id="193547" name="Text Box 11"/>
          <p:cNvSpPr txBox="1">
            <a:spLocks noChangeArrowheads="1"/>
          </p:cNvSpPr>
          <p:nvPr/>
        </p:nvSpPr>
        <p:spPr bwMode="auto">
          <a:xfrm>
            <a:off x="1074018" y="5735638"/>
            <a:ext cx="50101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>
              <a:spcBef>
                <a:spcPct val="50000"/>
              </a:spcBef>
            </a:pPr>
            <a:r>
              <a:rPr lang="en-AU" sz="1800" dirty="0">
                <a:solidFill>
                  <a:srgbClr val="002D47"/>
                </a:solidFill>
                <a:effectLst/>
                <a:latin typeface="Arial" charset="0"/>
              </a:rPr>
              <a:t>Counter-Rocket, Artillery &amp; Mortar (C-RAM)</a:t>
            </a:r>
            <a:br>
              <a:rPr lang="en-AU" sz="1800" dirty="0">
                <a:solidFill>
                  <a:srgbClr val="002D47"/>
                </a:solidFill>
                <a:effectLst/>
                <a:latin typeface="Arial" charset="0"/>
              </a:rPr>
            </a:br>
            <a:r>
              <a:rPr lang="en-AU" sz="1800" dirty="0">
                <a:solidFill>
                  <a:srgbClr val="002D47"/>
                </a:solidFill>
                <a:effectLst/>
                <a:latin typeface="Arial" charset="0"/>
              </a:rPr>
              <a:t> capability now in service in Afghanistan </a:t>
            </a:r>
            <a:r>
              <a:rPr lang="en-AU" sz="1800" dirty="0">
                <a:solidFill>
                  <a:srgbClr val="9B2135"/>
                </a:solidFill>
                <a:effectLst/>
                <a:latin typeface="Arial" charset="0"/>
              </a:rPr>
              <a:t>($0.3B)</a:t>
            </a:r>
          </a:p>
        </p:txBody>
      </p:sp>
    </p:spTree>
    <p:extLst>
      <p:ext uri="{BB962C8B-B14F-4D97-AF65-F5344CB8AC3E}">
        <p14:creationId xmlns:p14="http://schemas.microsoft.com/office/powerpoint/2010/main" val="37957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80C2E5-6550-4B3E-870C-57E38BF40EBC}" type="slidenum">
              <a:rPr lang="en-AU" smtClean="0"/>
              <a:pPr/>
              <a:t>29</a:t>
            </a:fld>
            <a:endParaRPr lang="en-AU"/>
          </a:p>
        </p:txBody>
      </p:sp>
      <p:sp>
        <p:nvSpPr>
          <p:cNvPr id="19456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Design Examples (2)</a:t>
            </a:r>
            <a:endParaRPr lang="en-AU"/>
          </a:p>
        </p:txBody>
      </p:sp>
      <p:pic>
        <p:nvPicPr>
          <p:cNvPr id="194562" name="Picture 2" descr="The Boxer vehicle in an exterior setting order by the German Arm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350" y="3797300"/>
            <a:ext cx="4073525" cy="22971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3" name="Text Box 3"/>
          <p:cNvSpPr txBox="1">
            <a:spLocks noChangeArrowheads="1"/>
          </p:cNvSpPr>
          <p:nvPr/>
        </p:nvSpPr>
        <p:spPr bwMode="auto">
          <a:xfrm>
            <a:off x="5753100" y="3797300"/>
            <a:ext cx="2863850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100">
                <a:solidFill>
                  <a:srgbClr val="002D47"/>
                </a:solidFill>
                <a:effectLst/>
                <a:latin typeface="Arial" charset="0"/>
              </a:rPr>
              <a:t>Image courtesy </a:t>
            </a:r>
            <a:r>
              <a:rPr lang="en-AU" sz="1100">
                <a:solidFill>
                  <a:srgbClr val="002D47"/>
                </a:solidFill>
                <a:effectLst/>
                <a:latin typeface="Arial" charset="0"/>
                <a:hlinkClick r:id="rId4"/>
              </a:rPr>
              <a:t>www.army-technology.com</a:t>
            </a:r>
            <a:r>
              <a:rPr lang="en-AU" sz="1100">
                <a:solidFill>
                  <a:srgbClr val="002D47"/>
                </a:solidFill>
                <a:effectLst/>
                <a:latin typeface="Arial" charset="0"/>
              </a:rPr>
              <a:t> </a:t>
            </a:r>
          </a:p>
        </p:txBody>
      </p:sp>
      <p:pic>
        <p:nvPicPr>
          <p:cNvPr id="194564" name="Picture 4" descr="1.jpg - 48.91kb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713" y="1708150"/>
            <a:ext cx="3646487" cy="2578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4565" name="Text Box 5"/>
          <p:cNvSpPr txBox="1">
            <a:spLocks noChangeArrowheads="1"/>
          </p:cNvSpPr>
          <p:nvPr/>
        </p:nvSpPr>
        <p:spPr bwMode="auto">
          <a:xfrm>
            <a:off x="593725" y="4025900"/>
            <a:ext cx="2090738" cy="247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100" dirty="0">
                <a:solidFill>
                  <a:srgbClr val="002D47"/>
                </a:solidFill>
                <a:effectLst/>
                <a:latin typeface="Arial" charset="0"/>
              </a:rPr>
              <a:t>Image courtesy Australian </a:t>
            </a:r>
            <a:r>
              <a:rPr lang="en-AU" sz="1100" dirty="0" err="1">
                <a:solidFill>
                  <a:srgbClr val="002D47"/>
                </a:solidFill>
                <a:effectLst/>
                <a:latin typeface="Arial" charset="0"/>
              </a:rPr>
              <a:t>DoD</a:t>
            </a:r>
            <a:endParaRPr lang="en-AU" sz="1100" dirty="0">
              <a:solidFill>
                <a:srgbClr val="002D47"/>
              </a:solidFill>
              <a:effectLst/>
              <a:latin typeface="Arial" charset="0"/>
            </a:endParaRPr>
          </a:p>
        </p:txBody>
      </p:sp>
      <p:sp>
        <p:nvSpPr>
          <p:cNvPr id="194567" name="Text Box 7"/>
          <p:cNvSpPr txBox="1">
            <a:spLocks noChangeArrowheads="1"/>
          </p:cNvSpPr>
          <p:nvPr/>
        </p:nvSpPr>
        <p:spPr bwMode="auto">
          <a:xfrm>
            <a:off x="714375" y="4953000"/>
            <a:ext cx="36068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1" algn="r">
              <a:lnSpc>
                <a:spcPct val="90000"/>
              </a:lnSpc>
              <a:spcBef>
                <a:spcPct val="20000"/>
              </a:spcBef>
            </a:pPr>
            <a:r>
              <a:rPr lang="en-AU" sz="1800">
                <a:solidFill>
                  <a:srgbClr val="002D47"/>
                </a:solidFill>
                <a:effectLst/>
                <a:latin typeface="Arial" charset="0"/>
              </a:rPr>
              <a:t>New armoured vehicle</a:t>
            </a:r>
            <a:br>
              <a:rPr lang="en-AU" sz="1800">
                <a:solidFill>
                  <a:srgbClr val="002D47"/>
                </a:solidFill>
                <a:effectLst/>
                <a:latin typeface="Arial" charset="0"/>
              </a:rPr>
            </a:br>
            <a:r>
              <a:rPr lang="en-AU" sz="1800">
                <a:solidFill>
                  <a:srgbClr val="002D47"/>
                </a:solidFill>
                <a:effectLst/>
                <a:latin typeface="Arial" charset="0"/>
              </a:rPr>
              <a:t> capability to replace M113,</a:t>
            </a:r>
            <a:br>
              <a:rPr lang="en-AU" sz="1800">
                <a:solidFill>
                  <a:srgbClr val="002D47"/>
                </a:solidFill>
                <a:effectLst/>
                <a:latin typeface="Arial" charset="0"/>
              </a:rPr>
            </a:br>
            <a:r>
              <a:rPr lang="en-AU" sz="1800">
                <a:solidFill>
                  <a:srgbClr val="002D47"/>
                </a:solidFill>
                <a:effectLst/>
                <a:latin typeface="Arial" charset="0"/>
              </a:rPr>
              <a:t> ASLAV &amp; Bushmaster </a:t>
            </a:r>
            <a:r>
              <a:rPr lang="en-AU" sz="1800">
                <a:solidFill>
                  <a:srgbClr val="9B2135"/>
                </a:solidFill>
                <a:effectLst/>
                <a:latin typeface="Arial" charset="0"/>
              </a:rPr>
              <a:t>($17B)</a:t>
            </a:r>
            <a:endParaRPr lang="en-AU" sz="1800">
              <a:solidFill>
                <a:srgbClr val="002D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sp>
        <p:nvSpPr>
          <p:cNvPr id="194568" name="Text Box 8"/>
          <p:cNvSpPr txBox="1">
            <a:spLocks noChangeArrowheads="1"/>
          </p:cNvSpPr>
          <p:nvPr/>
        </p:nvSpPr>
        <p:spPr bwMode="auto">
          <a:xfrm>
            <a:off x="4356100" y="2125663"/>
            <a:ext cx="3524250" cy="57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800">
                <a:solidFill>
                  <a:srgbClr val="002D47"/>
                </a:solidFill>
                <a:effectLst/>
                <a:latin typeface="Arial" charset="0"/>
              </a:rPr>
              <a:t>Counter-Improvised Explosive </a:t>
            </a:r>
            <a:br>
              <a:rPr lang="en-AU" sz="1800">
                <a:solidFill>
                  <a:srgbClr val="002D47"/>
                </a:solidFill>
                <a:effectLst/>
                <a:latin typeface="Arial" charset="0"/>
              </a:rPr>
            </a:br>
            <a:r>
              <a:rPr lang="en-AU" sz="1800">
                <a:solidFill>
                  <a:srgbClr val="002D47"/>
                </a:solidFill>
                <a:effectLst/>
                <a:latin typeface="Arial" charset="0"/>
              </a:rPr>
              <a:t>Device (C-IED) capability </a:t>
            </a:r>
            <a:r>
              <a:rPr lang="en-AU" sz="1800">
                <a:solidFill>
                  <a:srgbClr val="9B2135"/>
                </a:solidFill>
                <a:effectLst/>
                <a:latin typeface="Arial" charset="0"/>
              </a:rPr>
              <a:t>($0.5B)</a:t>
            </a:r>
            <a:endParaRPr lang="en-AU" sz="1800">
              <a:solidFill>
                <a:srgbClr val="002D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9451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/>
          <a:lstStyle/>
          <a:p>
            <a:r>
              <a:rPr lang="en-AU" dirty="0" smtClean="0"/>
              <a:t>Agenda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Session 1 – Saturday, 15:45 – 17:30</a:t>
            </a:r>
          </a:p>
          <a:p>
            <a:pPr lvl="1"/>
            <a:r>
              <a:rPr lang="en-AU" dirty="0" smtClean="0"/>
              <a:t>Discussion of context and experience</a:t>
            </a:r>
          </a:p>
          <a:p>
            <a:pPr lvl="1"/>
            <a:r>
              <a:rPr lang="en-AU" dirty="0" smtClean="0"/>
              <a:t>Identify </a:t>
            </a:r>
            <a:r>
              <a:rPr lang="en-AU" dirty="0"/>
              <a:t>potential use of MBSE in government</a:t>
            </a:r>
          </a:p>
          <a:p>
            <a:r>
              <a:rPr lang="en-AU" dirty="0" smtClean="0"/>
              <a:t>Session 2 – Sunday, 13:45 – 15:00</a:t>
            </a:r>
          </a:p>
          <a:p>
            <a:pPr lvl="1"/>
            <a:r>
              <a:rPr lang="en-AU" dirty="0"/>
              <a:t>Identify challenges (difficulties and roadblocks)</a:t>
            </a:r>
          </a:p>
          <a:p>
            <a:pPr lvl="1"/>
            <a:r>
              <a:rPr lang="en-AU" dirty="0" smtClean="0"/>
              <a:t>Identify </a:t>
            </a:r>
            <a:r>
              <a:rPr lang="en-AU" dirty="0"/>
              <a:t>possible approaches</a:t>
            </a:r>
          </a:p>
          <a:p>
            <a:pPr lvl="1"/>
            <a:r>
              <a:rPr lang="en-AU" dirty="0"/>
              <a:t>Identify ‘good practice’ examples</a:t>
            </a:r>
          </a:p>
          <a:p>
            <a:pPr lvl="1"/>
            <a:r>
              <a:rPr lang="en-AU" dirty="0"/>
              <a:t>15 min before the end: review and capture key points for </a:t>
            </a:r>
            <a:r>
              <a:rPr lang="en-AU" dirty="0" smtClean="0"/>
              <a:t>Out-brief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82592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98F-C5FC-4EA5-BC34-81B6F5200B87}" type="slidenum">
              <a:rPr lang="en-AU" smtClean="0"/>
              <a:pPr/>
              <a:t>30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Design Examples (3)</a:t>
            </a:r>
            <a:endParaRPr lang="en-AU" dirty="0"/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521842" y="3865273"/>
            <a:ext cx="2234511" cy="2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100" dirty="0">
                <a:solidFill>
                  <a:srgbClr val="002D47"/>
                </a:solidFill>
                <a:effectLst/>
                <a:latin typeface="Arial" charset="0"/>
              </a:rPr>
              <a:t>Image courtesy </a:t>
            </a:r>
            <a:r>
              <a:rPr lang="en-AU" sz="1100" dirty="0" smtClean="0">
                <a:solidFill>
                  <a:srgbClr val="002D47"/>
                </a:solidFill>
                <a:effectLst/>
                <a:latin typeface="Arial" charset="0"/>
              </a:rPr>
              <a:t>Defense Imagery</a:t>
            </a:r>
            <a:endParaRPr lang="en-AU" sz="1100" dirty="0">
              <a:solidFill>
                <a:srgbClr val="002D47"/>
              </a:solidFill>
              <a:effectLst/>
              <a:latin typeface="Arial" charset="0"/>
            </a:endParaRP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3472901" y="2132473"/>
            <a:ext cx="3547371" cy="33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1800" dirty="0" smtClean="0">
                <a:solidFill>
                  <a:srgbClr val="002D47"/>
                </a:solidFill>
                <a:effectLst/>
                <a:latin typeface="Arial" charset="0"/>
              </a:rPr>
              <a:t>Future Submarine Project </a:t>
            </a:r>
            <a:r>
              <a:rPr lang="en-AU" sz="1800" dirty="0" smtClean="0">
                <a:solidFill>
                  <a:srgbClr val="9B2135"/>
                </a:solidFill>
                <a:effectLst/>
                <a:latin typeface="Arial" charset="0"/>
              </a:rPr>
              <a:t>($36B</a:t>
            </a:r>
            <a:r>
              <a:rPr lang="en-AU" sz="1800" dirty="0">
                <a:solidFill>
                  <a:srgbClr val="9B2135"/>
                </a:solidFill>
                <a:effectLst/>
                <a:latin typeface="Arial" charset="0"/>
              </a:rPr>
              <a:t>)</a:t>
            </a:r>
            <a:endParaRPr lang="en-AU" sz="1800" dirty="0">
              <a:solidFill>
                <a:srgbClr val="002D47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86" y="1340768"/>
            <a:ext cx="2829385" cy="2466960"/>
          </a:xfrm>
          <a:prstGeom prst="rect">
            <a:avLst/>
          </a:prstGeom>
        </p:spPr>
      </p:pic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2451018" y="1629071"/>
            <a:ext cx="610670" cy="911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en-AU" sz="6000" dirty="0" smtClean="0">
                <a:solidFill>
                  <a:schemeClr val="bg1"/>
                </a:solidFill>
                <a:effectLst/>
                <a:latin typeface="Arial" charset="0"/>
              </a:rPr>
              <a:t>+</a:t>
            </a:r>
            <a:endParaRPr lang="en-AU" sz="60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rial" charset="0"/>
            </a:endParaRPr>
          </a:p>
        </p:txBody>
      </p:sp>
      <p:pic>
        <p:nvPicPr>
          <p:cNvPr id="12" name="Picture 2" descr="ORD_AGM-158_JASSM_Flight_Side_l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683143"/>
            <a:ext cx="3744416" cy="241823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6616417" y="5805264"/>
            <a:ext cx="2204055" cy="250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AU" sz="1100" dirty="0">
                <a:solidFill>
                  <a:srgbClr val="002D47"/>
                </a:solidFill>
                <a:effectLst/>
                <a:latin typeface="Arial" charset="0"/>
              </a:rPr>
              <a:t>Image courtesy </a:t>
            </a:r>
            <a:r>
              <a:rPr lang="en-AU" sz="1100" dirty="0" smtClean="0">
                <a:solidFill>
                  <a:srgbClr val="002D47"/>
                </a:solidFill>
                <a:effectLst/>
                <a:latin typeface="Arial" charset="0"/>
              </a:rPr>
              <a:t>Lockheed Martin</a:t>
            </a:r>
            <a:endParaRPr lang="en-AU" sz="1100" dirty="0">
              <a:solidFill>
                <a:srgbClr val="002D47"/>
              </a:solidFill>
              <a:effectLst/>
              <a:latin typeface="Arial" charset="0"/>
            </a:endParaRPr>
          </a:p>
        </p:txBody>
      </p:sp>
      <p:sp>
        <p:nvSpPr>
          <p:cNvPr id="14" name="Text Box 9"/>
          <p:cNvSpPr txBox="1">
            <a:spLocks noChangeArrowheads="1"/>
          </p:cNvSpPr>
          <p:nvPr/>
        </p:nvSpPr>
        <p:spPr bwMode="auto">
          <a:xfrm>
            <a:off x="417931" y="5189470"/>
            <a:ext cx="4586117" cy="773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 anchorCtr="1">
            <a:spAutoFit/>
          </a:bodyPr>
          <a:lstStyle>
            <a:lvl1pPr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00050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80168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201738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603375" algn="l" defTabSz="8016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0605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5177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29749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432175" defTabSz="801688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AU" sz="1800" dirty="0">
                <a:solidFill>
                  <a:srgbClr val="002D47"/>
                </a:solidFill>
                <a:effectLst/>
                <a:latin typeface="Arial" charset="0"/>
              </a:rPr>
              <a:t>Next-generation maritime strike </a:t>
            </a:r>
            <a:r>
              <a:rPr lang="en-AU" sz="1800" dirty="0" smtClean="0">
                <a:solidFill>
                  <a:srgbClr val="002D47"/>
                </a:solidFill>
                <a:effectLst/>
                <a:latin typeface="Arial" charset="0"/>
              </a:rPr>
              <a:t>capability</a:t>
            </a:r>
          </a:p>
          <a:p>
            <a:pPr>
              <a:spcBef>
                <a:spcPct val="50000"/>
              </a:spcBef>
            </a:pPr>
            <a:r>
              <a:rPr lang="en-AU" sz="1800" dirty="0" smtClean="0">
                <a:solidFill>
                  <a:srgbClr val="002D47"/>
                </a:solidFill>
                <a:effectLst/>
                <a:latin typeface="Arial" charset="0"/>
              </a:rPr>
              <a:t>Strike </a:t>
            </a:r>
            <a:r>
              <a:rPr lang="en-US" sz="1800" dirty="0" smtClean="0">
                <a:solidFill>
                  <a:srgbClr val="002D47"/>
                </a:solidFill>
                <a:effectLst/>
                <a:latin typeface="Arial" charset="0"/>
              </a:rPr>
              <a:t>mission success prediction capability</a:t>
            </a:r>
          </a:p>
        </p:txBody>
      </p:sp>
    </p:spTree>
    <p:extLst>
      <p:ext uri="{BB962C8B-B14F-4D97-AF65-F5344CB8AC3E}">
        <p14:creationId xmlns:p14="http://schemas.microsoft.com/office/powerpoint/2010/main" val="3643476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98F-C5FC-4EA5-BC34-81B6F5200B87}" type="slidenum">
              <a:rPr lang="en-AU" smtClean="0"/>
              <a:pPr/>
              <a:t>31</a:t>
            </a:fld>
            <a:endParaRPr lang="en-AU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Integration with DOORS</a:t>
            </a:r>
            <a:endParaRPr lang="en-AU" dirty="0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0619984"/>
              </p:ext>
            </p:extLst>
          </p:nvPr>
        </p:nvGraphicFramePr>
        <p:xfrm>
          <a:off x="471488" y="1050925"/>
          <a:ext cx="8229600" cy="537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0" name="Visio" r:id="rId3" imgW="10267203" imgH="6643080" progId="Visio.Drawing.11">
                  <p:embed/>
                </p:oleObj>
              </mc:Choice>
              <mc:Fallback>
                <p:oleObj name="Visio" r:id="rId3" imgW="10267203" imgH="664308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488" y="1050925"/>
                        <a:ext cx="8229600" cy="53784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4719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auto">
          <a:xfrm>
            <a:off x="341530" y="202095"/>
            <a:ext cx="1320047" cy="1008112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200" b="0" i="0" u="none" strike="noStrike" cap="none" normalizeH="0" baseline="0" smtClean="0">
              <a:ln>
                <a:noFill/>
              </a:ln>
              <a:solidFill>
                <a:srgbClr val="002D4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3144" y="3411382"/>
            <a:ext cx="1990856" cy="66569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80132" tIns="40066" rIns="80132" bIns="40066" anchor="t">
            <a:spAutoFit/>
          </a:bodyPr>
          <a:lstStyle>
            <a:defPPr>
              <a:defRPr lang="en-AU"/>
            </a:defPPr>
            <a:lvl1pPr defTabSz="801688">
              <a:defRPr sz="1100" b="1">
                <a:solidFill>
                  <a:schemeClr val="tx1"/>
                </a:solidFill>
                <a:effectLst/>
              </a:defRPr>
            </a:lvl1pPr>
          </a:lstStyle>
          <a:p>
            <a:pPr algn="l"/>
            <a:r>
              <a:rPr lang="en-AU" sz="1400" dirty="0" smtClean="0"/>
              <a:t>Cost analysis models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 smtClean="0"/>
              <a:t>Acquisition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 smtClean="0"/>
              <a:t>Sustainment</a:t>
            </a:r>
            <a:endParaRPr lang="en-AU" sz="1200" b="0" dirty="0"/>
          </a:p>
        </p:txBody>
      </p:sp>
      <p:sp>
        <p:nvSpPr>
          <p:cNvPr id="77" name="TextBox 76"/>
          <p:cNvSpPr txBox="1"/>
          <p:nvPr/>
        </p:nvSpPr>
        <p:spPr>
          <a:xfrm>
            <a:off x="395536" y="188640"/>
            <a:ext cx="2022916" cy="665690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80132" tIns="40066" rIns="80132" bIns="40066" anchor="t">
            <a:spAutoFit/>
          </a:bodyPr>
          <a:lstStyle>
            <a:defPPr>
              <a:defRPr lang="en-AU"/>
            </a:defPPr>
            <a:lvl1pPr defTabSz="801688">
              <a:defRPr sz="1100" b="1">
                <a:solidFill>
                  <a:schemeClr val="tx1"/>
                </a:solidFill>
                <a:effectLst/>
              </a:defRPr>
            </a:lvl1pPr>
          </a:lstStyle>
          <a:p>
            <a:pPr algn="l"/>
            <a:r>
              <a:rPr lang="en-AU" sz="1400" dirty="0" smtClean="0"/>
              <a:t>D-Wave Two</a:t>
            </a:r>
            <a:endParaRPr lang="en-AU" sz="1600" dirty="0"/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 smtClean="0"/>
              <a:t>Quantum computer </a:t>
            </a:r>
            <a:br>
              <a:rPr lang="en-AU" sz="1200" b="0" dirty="0" smtClean="0"/>
            </a:br>
            <a:r>
              <a:rPr lang="en-AU" sz="1200" b="0" dirty="0" smtClean="0"/>
              <a:t>for optimisation solutions</a:t>
            </a:r>
            <a:endParaRPr lang="en-AU" sz="1200" b="0" dirty="0"/>
          </a:p>
        </p:txBody>
      </p:sp>
      <p:sp>
        <p:nvSpPr>
          <p:cNvPr id="50" name="TextBox 49"/>
          <p:cNvSpPr txBox="1"/>
          <p:nvPr/>
        </p:nvSpPr>
        <p:spPr>
          <a:xfrm>
            <a:off x="7618167" y="1252215"/>
            <a:ext cx="1274313" cy="51180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none" lIns="80132" tIns="40066" rIns="80132" bIns="40066" anchor="t">
            <a:spAutoFit/>
          </a:bodyPr>
          <a:lstStyle>
            <a:defPPr>
              <a:defRPr lang="en-AU"/>
            </a:defPPr>
            <a:lvl1pPr defTabSz="801688">
              <a:defRPr sz="1100" b="1">
                <a:solidFill>
                  <a:schemeClr val="tx1"/>
                </a:solidFill>
                <a:effectLst/>
              </a:defRPr>
            </a:lvl1pPr>
          </a:lstStyle>
          <a:p>
            <a:pPr algn="l"/>
            <a:r>
              <a:rPr lang="en-AU" sz="1400" dirty="0" smtClean="0"/>
              <a:t>S</a:t>
            </a:r>
            <a:r>
              <a:rPr lang="en-AU" sz="1400" dirty="0"/>
              <a:t>upply </a:t>
            </a:r>
            <a:r>
              <a:rPr lang="en-AU" sz="1400" dirty="0" smtClean="0"/>
              <a:t>chain</a:t>
            </a:r>
          </a:p>
          <a:p>
            <a:pPr algn="l"/>
            <a:r>
              <a:rPr lang="en-AU" sz="1400" dirty="0" smtClean="0"/>
              <a:t>capabilities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71513" y="1333967"/>
            <a:ext cx="2806747" cy="1035022"/>
          </a:xfrm>
          <a:prstGeom prst="rect">
            <a:avLst/>
          </a:prstGeom>
          <a:solidFill>
            <a:schemeClr val="bg1"/>
          </a:solidFill>
          <a:ln w="9525" algn="ctr">
            <a:noFill/>
            <a:round/>
            <a:headEnd/>
            <a:tailEnd/>
          </a:ln>
          <a:effectLst/>
        </p:spPr>
        <p:txBody>
          <a:bodyPr wrap="square" lIns="80132" tIns="40066" rIns="80132" bIns="40066" anchor="t">
            <a:spAutoFit/>
          </a:bodyPr>
          <a:lstStyle>
            <a:defPPr>
              <a:defRPr lang="en-AU"/>
            </a:defPPr>
            <a:lvl1pPr defTabSz="801688">
              <a:defRPr sz="1100" b="1">
                <a:solidFill>
                  <a:schemeClr val="tx1"/>
                </a:solidFill>
                <a:effectLst/>
              </a:defRPr>
            </a:lvl1pPr>
          </a:lstStyle>
          <a:p>
            <a:pPr algn="l"/>
            <a:r>
              <a:rPr lang="en-AU" sz="1400" dirty="0" smtClean="0"/>
              <a:t>Capability parametric models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 smtClean="0"/>
              <a:t>Range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 smtClean="0"/>
              <a:t>Endurance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 smtClean="0"/>
              <a:t>Persistence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 err="1" smtClean="0"/>
              <a:t>etc</a:t>
            </a:r>
            <a:endParaRPr lang="en-AU" sz="1200" b="0" dirty="0"/>
          </a:p>
        </p:txBody>
      </p:sp>
      <p:cxnSp>
        <p:nvCxnSpPr>
          <p:cNvPr id="33" name="Curved Connector 32"/>
          <p:cNvCxnSpPr>
            <a:stCxn id="20" idx="2"/>
          </p:cNvCxnSpPr>
          <p:nvPr/>
        </p:nvCxnSpPr>
        <p:spPr bwMode="auto">
          <a:xfrm rot="5400000">
            <a:off x="6517369" y="2205250"/>
            <a:ext cx="286496" cy="2449041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9" name="Curved Connector 28"/>
          <p:cNvCxnSpPr>
            <a:stCxn id="9" idx="3"/>
          </p:cNvCxnSpPr>
          <p:nvPr/>
        </p:nvCxnSpPr>
        <p:spPr bwMode="auto">
          <a:xfrm flipV="1">
            <a:off x="1621210" y="3871416"/>
            <a:ext cx="2086697" cy="777698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F9F98F-C5FC-4EA5-BC34-81B6F5200B87}" type="slidenum">
              <a:rPr lang="en-AU" smtClean="0"/>
              <a:pPr/>
              <a:t>32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Studies &amp; Evaluations</a:t>
            </a:r>
            <a:endParaRPr lang="en-AU" dirty="0"/>
          </a:p>
        </p:txBody>
      </p:sp>
      <p:sp>
        <p:nvSpPr>
          <p:cNvPr id="6" name="Flowchart: Magnetic Disk 5"/>
          <p:cNvSpPr/>
          <p:nvPr/>
        </p:nvSpPr>
        <p:spPr bwMode="auto">
          <a:xfrm>
            <a:off x="3707904" y="2492896"/>
            <a:ext cx="1728192" cy="2736304"/>
          </a:xfrm>
          <a:prstGeom prst="flowChartMagneticDisk">
            <a:avLst/>
          </a:prstGeom>
          <a:solidFill>
            <a:schemeClr val="bg1">
              <a:lumMod val="75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 lIns="80132" tIns="40066" rIns="80132" bIns="40066" anchor="ctr"/>
          <a:lstStyle/>
          <a:p>
            <a:pPr defTabSz="801688"/>
            <a:endParaRPr lang="en-AU" sz="1400" b="1" dirty="0" smtClean="0">
              <a:solidFill>
                <a:schemeClr val="tx1"/>
              </a:solidFill>
              <a:effectLst/>
            </a:endParaRPr>
          </a:p>
          <a:p>
            <a:pPr defTabSz="801688"/>
            <a:endParaRPr lang="en-AU" sz="1800" b="1" dirty="0" smtClean="0">
              <a:solidFill>
                <a:schemeClr val="tx1"/>
              </a:solidFill>
              <a:effectLst/>
            </a:endParaRPr>
          </a:p>
          <a:p>
            <a:pPr defTabSz="801688"/>
            <a:endParaRPr lang="en-AU" sz="1800" b="1" dirty="0" smtClean="0">
              <a:solidFill>
                <a:schemeClr val="tx1"/>
              </a:solidFill>
              <a:effectLst/>
            </a:endParaRPr>
          </a:p>
          <a:p>
            <a:pPr defTabSz="801688"/>
            <a:endParaRPr lang="en-AU" sz="1800" b="1" dirty="0">
              <a:solidFill>
                <a:schemeClr val="tx1"/>
              </a:solidFill>
              <a:effectLst/>
            </a:endParaRPr>
          </a:p>
          <a:p>
            <a:pPr defTabSz="801688"/>
            <a:endParaRPr lang="en-AU" sz="1800" b="1" dirty="0" smtClean="0">
              <a:solidFill>
                <a:schemeClr val="tx1"/>
              </a:solidFill>
              <a:effectLst/>
            </a:endParaRPr>
          </a:p>
          <a:p>
            <a:pPr defTabSz="801688"/>
            <a:endParaRPr lang="en-AU" sz="1800" b="1" dirty="0" smtClean="0">
              <a:solidFill>
                <a:schemeClr val="tx1"/>
              </a:solidFill>
              <a:effectLst/>
            </a:endParaRPr>
          </a:p>
          <a:p>
            <a:pPr defTabSz="801688"/>
            <a:endParaRPr lang="en-AU" sz="1400" b="1" dirty="0" smtClean="0">
              <a:solidFill>
                <a:schemeClr val="tx1"/>
              </a:solidFill>
              <a:effectLst/>
            </a:endParaRPr>
          </a:p>
          <a:p>
            <a:pPr defTabSz="801688"/>
            <a:endParaRPr lang="en-AU" sz="1400" b="1" dirty="0" smtClean="0">
              <a:solidFill>
                <a:schemeClr val="tx1"/>
              </a:solidFill>
              <a:effectLst/>
            </a:endParaRPr>
          </a:p>
          <a:p>
            <a:pPr defTabSz="801688"/>
            <a:r>
              <a:rPr lang="en-AU" sz="1400" b="1" dirty="0" smtClean="0">
                <a:solidFill>
                  <a:schemeClr val="tx1"/>
                </a:solidFill>
                <a:effectLst/>
              </a:rPr>
              <a:t>Capability Design</a:t>
            </a:r>
          </a:p>
          <a:p>
            <a:pPr defTabSz="801688"/>
            <a:r>
              <a:rPr lang="en-AU" sz="1400" b="1" dirty="0" smtClean="0">
                <a:solidFill>
                  <a:schemeClr val="tx1"/>
                </a:solidFill>
                <a:effectLst/>
              </a:rPr>
              <a:t>Knowledge Model</a:t>
            </a:r>
          </a:p>
          <a:p>
            <a:pPr defTabSz="801688"/>
            <a:endParaRPr lang="en-AU" sz="1400" b="1" dirty="0" smtClean="0">
              <a:solidFill>
                <a:schemeClr val="tx1"/>
              </a:solidFill>
              <a:effectLst/>
            </a:endParaRPr>
          </a:p>
          <a:p>
            <a:pPr defTabSz="801688"/>
            <a:endParaRPr lang="en-AU" sz="1400" b="1" dirty="0">
              <a:solidFill>
                <a:schemeClr val="tx1"/>
              </a:solidFill>
              <a:effectLst/>
            </a:endParaRPr>
          </a:p>
          <a:p>
            <a:pPr defTabSz="801688"/>
            <a:endParaRPr lang="en-AU" sz="1400" b="1" dirty="0">
              <a:solidFill>
                <a:schemeClr val="tx1"/>
              </a:solidFill>
              <a:effectLst/>
            </a:endParaRPr>
          </a:p>
        </p:txBody>
      </p:sp>
      <p:pic>
        <p:nvPicPr>
          <p:cNvPr id="9" name="Picture 48" descr="MCj04413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44289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5117737"/>
            <a:ext cx="2952328" cy="140435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wrap="square" lIns="80132" tIns="40066" rIns="80132" bIns="40066" anchor="t">
            <a:spAutoFit/>
          </a:bodyPr>
          <a:lstStyle>
            <a:defPPr>
              <a:defRPr lang="en-AU"/>
            </a:defPPr>
            <a:lvl1pPr defTabSz="801688">
              <a:defRPr sz="1100" b="1">
                <a:solidFill>
                  <a:schemeClr val="tx1"/>
                </a:solidFill>
                <a:effectLst/>
              </a:defRPr>
            </a:lvl1pPr>
          </a:lstStyle>
          <a:p>
            <a:pPr algn="l"/>
            <a:r>
              <a:rPr lang="en-AU" sz="1400" dirty="0" smtClean="0"/>
              <a:t>Technical parametric models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/>
              <a:t>Mass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/>
              <a:t>Volume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/>
              <a:t>Drag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/>
              <a:t>Detectability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dirty="0"/>
              <a:t>Power consumption</a:t>
            </a:r>
          </a:p>
          <a:p>
            <a:pPr marL="171450" indent="-171450" algn="l">
              <a:buFont typeface="Arial" pitchFamily="34" charset="0"/>
              <a:buChar char="•"/>
            </a:pPr>
            <a:r>
              <a:rPr lang="en-AU" sz="1200" b="0" smtClean="0"/>
              <a:t>etc.</a:t>
            </a:r>
            <a:endParaRPr lang="en-AU" sz="1200" b="0" dirty="0"/>
          </a:p>
        </p:txBody>
      </p:sp>
      <p:pic>
        <p:nvPicPr>
          <p:cNvPr id="11" name="Picture 2" descr="C:\Documents and Settings\Shaun Wilson\Local Settings\Temporary Internet Files\Content.IE5\UDQ06WI5\MC900174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9301" y="5004795"/>
            <a:ext cx="1520799" cy="13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121608" y="6228986"/>
            <a:ext cx="1656184" cy="296358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  <a:effectLst/>
        </p:spPr>
        <p:txBody>
          <a:bodyPr lIns="80132" tIns="40066" rIns="80132" bIns="40066" anchor="ctr">
            <a:spAutoFit/>
          </a:bodyPr>
          <a:lstStyle>
            <a:defPPr>
              <a:defRPr lang="en-AU"/>
            </a:defPPr>
            <a:lvl1pPr defTabSz="801688">
              <a:defRPr sz="1100" b="1">
                <a:solidFill>
                  <a:schemeClr val="tx1"/>
                </a:solidFill>
                <a:effectLst/>
              </a:defRPr>
            </a:lvl1pPr>
          </a:lstStyle>
          <a:p>
            <a:r>
              <a:rPr lang="en-AU" sz="1400" dirty="0" smtClean="0"/>
              <a:t>Expert evaluation</a:t>
            </a:r>
            <a:endParaRPr lang="en-AU" sz="1400" dirty="0"/>
          </a:p>
        </p:txBody>
      </p:sp>
      <p:sp>
        <p:nvSpPr>
          <p:cNvPr id="16" name="AutoShape 24"/>
          <p:cNvSpPr>
            <a:spLocks noChangeArrowheads="1"/>
          </p:cNvSpPr>
          <p:nvPr/>
        </p:nvSpPr>
        <p:spPr bwMode="auto">
          <a:xfrm>
            <a:off x="7429413" y="4260265"/>
            <a:ext cx="1021750" cy="536886"/>
          </a:xfrm>
          <a:prstGeom prst="foldedCorner">
            <a:avLst>
              <a:gd name="adj" fmla="val 12500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80132" tIns="40066" rIns="80132" bIns="40066" anchor="ctr"/>
          <a:lstStyle/>
          <a:p>
            <a:pPr defTabSz="801688"/>
            <a:r>
              <a:rPr lang="en-US" sz="1100" dirty="0" smtClean="0">
                <a:solidFill>
                  <a:schemeClr val="tx1"/>
                </a:solidFill>
                <a:effectLst/>
              </a:rPr>
              <a:t>Specialist </a:t>
            </a:r>
            <a:br>
              <a:rPr lang="en-US" sz="1100" dirty="0" smtClean="0">
                <a:solidFill>
                  <a:schemeClr val="tx1"/>
                </a:solidFill>
                <a:effectLst/>
              </a:rPr>
            </a:br>
            <a:r>
              <a:rPr lang="en-US" sz="1100" dirty="0" smtClean="0">
                <a:solidFill>
                  <a:schemeClr val="tx1"/>
                </a:solidFill>
                <a:effectLst/>
              </a:rPr>
              <a:t>reports</a:t>
            </a:r>
          </a:p>
          <a:p>
            <a:pPr defTabSz="801688"/>
            <a:r>
              <a:rPr lang="en-US" sz="1100" dirty="0" smtClean="0">
                <a:solidFill>
                  <a:schemeClr val="tx1"/>
                </a:solidFill>
                <a:effectLst/>
              </a:rPr>
              <a:t>(e.g. TRA </a:t>
            </a:r>
            <a:r>
              <a:rPr lang="en-US" sz="1100" dirty="0" err="1" smtClean="0">
                <a:solidFill>
                  <a:schemeClr val="tx1"/>
                </a:solidFill>
                <a:effectLst/>
              </a:rPr>
              <a:t>spt</a:t>
            </a:r>
            <a:r>
              <a:rPr lang="en-US" sz="1100" dirty="0" smtClean="0">
                <a:solidFill>
                  <a:schemeClr val="tx1"/>
                </a:solidFill>
                <a:effectLst/>
              </a:rPr>
              <a:t>)</a:t>
            </a:r>
            <a:endParaRPr lang="en-GB" sz="1100" dirty="0">
              <a:solidFill>
                <a:schemeClr val="tx1"/>
              </a:solidFill>
              <a:effectLst/>
            </a:endParaRPr>
          </a:p>
        </p:txBody>
      </p:sp>
      <p:pic>
        <p:nvPicPr>
          <p:cNvPr id="20" name="Picture 48" descr="MCj04413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2276872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4" name="Curved Connector 23"/>
          <p:cNvCxnSpPr>
            <a:endCxn id="20" idx="1"/>
          </p:cNvCxnSpPr>
          <p:nvPr/>
        </p:nvCxnSpPr>
        <p:spPr bwMode="auto">
          <a:xfrm flipV="1">
            <a:off x="5436096" y="2781697"/>
            <a:ext cx="1944216" cy="597747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6" name="Straight Arrow Connector 25"/>
          <p:cNvCxnSpPr>
            <a:stCxn id="16" idx="2"/>
            <a:endCxn id="11" idx="0"/>
          </p:cNvCxnSpPr>
          <p:nvPr/>
        </p:nvCxnSpPr>
        <p:spPr bwMode="auto">
          <a:xfrm>
            <a:off x="7940288" y="4797151"/>
            <a:ext cx="9413" cy="207644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8" name="Picture 48" descr="MCj04413350000[1]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99270"/>
            <a:ext cx="1009650" cy="1009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1" name="Curved Connector 30"/>
          <p:cNvCxnSpPr>
            <a:endCxn id="28" idx="2"/>
          </p:cNvCxnSpPr>
          <p:nvPr/>
        </p:nvCxnSpPr>
        <p:spPr bwMode="auto">
          <a:xfrm rot="10800000">
            <a:off x="1620441" y="2708920"/>
            <a:ext cx="2087466" cy="720080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39" name="Curved Connector 38"/>
          <p:cNvCxnSpPr>
            <a:stCxn id="28" idx="3"/>
          </p:cNvCxnSpPr>
          <p:nvPr/>
        </p:nvCxnSpPr>
        <p:spPr bwMode="auto">
          <a:xfrm>
            <a:off x="2125266" y="2204095"/>
            <a:ext cx="1582641" cy="1008113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7" name="Curved Connector 56"/>
          <p:cNvCxnSpPr>
            <a:endCxn id="16" idx="1"/>
          </p:cNvCxnSpPr>
          <p:nvPr/>
        </p:nvCxnSpPr>
        <p:spPr bwMode="auto">
          <a:xfrm>
            <a:off x="5426684" y="4011414"/>
            <a:ext cx="2002729" cy="517294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solid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Curved Connector 12"/>
          <p:cNvCxnSpPr>
            <a:endCxn id="9" idx="0"/>
          </p:cNvCxnSpPr>
          <p:nvPr/>
        </p:nvCxnSpPr>
        <p:spPr bwMode="auto">
          <a:xfrm rot="10800000" flipV="1">
            <a:off x="1116386" y="3661363"/>
            <a:ext cx="2591521" cy="482926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tx1"/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2" name="Group 71"/>
          <p:cNvGrpSpPr/>
          <p:nvPr/>
        </p:nvGrpSpPr>
        <p:grpSpPr>
          <a:xfrm>
            <a:off x="2339752" y="3645024"/>
            <a:ext cx="836694" cy="859305"/>
            <a:chOff x="2246210" y="2794086"/>
            <a:chExt cx="836694" cy="859305"/>
          </a:xfrm>
        </p:grpSpPr>
        <p:pic>
          <p:nvPicPr>
            <p:cNvPr id="15" name="Picture 45" descr="j03005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13229" y="2794086"/>
              <a:ext cx="692150" cy="59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2246210" y="3387811"/>
              <a:ext cx="836694" cy="2655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80132" tIns="40066" rIns="80132" bIns="40066" anchor="ctr" anchorCtr="1">
              <a:spAutoFit/>
            </a:bodyPr>
            <a:lstStyle>
              <a:defPPr>
                <a:defRPr lang="en-AU"/>
              </a:defPPr>
              <a:lvl1pPr defTabSz="801688">
                <a:defRPr sz="1100" b="1">
                  <a:solidFill>
                    <a:schemeClr val="tx1"/>
                  </a:solidFill>
                  <a:effectLst/>
                </a:defRPr>
              </a:lvl1pPr>
            </a:lstStyle>
            <a:p>
              <a:r>
                <a:rPr lang="en-AU" sz="1200" b="0" dirty="0" smtClean="0"/>
                <a:t>Interfaces</a:t>
              </a:r>
              <a:endParaRPr lang="en-AU" sz="1200" b="0" dirty="0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2439162" y="2564904"/>
            <a:ext cx="836694" cy="864096"/>
            <a:chOff x="2339752" y="2299324"/>
            <a:chExt cx="836694" cy="864096"/>
          </a:xfrm>
        </p:grpSpPr>
        <p:pic>
          <p:nvPicPr>
            <p:cNvPr id="74" name="Picture 45" descr="j03005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771" y="2569695"/>
              <a:ext cx="692150" cy="59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5" name="TextBox 74"/>
            <p:cNvSpPr txBox="1"/>
            <p:nvPr/>
          </p:nvSpPr>
          <p:spPr>
            <a:xfrm>
              <a:off x="2339752" y="2299324"/>
              <a:ext cx="836694" cy="2655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80132" tIns="40066" rIns="80132" bIns="40066" anchor="ctr" anchorCtr="1">
              <a:spAutoFit/>
            </a:bodyPr>
            <a:lstStyle>
              <a:defPPr>
                <a:defRPr lang="en-AU"/>
              </a:defPPr>
              <a:lvl1pPr defTabSz="801688">
                <a:defRPr sz="1100" b="1">
                  <a:solidFill>
                    <a:schemeClr val="tx1"/>
                  </a:solidFill>
                  <a:effectLst/>
                </a:defRPr>
              </a:lvl1pPr>
            </a:lstStyle>
            <a:p>
              <a:r>
                <a:rPr lang="en-AU" sz="1200" b="0" dirty="0" smtClean="0"/>
                <a:t>Interfaces</a:t>
              </a:r>
              <a:endParaRPr lang="en-AU" sz="1200" b="0" dirty="0"/>
            </a:p>
          </p:txBody>
        </p:sp>
      </p:grpSp>
      <p:grpSp>
        <p:nvGrpSpPr>
          <p:cNvPr id="87" name="Group 86"/>
          <p:cNvGrpSpPr/>
          <p:nvPr/>
        </p:nvGrpSpPr>
        <p:grpSpPr>
          <a:xfrm>
            <a:off x="5989857" y="2782466"/>
            <a:ext cx="836694" cy="864096"/>
            <a:chOff x="2339752" y="2299324"/>
            <a:chExt cx="836694" cy="864096"/>
          </a:xfrm>
        </p:grpSpPr>
        <p:pic>
          <p:nvPicPr>
            <p:cNvPr id="88" name="Picture 45" descr="j03005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771" y="2569695"/>
              <a:ext cx="692150" cy="59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/>
            <p:cNvSpPr txBox="1"/>
            <p:nvPr/>
          </p:nvSpPr>
          <p:spPr>
            <a:xfrm>
              <a:off x="2339752" y="2299324"/>
              <a:ext cx="836694" cy="2655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80132" tIns="40066" rIns="80132" bIns="40066" anchor="ctr" anchorCtr="1">
              <a:spAutoFit/>
            </a:bodyPr>
            <a:lstStyle>
              <a:defPPr>
                <a:defRPr lang="en-AU"/>
              </a:defPPr>
              <a:lvl1pPr defTabSz="801688">
                <a:defRPr sz="1100" b="1">
                  <a:solidFill>
                    <a:schemeClr val="tx1"/>
                  </a:solidFill>
                  <a:effectLst/>
                </a:defRPr>
              </a:lvl1pPr>
            </a:lstStyle>
            <a:p>
              <a:r>
                <a:rPr lang="en-AU" sz="1200" b="0" dirty="0" smtClean="0"/>
                <a:t>Interfaces</a:t>
              </a:r>
              <a:endParaRPr lang="en-AU" sz="1200" b="0" dirty="0"/>
            </a:p>
          </p:txBody>
        </p:sp>
      </p:grpSp>
      <p:grpSp>
        <p:nvGrpSpPr>
          <p:cNvPr id="108" name="Group 107"/>
          <p:cNvGrpSpPr/>
          <p:nvPr/>
        </p:nvGrpSpPr>
        <p:grpSpPr>
          <a:xfrm>
            <a:off x="3848421" y="5445224"/>
            <a:ext cx="2543015" cy="861969"/>
            <a:chOff x="3851920" y="4725144"/>
            <a:chExt cx="2543015" cy="861969"/>
          </a:xfrm>
        </p:grpSpPr>
        <p:sp>
          <p:nvSpPr>
            <p:cNvPr id="107" name="Rectangle 106"/>
            <p:cNvSpPr/>
            <p:nvPr/>
          </p:nvSpPr>
          <p:spPr bwMode="auto">
            <a:xfrm>
              <a:off x="3851920" y="4725144"/>
              <a:ext cx="2523779" cy="86196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AU" sz="1200" b="0" i="0" u="none" strike="noStrike" cap="none" normalizeH="0" baseline="0" smtClean="0">
                <a:ln>
                  <a:noFill/>
                </a:ln>
                <a:solidFill>
                  <a:srgbClr val="002D4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endParaRPr>
            </a:p>
          </p:txBody>
        </p:sp>
        <p:cxnSp>
          <p:nvCxnSpPr>
            <p:cNvPr id="100" name="Straight Arrow Connector 99"/>
            <p:cNvCxnSpPr/>
            <p:nvPr/>
          </p:nvCxnSpPr>
          <p:spPr bwMode="auto">
            <a:xfrm>
              <a:off x="3995936" y="4869160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solid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2" name="Straight Arrow Connector 101"/>
            <p:cNvCxnSpPr/>
            <p:nvPr/>
          </p:nvCxnSpPr>
          <p:spPr bwMode="auto">
            <a:xfrm>
              <a:off x="3995936" y="5157192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tx1"/>
              </a:solidFill>
              <a:prstDash val="dash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03" name="Straight Arrow Connector 102"/>
            <p:cNvCxnSpPr/>
            <p:nvPr/>
          </p:nvCxnSpPr>
          <p:spPr bwMode="auto">
            <a:xfrm>
              <a:off x="3995936" y="5445224"/>
              <a:ext cx="504056" cy="0"/>
            </a:xfrm>
            <a:prstGeom prst="straightConnector1">
              <a:avLst/>
            </a:prstGeom>
            <a:solidFill>
              <a:schemeClr val="accent1"/>
            </a:solidFill>
            <a:ln w="25400" cap="flat" cmpd="sng" algn="ctr">
              <a:solidFill>
                <a:schemeClr val="bg1">
                  <a:lumMod val="50000"/>
                </a:schemeClr>
              </a:solidFill>
              <a:prstDash val="dash"/>
              <a:round/>
              <a:headEnd type="none"/>
              <a:tailEnd type="arrow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04" name="TextBox 103"/>
            <p:cNvSpPr txBox="1"/>
            <p:nvPr/>
          </p:nvSpPr>
          <p:spPr>
            <a:xfrm>
              <a:off x="4572000" y="4732838"/>
              <a:ext cx="1822935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AU" sz="1100" dirty="0" smtClean="0">
                  <a:solidFill>
                    <a:schemeClr val="tx1"/>
                  </a:solidFill>
                  <a:effectLst/>
                </a:rPr>
                <a:t>In-development</a:t>
              </a:r>
              <a:r>
                <a:rPr lang="en-AU" sz="1100" dirty="0" smtClean="0"/>
                <a:t> </a:t>
              </a:r>
              <a:r>
                <a:rPr lang="en-AU" sz="1100" dirty="0">
                  <a:solidFill>
                    <a:schemeClr val="tx1"/>
                  </a:solidFill>
                  <a:effectLst/>
                </a:rPr>
                <a:t>capability</a:t>
              </a:r>
            </a:p>
          </p:txBody>
        </p:sp>
        <p:sp>
          <p:nvSpPr>
            <p:cNvPr id="105" name="TextBox 104"/>
            <p:cNvSpPr txBox="1"/>
            <p:nvPr/>
          </p:nvSpPr>
          <p:spPr>
            <a:xfrm>
              <a:off x="4572000" y="5026429"/>
              <a:ext cx="1670650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AU" sz="1100" dirty="0" smtClean="0">
                  <a:solidFill>
                    <a:schemeClr val="tx1"/>
                  </a:solidFill>
                  <a:effectLst/>
                </a:rPr>
                <a:t>Near-term improvement</a:t>
              </a:r>
              <a:endParaRPr lang="en-AU" sz="1100" dirty="0">
                <a:solidFill>
                  <a:schemeClr val="tx1"/>
                </a:solidFill>
                <a:effectLst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4572000" y="5317808"/>
              <a:ext cx="1803699" cy="261610"/>
            </a:xfrm>
            <a:prstGeom prst="rect">
              <a:avLst/>
            </a:prstGeom>
            <a:noFill/>
          </p:spPr>
          <p:txBody>
            <a:bodyPr wrap="none" rtlCol="0" anchor="ctr" anchorCtr="0">
              <a:spAutoFit/>
            </a:bodyPr>
            <a:lstStyle/>
            <a:p>
              <a:pPr algn="l"/>
              <a:r>
                <a:rPr lang="en-AU" sz="1100" dirty="0" smtClean="0">
                  <a:solidFill>
                    <a:schemeClr val="tx1"/>
                  </a:solidFill>
                  <a:effectLst/>
                </a:rPr>
                <a:t>Longer-term improvement</a:t>
              </a:r>
              <a:endParaRPr lang="en-AU" sz="1100" dirty="0">
                <a:solidFill>
                  <a:schemeClr val="tx1"/>
                </a:solidFill>
                <a:effectLst/>
              </a:endParaRPr>
            </a:p>
          </p:txBody>
        </p:sp>
      </p:grpSp>
      <p:pic>
        <p:nvPicPr>
          <p:cNvPr id="41" name="Picture 2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877" y="3484991"/>
            <a:ext cx="1311195" cy="1024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1" name="Curved Connector 50"/>
          <p:cNvCxnSpPr/>
          <p:nvPr/>
        </p:nvCxnSpPr>
        <p:spPr bwMode="auto">
          <a:xfrm flipV="1">
            <a:off x="5004047" y="1484786"/>
            <a:ext cx="1157579" cy="1080120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52" name="Curved Connector 51"/>
          <p:cNvCxnSpPr>
            <a:stCxn id="59" idx="2"/>
          </p:cNvCxnSpPr>
          <p:nvPr/>
        </p:nvCxnSpPr>
        <p:spPr bwMode="auto">
          <a:xfrm rot="5400000">
            <a:off x="5858432" y="1710522"/>
            <a:ext cx="576835" cy="156551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8" name="Curved Connector 77"/>
          <p:cNvCxnSpPr>
            <a:stCxn id="58" idx="3"/>
          </p:cNvCxnSpPr>
          <p:nvPr/>
        </p:nvCxnSpPr>
        <p:spPr bwMode="auto">
          <a:xfrm>
            <a:off x="3315751" y="738897"/>
            <a:ext cx="1180742" cy="1753999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58" name="Picture 8" descr="http://www.engadget.com/2011/05/18/d-wave-one-claims-mantle-of-first-commercial-quantum-computer/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492"/>
          <a:stretch/>
        </p:blipFill>
        <p:spPr bwMode="auto">
          <a:xfrm>
            <a:off x="2483768" y="65017"/>
            <a:ext cx="831983" cy="1347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0" name="Curved Connector 79"/>
          <p:cNvCxnSpPr>
            <a:endCxn id="58" idx="2"/>
          </p:cNvCxnSpPr>
          <p:nvPr/>
        </p:nvCxnSpPr>
        <p:spPr bwMode="auto">
          <a:xfrm rot="10800000">
            <a:off x="2899760" y="1412776"/>
            <a:ext cx="1168184" cy="1152128"/>
          </a:xfrm>
          <a:prstGeom prst="curvedConnector2">
            <a:avLst/>
          </a:prstGeom>
          <a:solidFill>
            <a:schemeClr val="accent1"/>
          </a:solidFill>
          <a:ln w="25400" cap="flat" cmpd="sng" algn="ctr">
            <a:solidFill>
              <a:schemeClr val="bg1">
                <a:lumMod val="50000"/>
              </a:schemeClr>
            </a:solidFill>
            <a:prstDash val="dash"/>
            <a:round/>
            <a:headEnd type="none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85" name="Group 84"/>
          <p:cNvGrpSpPr/>
          <p:nvPr/>
        </p:nvGrpSpPr>
        <p:grpSpPr>
          <a:xfrm>
            <a:off x="3779912" y="1484784"/>
            <a:ext cx="836694" cy="864096"/>
            <a:chOff x="2339752" y="2299324"/>
            <a:chExt cx="836694" cy="864096"/>
          </a:xfrm>
        </p:grpSpPr>
        <p:pic>
          <p:nvPicPr>
            <p:cNvPr id="86" name="Picture 45" descr="j0300520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06771" y="2569695"/>
              <a:ext cx="692150" cy="5937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0" name="TextBox 89"/>
            <p:cNvSpPr txBox="1"/>
            <p:nvPr/>
          </p:nvSpPr>
          <p:spPr>
            <a:xfrm>
              <a:off x="2339752" y="2299324"/>
              <a:ext cx="836694" cy="265580"/>
            </a:xfrm>
            <a:prstGeom prst="rect">
              <a:avLst/>
            </a:prstGeom>
            <a:solidFill>
              <a:schemeClr val="bg1"/>
            </a:solidFill>
            <a:ln w="9525" algn="ctr">
              <a:noFill/>
              <a:round/>
              <a:headEnd/>
              <a:tailEnd/>
            </a:ln>
            <a:effectLst/>
          </p:spPr>
          <p:txBody>
            <a:bodyPr wrap="none" lIns="80132" tIns="40066" rIns="80132" bIns="40066" anchor="ctr" anchorCtr="1">
              <a:spAutoFit/>
            </a:bodyPr>
            <a:lstStyle>
              <a:defPPr>
                <a:defRPr lang="en-AU"/>
              </a:defPPr>
              <a:lvl1pPr defTabSz="801688">
                <a:defRPr sz="1100" b="1">
                  <a:solidFill>
                    <a:schemeClr val="tx1"/>
                  </a:solidFill>
                  <a:effectLst/>
                </a:defRPr>
              </a:lvl1pPr>
            </a:lstStyle>
            <a:p>
              <a:r>
                <a:rPr lang="en-AU" sz="1200" b="0" dirty="0" smtClean="0"/>
                <a:t>Interfaces</a:t>
              </a:r>
              <a:endParaRPr lang="en-AU" sz="1200" b="0" dirty="0"/>
            </a:p>
          </p:txBody>
        </p:sp>
      </p:grpSp>
      <p:pic>
        <p:nvPicPr>
          <p:cNvPr id="59" name="Picture 2" descr="C:\Documents and Settings\Shaun Wilson\Local Settings\Temporary Internet Files\Content.IE5\UDQ06WI5\MC90017435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08" y="900339"/>
            <a:ext cx="1520799" cy="1304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510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Organisational </a:t>
            </a:r>
            <a:br>
              <a:rPr lang="en-AU" dirty="0" smtClean="0"/>
            </a:br>
            <a:r>
              <a:rPr lang="en-AU" dirty="0" smtClean="0"/>
              <a:t>‘</a:t>
            </a:r>
            <a:r>
              <a:rPr lang="en-AU" i="1" dirty="0" smtClean="0"/>
              <a:t>Capability Framework</a:t>
            </a:r>
            <a:r>
              <a:rPr lang="en-AU" dirty="0" smtClean="0"/>
              <a:t>’</a:t>
            </a:r>
            <a:endParaRPr lang="en-AU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A ‘good practice’ example </a:t>
            </a:r>
            <a:br>
              <a:rPr lang="en-AU" dirty="0" smtClean="0"/>
            </a:br>
            <a:r>
              <a:rPr lang="en-AU" dirty="0" smtClean="0"/>
              <a:t>(we think) from Australia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33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8202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0B6A-E18E-4D54-B371-558F17999D2F}" type="slidenum">
              <a:rPr lang="en-AU" smtClean="0"/>
              <a:pPr/>
              <a:t>34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Capability Viewpoint</a:t>
            </a:r>
            <a:endParaRPr lang="en-AU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78" y="1740125"/>
            <a:ext cx="8841110" cy="3512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516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0B6A-E18E-4D54-B371-558F17999D2F}" type="slidenum">
              <a:rPr lang="en-AU" smtClean="0"/>
              <a:pPr/>
              <a:t>35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Operational Viewpoint</a:t>
            </a:r>
            <a:endParaRPr lang="en-AU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22" y="1575887"/>
            <a:ext cx="8936682" cy="4218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935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0B6A-E18E-4D54-B371-558F17999D2F}" type="slidenum">
              <a:rPr lang="en-AU" smtClean="0"/>
              <a:pPr/>
              <a:t>36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Integrated Systems Viewpoint</a:t>
            </a:r>
            <a:endParaRPr lang="en-AU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72" y="1052736"/>
            <a:ext cx="8756235" cy="54738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3198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560B6A-E18E-4D54-B371-558F17999D2F}" type="slidenum">
              <a:rPr lang="en-AU" smtClean="0"/>
              <a:pPr/>
              <a:t>37</a:t>
            </a:fld>
            <a:endParaRPr lang="en-A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Acquisition Projects Viewpoint</a:t>
            </a:r>
            <a:endParaRPr lang="en-AU" dirty="0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A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052736"/>
            <a:ext cx="7805043" cy="5428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9224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/>
              <a:t>Challenges </a:t>
            </a:r>
            <a:br>
              <a:rPr lang="en-AU" dirty="0"/>
            </a:br>
            <a:r>
              <a:rPr lang="en-AU" dirty="0"/>
              <a:t>of MBSE in Government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Session </a:t>
            </a:r>
            <a:r>
              <a:rPr lang="en-AU" dirty="0" smtClean="0"/>
              <a:t>2</a:t>
            </a:r>
          </a:p>
          <a:p>
            <a:r>
              <a:rPr lang="en-AU" dirty="0" smtClean="0"/>
              <a:t>Sunday</a:t>
            </a:r>
            <a:r>
              <a:rPr lang="en-AU" dirty="0"/>
              <a:t>, 13:45 – 15:00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78603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/>
          <a:lstStyle/>
          <a:p>
            <a:pPr lvl="0"/>
            <a:r>
              <a:rPr lang="en-AU" dirty="0" smtClean="0"/>
              <a:t>Challenges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AU" dirty="0" smtClean="0"/>
              <a:t>Aspects of</a:t>
            </a:r>
            <a:r>
              <a:rPr lang="en-AU" baseline="0" dirty="0" smtClean="0"/>
              <a:t> capability</a:t>
            </a:r>
            <a:r>
              <a:rPr lang="en-AU" dirty="0" smtClean="0"/>
              <a:t> elements</a:t>
            </a:r>
          </a:p>
          <a:p>
            <a:pPr lvl="1"/>
            <a:r>
              <a:rPr lang="en-AU" dirty="0" smtClean="0"/>
              <a:t>E.g. Tools: Not all MBSE tools allow model interchange</a:t>
            </a:r>
          </a:p>
          <a:p>
            <a:pPr lvl="1"/>
            <a:r>
              <a:rPr lang="en-AU" dirty="0" smtClean="0"/>
              <a:t>E.g.</a:t>
            </a:r>
            <a:r>
              <a:rPr lang="en-AU" baseline="0" dirty="0" smtClean="0"/>
              <a:t> Training: Not all MBSE tools allow graphical languages other than </a:t>
            </a:r>
            <a:r>
              <a:rPr lang="en-AU" baseline="0" dirty="0" err="1" smtClean="0"/>
              <a:t>SysML</a:t>
            </a:r>
            <a:endParaRPr lang="en-AU" dirty="0" smtClean="0"/>
          </a:p>
          <a:p>
            <a:r>
              <a:rPr lang="en-AU" dirty="0" smtClean="0"/>
              <a:t>Culture</a:t>
            </a:r>
          </a:p>
          <a:p>
            <a:pPr lvl="1"/>
            <a:r>
              <a:rPr lang="en-AU" dirty="0" smtClean="0"/>
              <a:t>‘</a:t>
            </a:r>
            <a:r>
              <a:rPr lang="en-AU" i="1" dirty="0" smtClean="0"/>
              <a:t>Documents have worked in the past</a:t>
            </a:r>
            <a:r>
              <a:rPr lang="en-AU" dirty="0" smtClean="0"/>
              <a:t>’</a:t>
            </a:r>
          </a:p>
          <a:p>
            <a:r>
              <a:rPr lang="en-AU" dirty="0" smtClean="0"/>
              <a:t>Corporate awareness of the need</a:t>
            </a:r>
          </a:p>
          <a:p>
            <a:pPr lvl="1"/>
            <a:r>
              <a:rPr lang="en-AU" dirty="0" smtClean="0"/>
              <a:t>Not all Government agencies understand the need for SE</a:t>
            </a:r>
          </a:p>
          <a:p>
            <a:pPr lvl="1"/>
            <a:r>
              <a:rPr lang="en-AU" dirty="0" smtClean="0"/>
              <a:t>Conflict with other initiatives – Enterprise architecture</a:t>
            </a:r>
          </a:p>
          <a:p>
            <a:pPr lvl="1"/>
            <a:r>
              <a:rPr lang="en-AU" sz="28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Conflict with other business models</a:t>
            </a:r>
            <a:endParaRPr lang="en-AU" dirty="0" smtClean="0"/>
          </a:p>
          <a:p>
            <a:r>
              <a:rPr lang="en-AU" dirty="0" smtClean="0"/>
              <a:t>Need for multi-disciplinary teams</a:t>
            </a:r>
          </a:p>
          <a:p>
            <a:r>
              <a:rPr lang="en-AU" dirty="0" smtClean="0"/>
              <a:t>Cost &amp; risk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5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177445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628801"/>
            <a:ext cx="7772400" cy="1971650"/>
          </a:xfrm>
        </p:spPr>
        <p:txBody>
          <a:bodyPr>
            <a:normAutofit fontScale="90000"/>
          </a:bodyPr>
          <a:lstStyle/>
          <a:p>
            <a:r>
              <a:rPr lang="en-AU" dirty="0" smtClean="0"/>
              <a:t>Possible Approaches </a:t>
            </a:r>
            <a:r>
              <a:rPr lang="en-AU" dirty="0"/>
              <a:t/>
            </a:r>
            <a:br>
              <a:rPr lang="en-AU" dirty="0"/>
            </a:br>
            <a:r>
              <a:rPr lang="en-AU" dirty="0" smtClean="0"/>
              <a:t>to Implementing MBSE </a:t>
            </a:r>
            <a:r>
              <a:rPr lang="en-AU" dirty="0"/>
              <a:t>in Government</a:t>
            </a:r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Session </a:t>
            </a:r>
            <a:r>
              <a:rPr lang="en-AU" dirty="0" smtClean="0"/>
              <a:t>2</a:t>
            </a:r>
          </a:p>
          <a:p>
            <a:r>
              <a:rPr lang="en-AU" dirty="0" smtClean="0"/>
              <a:t>Sunday</a:t>
            </a:r>
            <a:r>
              <a:rPr lang="en-AU" dirty="0"/>
              <a:t>, 13:45 – 15:00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14441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Implementing</a:t>
            </a:r>
            <a:r>
              <a:rPr lang="en-AU" baseline="0" dirty="0" smtClean="0"/>
              <a:t> MBSE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AU" dirty="0" smtClean="0"/>
              <a:t>Approaches</a:t>
            </a:r>
          </a:p>
          <a:p>
            <a:pPr lvl="1"/>
            <a:r>
              <a:rPr lang="en-AU" dirty="0" smtClean="0"/>
              <a:t>Which approach for different levels of Government SE maturity?</a:t>
            </a:r>
          </a:p>
          <a:p>
            <a:r>
              <a:rPr lang="en-AU" dirty="0" smtClean="0"/>
              <a:t>Buy-in the capability</a:t>
            </a:r>
          </a:p>
          <a:p>
            <a:pPr lvl="1"/>
            <a:r>
              <a:rPr lang="en-AU" dirty="0" smtClean="0"/>
              <a:t>Lacks corporate capability and memory</a:t>
            </a:r>
          </a:p>
          <a:p>
            <a:r>
              <a:rPr lang="en-AU" dirty="0" smtClean="0"/>
              <a:t>In-house - Stepped evolution</a:t>
            </a:r>
          </a:p>
          <a:p>
            <a:pPr lvl="1"/>
            <a:r>
              <a:rPr lang="en-AU" dirty="0" smtClean="0"/>
              <a:t>Traditional SE</a:t>
            </a:r>
            <a:r>
              <a:rPr lang="en-AU" dirty="0" smtClean="0">
                <a:sym typeface="Wingdings"/>
              </a:rPr>
              <a:t></a:t>
            </a:r>
            <a:r>
              <a:rPr lang="en-AU" dirty="0" smtClean="0"/>
              <a:t>MBSE published as documents</a:t>
            </a:r>
            <a:r>
              <a:rPr lang="en-AU" dirty="0">
                <a:sym typeface="Wingdings"/>
              </a:rPr>
              <a:t>  </a:t>
            </a:r>
            <a:r>
              <a:rPr lang="en-AU" dirty="0" smtClean="0">
                <a:sym typeface="Wingdings"/>
              </a:rPr>
              <a:t>Project </a:t>
            </a:r>
            <a:r>
              <a:rPr lang="en-AU" dirty="0" smtClean="0"/>
              <a:t>MBSE</a:t>
            </a:r>
            <a:r>
              <a:rPr lang="en-AU" dirty="0" smtClean="0">
                <a:sym typeface="Wingdings"/>
              </a:rPr>
              <a:t> Cross projects MBSE</a:t>
            </a:r>
            <a:r>
              <a:rPr lang="en-AU" dirty="0">
                <a:sym typeface="Wingdings"/>
              </a:rPr>
              <a:t> </a:t>
            </a:r>
            <a:r>
              <a:rPr lang="en-AU" dirty="0" smtClean="0">
                <a:sym typeface="Wingdings"/>
              </a:rPr>
              <a:t>Corporate MBSE</a:t>
            </a:r>
            <a:r>
              <a:rPr lang="en-AU" dirty="0">
                <a:sym typeface="Wingdings"/>
              </a:rPr>
              <a:t> </a:t>
            </a:r>
            <a:r>
              <a:rPr lang="en-AU" dirty="0" smtClean="0">
                <a:sym typeface="Wingdings"/>
              </a:rPr>
              <a:t>Cross organisation</a:t>
            </a:r>
          </a:p>
          <a:p>
            <a:pPr lvl="0"/>
            <a:r>
              <a:rPr lang="en-AU" dirty="0" smtClean="0">
                <a:sym typeface="Wingdings"/>
              </a:rPr>
              <a:t>Combined team</a:t>
            </a:r>
          </a:p>
          <a:p>
            <a:pPr lvl="1"/>
            <a:r>
              <a:rPr lang="en-AU" dirty="0" smtClean="0">
                <a:sym typeface="Wingdings"/>
              </a:rPr>
              <a:t>Government, industry and academia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4393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7703" y="274638"/>
            <a:ext cx="6841009" cy="1143000"/>
          </a:xfrm>
        </p:spPr>
        <p:txBody>
          <a:bodyPr>
            <a:normAutofit/>
          </a:bodyPr>
          <a:lstStyle/>
          <a:p>
            <a:r>
              <a:rPr lang="en-AU" dirty="0" smtClean="0"/>
              <a:t>Other considerations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 smtClean="0"/>
              <a:t>Increase corporate buy-in</a:t>
            </a:r>
          </a:p>
          <a:p>
            <a:pPr lvl="1"/>
            <a:r>
              <a:rPr lang="en-AU" dirty="0" smtClean="0"/>
              <a:t>Include all</a:t>
            </a:r>
            <a:r>
              <a:rPr lang="en-AU" baseline="0" dirty="0" smtClean="0"/>
              <a:t> stakeholders</a:t>
            </a:r>
          </a:p>
          <a:p>
            <a:pPr lvl="1"/>
            <a:r>
              <a:rPr lang="en-AU" baseline="0" dirty="0" smtClean="0"/>
              <a:t>Undertake research in-Government</a:t>
            </a:r>
          </a:p>
          <a:p>
            <a:pPr lvl="0"/>
            <a:r>
              <a:rPr lang="en-AU" dirty="0" smtClean="0"/>
              <a:t>Build a corporate team</a:t>
            </a:r>
          </a:p>
          <a:p>
            <a:pPr lvl="0"/>
            <a:r>
              <a:rPr lang="en-AU" dirty="0" smtClean="0"/>
              <a:t>Consider the MBSE capability as …</a:t>
            </a:r>
          </a:p>
          <a:p>
            <a:pPr lvl="1"/>
            <a:r>
              <a:rPr lang="en-AU" dirty="0" smtClean="0"/>
              <a:t>Capability in its own right needing management</a:t>
            </a:r>
          </a:p>
          <a:p>
            <a:pPr lvl="1"/>
            <a:r>
              <a:rPr lang="en-AU" baseline="0" dirty="0" smtClean="0"/>
              <a:t>implementation as a formal project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873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AU" dirty="0" smtClean="0"/>
              <a:t>‘Good Practice’ Examples </a:t>
            </a:r>
            <a:br>
              <a:rPr lang="en-AU" dirty="0" smtClean="0"/>
            </a:br>
            <a:r>
              <a:rPr lang="en-AU" dirty="0" smtClean="0"/>
              <a:t>of MBSE in Government</a:t>
            </a:r>
            <a:endParaRPr lang="en-AU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/>
              <a:t>Session 2</a:t>
            </a:r>
          </a:p>
          <a:p>
            <a:r>
              <a:rPr lang="en-AU" dirty="0"/>
              <a:t>Sunday, 13:45 – </a:t>
            </a:r>
            <a:r>
              <a:rPr lang="en-AU" dirty="0" smtClean="0"/>
              <a:t>15:00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69357C-7C50-46E9-8738-B784B63896C8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87374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1838</Words>
  <Application>Microsoft Office PowerPoint</Application>
  <PresentationFormat>On-screen Show (4:3)</PresentationFormat>
  <Paragraphs>510</Paragraphs>
  <Slides>37</Slides>
  <Notes>12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9" baseType="lpstr">
      <vt:lpstr>Office Theme</vt:lpstr>
      <vt:lpstr>Visio</vt:lpstr>
      <vt:lpstr>MBSE and Government  Breakout Session</vt:lpstr>
      <vt:lpstr>Objectives</vt:lpstr>
      <vt:lpstr>Agenda</vt:lpstr>
      <vt:lpstr>Challenges  of MBSE in Government</vt:lpstr>
      <vt:lpstr>Challenges</vt:lpstr>
      <vt:lpstr>Possible Approaches  to Implementing MBSE in Government</vt:lpstr>
      <vt:lpstr>Implementing MBSE</vt:lpstr>
      <vt:lpstr>Other considerations</vt:lpstr>
      <vt:lpstr>‘Good Practice’ Examples  of MBSE in Government</vt:lpstr>
      <vt:lpstr>Need ‘Quotable Examples’</vt:lpstr>
      <vt:lpstr>Military Capability Design</vt:lpstr>
      <vt:lpstr>‘Capability Framework’</vt:lpstr>
      <vt:lpstr>MBSE and Government  Breakout Session</vt:lpstr>
      <vt:lpstr>Government Uses for MBSE</vt:lpstr>
      <vt:lpstr>Challenges (1)</vt:lpstr>
      <vt:lpstr>Challenges (2)</vt:lpstr>
      <vt:lpstr>Way Ahead</vt:lpstr>
      <vt:lpstr>End</vt:lpstr>
      <vt:lpstr>PowerPoint Presentation</vt:lpstr>
      <vt:lpstr>Whole-of-System Analytical Framework (WSAF)</vt:lpstr>
      <vt:lpstr>PowerPoint Presentation</vt:lpstr>
      <vt:lpstr>Capability Design Cycle</vt:lpstr>
      <vt:lpstr>PowerPoint Presentation</vt:lpstr>
      <vt:lpstr>Capability Boundary</vt:lpstr>
      <vt:lpstr>A capability, not just a tool</vt:lpstr>
      <vt:lpstr>Pedigree    </vt:lpstr>
      <vt:lpstr>Approach to DoD ‘Roll-out’</vt:lpstr>
      <vt:lpstr>Design Examples (1)</vt:lpstr>
      <vt:lpstr>Design Examples (2)</vt:lpstr>
      <vt:lpstr>Design Examples (3)</vt:lpstr>
      <vt:lpstr>Integration with DOORS</vt:lpstr>
      <vt:lpstr>Studies &amp; Evaluations</vt:lpstr>
      <vt:lpstr>Organisational  ‘Capability Framework’</vt:lpstr>
      <vt:lpstr>Capability Viewpoint</vt:lpstr>
      <vt:lpstr>Operational Viewpoint</vt:lpstr>
      <vt:lpstr>Integrated Systems Viewpoint</vt:lpstr>
      <vt:lpstr>Acquisition Projects Viewpoint</vt:lpstr>
    </vt:vector>
  </TitlesOfParts>
  <Company>Aerospace Concepts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MBSE and Government</dc:title>
  <dc:creator>Shaun Wilson</dc:creator>
  <cp:lastModifiedBy>Shaun Wilson</cp:lastModifiedBy>
  <cp:revision>41</cp:revision>
  <dcterms:created xsi:type="dcterms:W3CDTF">2014-01-02T13:37:23Z</dcterms:created>
  <dcterms:modified xsi:type="dcterms:W3CDTF">2014-01-26T23:33:32Z</dcterms:modified>
  <cp:category>INCOSE 2014 MBSE Workshop Breakout Session</cp:category>
</cp:coreProperties>
</file>