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media/image18.jpg" ContentType="image/jpeg"/>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0"/>
  </p:notesMasterIdLst>
  <p:handoutMasterIdLst>
    <p:handoutMasterId r:id="rId21"/>
  </p:handoutMasterIdLst>
  <p:sldIdLst>
    <p:sldId id="256" r:id="rId4"/>
    <p:sldId id="289" r:id="rId5"/>
    <p:sldId id="294" r:id="rId6"/>
    <p:sldId id="311" r:id="rId7"/>
    <p:sldId id="298" r:id="rId8"/>
    <p:sldId id="292" r:id="rId9"/>
    <p:sldId id="308" r:id="rId10"/>
    <p:sldId id="309" r:id="rId11"/>
    <p:sldId id="310" r:id="rId12"/>
    <p:sldId id="312" r:id="rId13"/>
    <p:sldId id="314" r:id="rId14"/>
    <p:sldId id="304" r:id="rId15"/>
    <p:sldId id="305" r:id="rId16"/>
    <p:sldId id="307" r:id="rId17"/>
    <p:sldId id="297" r:id="rId18"/>
    <p:sldId id="313" r:id="rId19"/>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B1E"/>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647" autoAdjust="0"/>
    <p:restoredTop sz="94634"/>
  </p:normalViewPr>
  <p:slideViewPr>
    <p:cSldViewPr snapToGrid="0" snapToObjects="1">
      <p:cViewPr varScale="1">
        <p:scale>
          <a:sx n="63" d="100"/>
          <a:sy n="63" d="100"/>
        </p:scale>
        <p:origin x="88" y="180"/>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4615DB-5487-1645-B10C-3E5FE51F2D84}" type="datetime1">
              <a:rPr lang="fr-FR" smtClean="0"/>
              <a:t>22/06/2020</a:t>
            </a:fld>
            <a:endParaRPr lang="en-US"/>
          </a:p>
        </p:txBody>
      </p:sp>
      <p:sp>
        <p:nvSpPr>
          <p:cNvPr id="4" name="Footer Placeholder 3"/>
          <p:cNvSpPr>
            <a:spLocks noGrp="1"/>
          </p:cNvSpPr>
          <p:nvPr>
            <p:ph type="ftr" sz="quarter" idx="2"/>
            <p:custDataLst>
              <p:tags r:id="rId2"/>
            </p:custDataLst>
          </p:nvPr>
        </p:nvSpPr>
        <p:spPr>
          <a:xfrm>
            <a:off x="0" y="8685213"/>
            <a:ext cx="6858000" cy="457200"/>
          </a:xfrm>
          <a:prstGeom prst="rect">
            <a:avLst/>
          </a:prstGeom>
        </p:spPr>
        <p:txBody>
          <a:bodyPr vert="horz" lIns="91440" tIns="45720" rIns="91440" bIns="45720" rtlCol="0" anchor="b"/>
          <a:lstStyle>
            <a:lvl1pPr algn="l">
              <a:defRPr sz="1200"/>
            </a:lvl1pPr>
          </a:lstStyle>
          <a:p>
            <a:pPr algn="ctr"/>
            <a:r>
              <a:rPr lang="en-US" sz="800" smtClean="0">
                <a:solidFill>
                  <a:srgbClr val="000000"/>
                </a:solidFill>
                <a:latin typeface="Arial" panose="020B0604020202020204" pitchFamily="34" charset="0"/>
              </a:rPr>
              <a:t>Unrestricted Content</a:t>
            </a:r>
          </a:p>
          <a:p>
            <a:pPr algn="ctr"/>
            <a:r>
              <a:rPr lang="en-US" sz="800" smtClean="0">
                <a:solidFill>
                  <a:srgbClr val="000000"/>
                </a:solidFill>
                <a:latin typeface="Arial" panose="020B0604020202020204" pitchFamily="34" charset="0"/>
              </a:rPr>
              <a:t>This document does not contain technology or technical data controlled under either the U.S. International Traffic in Arms Regulations or the U.S. Export Administration Regulations.</a:t>
            </a:r>
            <a:endParaRPr lang="en-US" sz="800">
              <a:solidFill>
                <a:srgbClr val="000000"/>
              </a:solidFill>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4EFBC-D821-BA44-9E84-202053B14561}" type="datetime1">
              <a:rPr lang="fr-FR" smtClean="0"/>
              <a:t>22/06/2020</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custDataLst>
              <p:tags r:id="rId2"/>
            </p:custDataLst>
          </p:nvPr>
        </p:nvSpPr>
        <p:spPr>
          <a:xfrm>
            <a:off x="0" y="8685213"/>
            <a:ext cx="6858000" cy="457200"/>
          </a:xfrm>
          <a:prstGeom prst="rect">
            <a:avLst/>
          </a:prstGeom>
        </p:spPr>
        <p:txBody>
          <a:bodyPr vert="horz" lIns="91440" tIns="45720" rIns="91440" bIns="45720" rtlCol="0" anchor="b"/>
          <a:lstStyle>
            <a:lvl1pPr algn="ct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a:t>
            </a:fld>
            <a:endParaRPr lang="en-US"/>
          </a:p>
        </p:txBody>
      </p:sp>
    </p:spTree>
    <p:extLst>
      <p:ext uri="{BB962C8B-B14F-4D97-AF65-F5344CB8AC3E}">
        <p14:creationId xmlns:p14="http://schemas.microsoft.com/office/powerpoint/2010/main" val="89311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10</a:t>
            </a:fld>
            <a:endParaRPr lang="en-US"/>
          </a:p>
        </p:txBody>
      </p:sp>
    </p:spTree>
    <p:extLst>
      <p:ext uri="{BB962C8B-B14F-4D97-AF65-F5344CB8AC3E}">
        <p14:creationId xmlns:p14="http://schemas.microsoft.com/office/powerpoint/2010/main" val="283334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11</a:t>
            </a:fld>
            <a:endParaRPr lang="en-US"/>
          </a:p>
        </p:txBody>
      </p:sp>
    </p:spTree>
    <p:extLst>
      <p:ext uri="{BB962C8B-B14F-4D97-AF65-F5344CB8AC3E}">
        <p14:creationId xmlns:p14="http://schemas.microsoft.com/office/powerpoint/2010/main" val="2680122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12</a:t>
            </a:fld>
            <a:endParaRPr lang="en-US"/>
          </a:p>
        </p:txBody>
      </p:sp>
    </p:spTree>
    <p:extLst>
      <p:ext uri="{BB962C8B-B14F-4D97-AF65-F5344CB8AC3E}">
        <p14:creationId xmlns:p14="http://schemas.microsoft.com/office/powerpoint/2010/main" val="24252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13</a:t>
            </a:fld>
            <a:endParaRPr lang="en-US"/>
          </a:p>
        </p:txBody>
      </p:sp>
    </p:spTree>
    <p:extLst>
      <p:ext uri="{BB962C8B-B14F-4D97-AF65-F5344CB8AC3E}">
        <p14:creationId xmlns:p14="http://schemas.microsoft.com/office/powerpoint/2010/main" val="35855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14</a:t>
            </a:fld>
            <a:endParaRPr lang="en-US"/>
          </a:p>
        </p:txBody>
      </p:sp>
    </p:spTree>
    <p:extLst>
      <p:ext uri="{BB962C8B-B14F-4D97-AF65-F5344CB8AC3E}">
        <p14:creationId xmlns:p14="http://schemas.microsoft.com/office/powerpoint/2010/main" val="1452231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15</a:t>
            </a:fld>
            <a:endParaRPr lang="en-US"/>
          </a:p>
        </p:txBody>
      </p:sp>
    </p:spTree>
    <p:extLst>
      <p:ext uri="{BB962C8B-B14F-4D97-AF65-F5344CB8AC3E}">
        <p14:creationId xmlns:p14="http://schemas.microsoft.com/office/powerpoint/2010/main" val="91364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16</a:t>
            </a:fld>
            <a:endParaRPr lang="en-US"/>
          </a:p>
        </p:txBody>
      </p:sp>
    </p:spTree>
    <p:extLst>
      <p:ext uri="{BB962C8B-B14F-4D97-AF65-F5344CB8AC3E}">
        <p14:creationId xmlns:p14="http://schemas.microsoft.com/office/powerpoint/2010/main" val="308502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7383463"/>
            <a:ext cx="6858000" cy="38893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A540AE7B-66B0-408D-911A-9779097CB22F}" type="slidenum">
              <a:rPr lang="en-US" smtClean="0"/>
              <a:t>2</a:t>
            </a:fld>
            <a:endParaRPr lang="en-US"/>
          </a:p>
        </p:txBody>
      </p:sp>
    </p:spTree>
    <p:extLst>
      <p:ext uri="{BB962C8B-B14F-4D97-AF65-F5344CB8AC3E}">
        <p14:creationId xmlns:p14="http://schemas.microsoft.com/office/powerpoint/2010/main" val="302194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3</a:t>
            </a:fld>
            <a:endParaRPr lang="en-US"/>
          </a:p>
        </p:txBody>
      </p:sp>
    </p:spTree>
    <p:extLst>
      <p:ext uri="{BB962C8B-B14F-4D97-AF65-F5344CB8AC3E}">
        <p14:creationId xmlns:p14="http://schemas.microsoft.com/office/powerpoint/2010/main" val="316674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4</a:t>
            </a:fld>
            <a:endParaRPr lang="en-US"/>
          </a:p>
        </p:txBody>
      </p:sp>
    </p:spTree>
    <p:extLst>
      <p:ext uri="{BB962C8B-B14F-4D97-AF65-F5344CB8AC3E}">
        <p14:creationId xmlns:p14="http://schemas.microsoft.com/office/powerpoint/2010/main" val="188755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5</a:t>
            </a:fld>
            <a:endParaRPr lang="en-US"/>
          </a:p>
        </p:txBody>
      </p:sp>
    </p:spTree>
    <p:extLst>
      <p:ext uri="{BB962C8B-B14F-4D97-AF65-F5344CB8AC3E}">
        <p14:creationId xmlns:p14="http://schemas.microsoft.com/office/powerpoint/2010/main" val="184151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772669"/>
            <a:ext cx="6858000" cy="46340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171A032D-C763-4169-8393-BAF8BE55F09E}" type="slidenum">
              <a:rPr lang="en-US" smtClean="0"/>
              <a:t>6</a:t>
            </a:fld>
            <a:endParaRPr lang="en-US" dirty="0"/>
          </a:p>
        </p:txBody>
      </p:sp>
    </p:spTree>
    <p:extLst>
      <p:ext uri="{BB962C8B-B14F-4D97-AF65-F5344CB8AC3E}">
        <p14:creationId xmlns:p14="http://schemas.microsoft.com/office/powerpoint/2010/main" val="162233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7</a:t>
            </a:fld>
            <a:endParaRPr lang="en-US"/>
          </a:p>
        </p:txBody>
      </p:sp>
    </p:spTree>
    <p:extLst>
      <p:ext uri="{BB962C8B-B14F-4D97-AF65-F5344CB8AC3E}">
        <p14:creationId xmlns:p14="http://schemas.microsoft.com/office/powerpoint/2010/main" val="63275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8</a:t>
            </a:fld>
            <a:endParaRPr lang="en-US"/>
          </a:p>
        </p:txBody>
      </p:sp>
    </p:spTree>
    <p:extLst>
      <p:ext uri="{BB962C8B-B14F-4D97-AF65-F5344CB8AC3E}">
        <p14:creationId xmlns:p14="http://schemas.microsoft.com/office/powerpoint/2010/main" val="3229088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CB85D96-4FDB-7148-B18B-46402D7060DF}" type="slidenum">
              <a:rPr lang="en-US" smtClean="0"/>
              <a:t>9</a:t>
            </a:fld>
            <a:endParaRPr lang="en-US"/>
          </a:p>
        </p:txBody>
      </p:sp>
    </p:spTree>
    <p:extLst>
      <p:ext uri="{BB962C8B-B14F-4D97-AF65-F5344CB8AC3E}">
        <p14:creationId xmlns:p14="http://schemas.microsoft.com/office/powerpoint/2010/main" val="672812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3184275" y="508828"/>
            <a:ext cx="5838695" cy="1921904"/>
          </a:xfrm>
          <a:prstGeom prst="rect">
            <a:avLst/>
          </a:prstGeom>
        </p:spPr>
      </p:pic>
      <p:sp>
        <p:nvSpPr>
          <p:cNvPr id="17" name="Titre 1"/>
          <p:cNvSpPr>
            <a:spLocks noGrp="1"/>
          </p:cNvSpPr>
          <p:nvPr>
            <p:ph type="ctrTitle" hasCustomPrompt="1"/>
          </p:nvPr>
        </p:nvSpPr>
        <p:spPr>
          <a:xfrm>
            <a:off x="359777" y="4409344"/>
            <a:ext cx="11376530" cy="1123038"/>
          </a:xfrm>
          <a:noFill/>
          <a:ln>
            <a:noFill/>
          </a:ln>
        </p:spPr>
        <p:txBody>
          <a:bodyPr anchor="b"/>
          <a:lstStyle>
            <a:lvl1pPr algn="l">
              <a:defRPr sz="6000" baseline="0">
                <a:solidFill>
                  <a:srgbClr val="981B1E"/>
                </a:solidFill>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/symp2020</a:t>
            </a:r>
          </a:p>
        </p:txBody>
      </p:sp>
      <p:cxnSp>
        <p:nvCxnSpPr>
          <p:cNvPr id="20" name="Straight Connector 19"/>
          <p:cNvCxnSpPr/>
          <p:nvPr userDrawn="1"/>
        </p:nvCxnSpPr>
        <p:spPr>
          <a:xfrm>
            <a:off x="359777" y="5532382"/>
            <a:ext cx="30740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65339F-C1C8-CD4D-9FFE-3DD5449B96E9}" type="datetime4">
              <a:rPr lang="fr-FR" smtClean="0"/>
              <a:t>22 juin 2020</a:t>
            </a:fld>
            <a:endParaRPr lang="en-US"/>
          </a:p>
        </p:txBody>
      </p:sp>
      <p:sp>
        <p:nvSpPr>
          <p:cNvPr id="5" name="Footer Placeholder 4"/>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981B1E"/>
                </a:solidFill>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5E301-6747-D241-AE58-4DFF97EB9A2E}" type="datetime4">
              <a:rPr lang="fr-FR" smtClean="0"/>
              <a:t>22 juin 2020</a:t>
            </a:fld>
            <a:endParaRPr lang="en-US"/>
          </a:p>
        </p:txBody>
      </p:sp>
      <p:sp>
        <p:nvSpPr>
          <p:cNvPr id="5" name="Footer Placeholder 4"/>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3003361" y="1745528"/>
            <a:ext cx="6184453" cy="2035716"/>
          </a:xfrm>
          <a:prstGeom prst="rect">
            <a:avLst/>
          </a:prstGeom>
        </p:spPr>
      </p:pic>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/symp2020</a:t>
            </a:r>
          </a:p>
        </p:txBody>
      </p:sp>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rgbClr val="981B1E"/>
                </a:solidFill>
                <a:latin typeface="+mj-lt"/>
                <a:cs typeface="Open San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A3664-7FFD-D84D-8586-13F943AB7C2F}" type="datetime4">
              <a:rPr lang="fr-FR" smtClean="0"/>
              <a:t>22 juin 2020</a:t>
            </a:fld>
            <a:endParaRPr lang="en-US"/>
          </a:p>
        </p:txBody>
      </p:sp>
      <p:sp>
        <p:nvSpPr>
          <p:cNvPr id="5" name="Footer Placeholder 4"/>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F21973-5A37-8149-B907-181870B31E1E}" type="datetime4">
              <a:rPr lang="fr-FR" smtClean="0"/>
              <a:t>22 juin 2020</a:t>
            </a:fld>
            <a:endParaRPr lang="en-US"/>
          </a:p>
        </p:txBody>
      </p:sp>
      <p:sp>
        <p:nvSpPr>
          <p:cNvPr id="5" name="Footer Placeholder 4"/>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C65E37-5A28-3A41-BD5A-026A2541041D}" type="datetime4">
              <a:rPr lang="fr-FR" smtClean="0"/>
              <a:t>22 juin 2020</a:t>
            </a:fld>
            <a:endParaRPr lang="en-US"/>
          </a:p>
        </p:txBody>
      </p:sp>
      <p:sp>
        <p:nvSpPr>
          <p:cNvPr id="6" name="Footer Placeholder 5"/>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981B1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smtClean="0"/>
              <a:t>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981B1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3F3BAA-CB91-B943-ADA5-A4FF3F4F31FE}" type="datetime4">
              <a:rPr lang="fr-FR" smtClean="0"/>
              <a:t>22 juin 2020</a:t>
            </a:fld>
            <a:endParaRPr lang="en-US"/>
          </a:p>
        </p:txBody>
      </p:sp>
      <p:sp>
        <p:nvSpPr>
          <p:cNvPr id="8" name="Footer Placeholder 7"/>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CE4C23-D4AB-3E40-A01C-8BC76F18B9EB}" type="datetime4">
              <a:rPr lang="fr-FR" smtClean="0"/>
              <a:t>22 juin 2020</a:t>
            </a:fld>
            <a:endParaRPr lang="en-US"/>
          </a:p>
        </p:txBody>
      </p:sp>
      <p:sp>
        <p:nvSpPr>
          <p:cNvPr id="4" name="Footer Placeholder 3"/>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8B83B-E832-3A47-9897-7DEE19C68D39}" type="datetime4">
              <a:rPr lang="fr-FR" smtClean="0"/>
              <a:t>22 juin 2020</a:t>
            </a:fld>
            <a:endParaRPr lang="en-US"/>
          </a:p>
        </p:txBody>
      </p:sp>
      <p:sp>
        <p:nvSpPr>
          <p:cNvPr id="3" name="Footer Placeholder 2"/>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981B1E"/>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B2D0C3D7-850C-1B40-B548-C2BDD35C4967}" type="datetime4">
              <a:rPr lang="fr-FR" smtClean="0"/>
              <a:t>22 juin 2020</a:t>
            </a:fld>
            <a:endParaRPr lang="en-US"/>
          </a:p>
        </p:txBody>
      </p:sp>
      <p:sp>
        <p:nvSpPr>
          <p:cNvPr id="6" name="Footer Placeholder 5"/>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981B1E"/>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33A0D517-42EA-C346-8E9B-B44CB459C8BB}" type="datetime4">
              <a:rPr lang="fr-FR" smtClean="0"/>
              <a:t>22 juin 2020</a:t>
            </a:fld>
            <a:endParaRPr lang="en-US"/>
          </a:p>
        </p:txBody>
      </p:sp>
      <p:sp>
        <p:nvSpPr>
          <p:cNvPr id="6" name="Footer Placeholder 5"/>
          <p:cNvSpPr>
            <a:spLocks noGrp="1"/>
          </p:cNvSpPr>
          <p:nvPr>
            <p:ph type="ftr" sz="quarter" idx="11"/>
            <p:custDataLst>
              <p:tags r:id="rId1"/>
            </p:custDataLst>
          </p:nvPr>
        </p:nvSpPr>
        <p:spPr>
          <a:xfrm>
            <a:off x="0" y="6356351"/>
            <a:ext cx="12198350" cy="365125"/>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pic>
        <p:nvPicPr>
          <p:cNvPr id="8" name="Picture 7" descr="logo-IS.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06112" y="0"/>
            <a:ext cx="1192238" cy="997903"/>
          </a:xfrm>
          <a:prstGeom prst="rect">
            <a:avLst/>
          </a:prstGeom>
        </p:spPr>
      </p:pic>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F4BDB601-5941-3F47-A8E2-6A24BB228A1C}" type="datetime4">
              <a:rPr lang="fr-FR" smtClean="0"/>
              <a:t>22 juin 2020</a:t>
            </a:fld>
            <a:endParaRPr lang="en-US" dirty="0"/>
          </a:p>
        </p:txBody>
      </p:sp>
      <p:sp>
        <p:nvSpPr>
          <p:cNvPr id="5" name="Footer Placeholder 4"/>
          <p:cNvSpPr>
            <a:spLocks noGrp="1"/>
          </p:cNvSpPr>
          <p:nvPr>
            <p:ph type="ftr" sz="quarter" idx="3"/>
            <p:custDataLst>
              <p:tags r:id="rId14"/>
            </p:custDataLst>
          </p:nvPr>
        </p:nvSpPr>
        <p:spPr>
          <a:xfrm>
            <a:off x="0" y="6356351"/>
            <a:ext cx="12198350" cy="365125"/>
          </a:xfrm>
          <a:prstGeom prst="rect">
            <a:avLst/>
          </a:prstGeom>
        </p:spPr>
        <p:txBody>
          <a:bodyPr vert="horz" lIns="121954" tIns="60977" rIns="121954" bIns="60977" rtlCol="0" anchor="ctr"/>
          <a:lstStyle>
            <a:lvl1pPr algn="ct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609768" rtl="0" eaLnBrk="1" latinLnBrk="0" hangingPunct="1">
        <a:spcBef>
          <a:spcPct val="0"/>
        </a:spcBef>
        <a:buNone/>
        <a:defRPr sz="4400" kern="1200">
          <a:solidFill>
            <a:srgbClr val="981B1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hyperlink" Target="mailto:celiastseng@gmail.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2.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hyperlink" Target="http://www.omgwiki.org/MBSE/doku.php?id=mbse:deix:challenge"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hyperlink" Target="http://www.omgwiki.org/MBSE/doku.php?id=mbse:deix" TargetMode="External"/><Relationship Id="rId3" Type="http://schemas.openxmlformats.org/officeDocument/2006/relationships/notesSlide" Target="../notesSlides/notesSlide15.xml"/><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8" Type="http://schemas.openxmlformats.org/officeDocument/2006/relationships/hyperlink" Target="http://www.omgwiki.org/MBSE/doku.php?id=mbse:deix" TargetMode="External"/><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5.xml"/><Relationship Id="rId7"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18.jpg"/><Relationship Id="rId12" Type="http://schemas.openxmlformats.org/officeDocument/2006/relationships/image" Target="../media/image23.png"/><Relationship Id="rId2" Type="http://schemas.openxmlformats.org/officeDocument/2006/relationships/slideLayout" Target="../slideLayouts/slideLayout6.xml"/><Relationship Id="rId16" Type="http://schemas.openxmlformats.org/officeDocument/2006/relationships/image" Target="../media/image27.png"/><Relationship Id="rId1" Type="http://schemas.openxmlformats.org/officeDocument/2006/relationships/tags" Target="../tags/tag2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2.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Survey of </a:t>
            </a:r>
            <a:r>
              <a:rPr lang="en-US" sz="3200" dirty="0" smtClean="0"/>
              <a:t>Emerging </a:t>
            </a:r>
            <a:r>
              <a:rPr lang="en-US" sz="3200" dirty="0"/>
              <a:t>S</a:t>
            </a:r>
            <a:r>
              <a:rPr lang="en-US" sz="3200" dirty="0" smtClean="0"/>
              <a:t>tandards </a:t>
            </a:r>
            <a:r>
              <a:rPr lang="en-US" sz="3200" dirty="0" smtClean="0"/>
              <a:t>for </a:t>
            </a:r>
            <a:r>
              <a:rPr lang="en-US" sz="3200" dirty="0" smtClean="0"/>
              <a:t>Supporting </a:t>
            </a:r>
            <a:r>
              <a:rPr lang="en-US" sz="3200" dirty="0" smtClean="0"/>
              <a:t>Digital Engineering Information Exchange</a:t>
            </a:r>
            <a:endParaRPr lang="en-US" sz="3200" dirty="0"/>
          </a:p>
        </p:txBody>
      </p:sp>
      <p:sp>
        <p:nvSpPr>
          <p:cNvPr id="5" name="Subtitle 4"/>
          <p:cNvSpPr>
            <a:spLocks noGrp="1"/>
          </p:cNvSpPr>
          <p:nvPr>
            <p:ph type="subTitle" idx="1"/>
          </p:nvPr>
        </p:nvSpPr>
        <p:spPr/>
        <p:txBody>
          <a:bodyPr/>
          <a:lstStyle/>
          <a:p>
            <a:r>
              <a:rPr lang="en-US" dirty="0" smtClean="0"/>
              <a:t>Digital Engineering Information Exchange Working Group (DEIX WG)</a:t>
            </a:r>
            <a:endParaRPr lang="en-US" dirty="0"/>
          </a:p>
        </p:txBody>
      </p:sp>
      <p:sp>
        <p:nvSpPr>
          <p:cNvPr id="6" name="Content Placeholder 2"/>
          <p:cNvSpPr txBox="1">
            <a:spLocks/>
          </p:cNvSpPr>
          <p:nvPr/>
        </p:nvSpPr>
        <p:spPr>
          <a:xfrm>
            <a:off x="609918" y="5727700"/>
            <a:ext cx="10978515" cy="398464"/>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1400" dirty="0" smtClean="0"/>
              <a:t>Presenter: Celia Tseng </a:t>
            </a:r>
            <a:r>
              <a:rPr lang="en-US" sz="1400" dirty="0" smtClean="0">
                <a:hlinkClick r:id="rId4"/>
              </a:rPr>
              <a:t>celiastseng@gmail.com</a:t>
            </a:r>
            <a:r>
              <a:rPr lang="en-US" sz="1400" dirty="0" smtClean="0"/>
              <a:t> </a:t>
            </a:r>
            <a:endParaRPr lang="en-US" sz="1400" dirty="0"/>
          </a:p>
        </p:txBody>
      </p:sp>
      <p:sp>
        <p:nvSpPr>
          <p:cNvPr id="2" name="BJPseudoFooter"/>
          <p:cNvSpPr txBox="1"/>
          <p:nvPr>
            <p:custDataLst>
              <p:tags r:id="rId1"/>
            </p:custDataLst>
          </p:nvPr>
        </p:nvSpPr>
        <p:spPr>
          <a:xfrm>
            <a:off x="127000" y="6506746"/>
            <a:ext cx="11944350" cy="338554"/>
          </a:xfrm>
          <a:prstGeom prst="rect">
            <a:avLst/>
          </a:prstGeom>
          <a:noFill/>
        </p:spPr>
        <p:txBody>
          <a:bodyPr vert="horz" rtlCol="0">
            <a:spAutoFit/>
          </a:bodyPr>
          <a:lstStyle/>
          <a:p>
            <a:pPr algn="ctr"/>
            <a:r>
              <a:rPr lang="en-US" sz="800" smtClean="0">
                <a:solidFill>
                  <a:srgbClr val="000000"/>
                </a:solidFill>
                <a:latin typeface="Arial" panose="020B0604020202020204" pitchFamily="34" charset="0"/>
              </a:rPr>
              <a:t>Unrestricted Content</a:t>
            </a:r>
          </a:p>
          <a:p>
            <a:pPr algn="ctr"/>
            <a:r>
              <a:rPr lang="en-US" sz="800" smtClean="0">
                <a:solidFill>
                  <a:srgbClr val="000000"/>
                </a:solidFill>
                <a:latin typeface="Arial" panose="020B0604020202020204" pitchFamily="34" charset="0"/>
              </a:rPr>
              <a:t>This document does not contain technology or technical data controlled under either the U.S. International Traffic in Arms Regulations or the U.S. Export Administration Regulations.</a:t>
            </a:r>
            <a:endParaRPr lang="en-US" sz="800">
              <a:solidFill>
                <a:srgbClr val="000000"/>
              </a:solidFill>
              <a:latin typeface="Arial" panose="020B0604020202020204" pitchFamily="34" charset="0"/>
            </a:endParaRPr>
          </a:p>
        </p:txBody>
      </p:sp>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3257" y="523511"/>
            <a:ext cx="8261523" cy="444466"/>
          </a:xfrm>
          <a:prstGeom prst="rect">
            <a:avLst/>
          </a:prstGeom>
        </p:spPr>
        <p:txBody>
          <a:bodyPr vert="horz" wrap="square" lIns="0" tIns="13447" rIns="0" bIns="0" rtlCol="0" anchor="ctr">
            <a:spAutoFit/>
          </a:bodyPr>
          <a:lstStyle/>
          <a:p>
            <a:pPr marL="11206">
              <a:spcBef>
                <a:spcPts val="106"/>
              </a:spcBef>
            </a:pPr>
            <a:r>
              <a:rPr lang="en-US" sz="2800" spc="9" dirty="0" smtClean="0">
                <a:latin typeface="Arial Narrow"/>
                <a:cs typeface="Arial Narrow"/>
              </a:rPr>
              <a:t>Applicable Standard for Loan and Borrow Use Case</a:t>
            </a:r>
            <a:endParaRPr sz="2800" dirty="0">
              <a:latin typeface="Arial Narrow"/>
              <a:cs typeface="Arial Narrow"/>
            </a:endParaRPr>
          </a:p>
        </p:txBody>
      </p:sp>
      <p:sp>
        <p:nvSpPr>
          <p:cNvPr id="8" name="object 8"/>
          <p:cNvSpPr/>
          <p:nvPr/>
        </p:nvSpPr>
        <p:spPr>
          <a:xfrm>
            <a:off x="7469746" y="1202480"/>
            <a:ext cx="4460514" cy="3415499"/>
          </a:xfrm>
          <a:prstGeom prst="rect">
            <a:avLst/>
          </a:prstGeom>
          <a:blipFill>
            <a:blip r:embed="rId4" cstate="print"/>
            <a:stretch>
              <a:fillRect/>
            </a:stretch>
          </a:blipFill>
        </p:spPr>
        <p:txBody>
          <a:bodyPr wrap="square" lIns="0" tIns="0" rIns="0" bIns="0" rtlCol="0"/>
          <a:lstStyle/>
          <a:p>
            <a:endParaRPr sz="2118"/>
          </a:p>
        </p:txBody>
      </p:sp>
      <p:sp>
        <p:nvSpPr>
          <p:cNvPr id="10" name="object 10"/>
          <p:cNvSpPr txBox="1"/>
          <p:nvPr/>
        </p:nvSpPr>
        <p:spPr>
          <a:xfrm>
            <a:off x="2352592" y="1982084"/>
            <a:ext cx="2512062" cy="537969"/>
          </a:xfrm>
          <a:prstGeom prst="rect">
            <a:avLst/>
          </a:prstGeom>
        </p:spPr>
        <p:txBody>
          <a:bodyPr vert="horz" wrap="square" lIns="0" tIns="15128" rIns="0" bIns="0" rtlCol="0">
            <a:spAutoFit/>
          </a:bodyPr>
          <a:lstStyle/>
          <a:p>
            <a:pPr marL="11206">
              <a:spcBef>
                <a:spcPts val="119"/>
              </a:spcBef>
            </a:pPr>
            <a:r>
              <a:rPr sz="1600" b="1" spc="4" dirty="0">
                <a:solidFill>
                  <a:srgbClr val="FFFFFF"/>
                </a:solidFill>
                <a:latin typeface="Calibri"/>
                <a:cs typeface="Calibri"/>
              </a:rPr>
              <a:t>Exchange Digital Artifact</a:t>
            </a:r>
            <a:r>
              <a:rPr sz="1600" b="1" spc="-22" dirty="0">
                <a:solidFill>
                  <a:srgbClr val="FFFFFF"/>
                </a:solidFill>
                <a:latin typeface="Calibri"/>
                <a:cs typeface="Calibri"/>
              </a:rPr>
              <a:t> </a:t>
            </a:r>
            <a:r>
              <a:rPr sz="1600" b="1" spc="4" dirty="0">
                <a:solidFill>
                  <a:srgbClr val="FFFFFF"/>
                </a:solidFill>
                <a:latin typeface="Calibri"/>
                <a:cs typeface="Calibri"/>
              </a:rPr>
              <a:t>Files</a:t>
            </a:r>
            <a:endParaRPr sz="1600" dirty="0">
              <a:latin typeface="Calibri"/>
              <a:cs typeface="Calibri"/>
            </a:endParaRPr>
          </a:p>
        </p:txBody>
      </p:sp>
      <p:sp>
        <p:nvSpPr>
          <p:cNvPr id="11" name="object 11"/>
          <p:cNvSpPr/>
          <p:nvPr/>
        </p:nvSpPr>
        <p:spPr>
          <a:xfrm>
            <a:off x="637953" y="1010508"/>
            <a:ext cx="7304567" cy="1595678"/>
          </a:xfrm>
          <a:prstGeom prst="rect">
            <a:avLst/>
          </a:prstGeom>
          <a:blipFill>
            <a:blip r:embed="rId5" cstate="print"/>
            <a:stretch>
              <a:fillRect/>
            </a:stretch>
          </a:blipFill>
        </p:spPr>
        <p:txBody>
          <a:bodyPr wrap="square" lIns="0" tIns="0" rIns="0" bIns="0" rtlCol="0"/>
          <a:lstStyle/>
          <a:p>
            <a:endParaRPr sz="2118"/>
          </a:p>
        </p:txBody>
      </p:sp>
      <p:sp>
        <p:nvSpPr>
          <p:cNvPr id="16" name="Rectangle 15"/>
          <p:cNvSpPr/>
          <p:nvPr/>
        </p:nvSpPr>
        <p:spPr>
          <a:xfrm>
            <a:off x="223257" y="2659351"/>
            <a:ext cx="7336492" cy="1200329"/>
          </a:xfrm>
          <a:prstGeom prst="rect">
            <a:avLst/>
          </a:prstGeom>
        </p:spPr>
        <p:txBody>
          <a:bodyPr wrap="square">
            <a:spAutoFit/>
          </a:bodyPr>
          <a:lstStyle/>
          <a:p>
            <a:r>
              <a:rPr lang="en-US" dirty="0"/>
              <a:t>No specific standards for 3rd party management, but there </a:t>
            </a:r>
            <a:r>
              <a:rPr lang="en-US" dirty="0" smtClean="0"/>
              <a:t>are standards enabler: </a:t>
            </a:r>
            <a:endParaRPr lang="en-US" dirty="0"/>
          </a:p>
          <a:p>
            <a:pPr lvl="1"/>
            <a:r>
              <a:rPr lang="en-US" dirty="0" smtClean="0"/>
              <a:t>•LOTAR: long term archiving </a:t>
            </a:r>
            <a:r>
              <a:rPr lang="en-US" dirty="0"/>
              <a:t>and </a:t>
            </a:r>
            <a:r>
              <a:rPr lang="en-US" dirty="0" smtClean="0"/>
              <a:t>retrieval</a:t>
            </a:r>
            <a:endParaRPr lang="en-US" dirty="0"/>
          </a:p>
        </p:txBody>
      </p:sp>
      <p:sp>
        <p:nvSpPr>
          <p:cNvPr id="17" name="object 10"/>
          <p:cNvSpPr txBox="1"/>
          <p:nvPr/>
        </p:nvSpPr>
        <p:spPr>
          <a:xfrm>
            <a:off x="723755" y="1387321"/>
            <a:ext cx="5957604" cy="753939"/>
          </a:xfrm>
          <a:prstGeom prst="rect">
            <a:avLst/>
          </a:prstGeom>
        </p:spPr>
        <p:txBody>
          <a:bodyPr vert="horz" wrap="square" lIns="0" tIns="15128" rIns="0" bIns="0" rtlCol="0">
            <a:spAutoFit/>
          </a:bodyPr>
          <a:lstStyle/>
          <a:p>
            <a:pPr marL="11206">
              <a:spcBef>
                <a:spcPts val="119"/>
              </a:spcBef>
            </a:pPr>
            <a:r>
              <a:rPr lang="en-US" sz="1600" b="1" spc="13" dirty="0" smtClean="0">
                <a:solidFill>
                  <a:srgbClr val="FFFFFF"/>
                </a:solidFill>
                <a:latin typeface="Calibri"/>
                <a:cs typeface="Calibri"/>
              </a:rPr>
              <a:t>Loan </a:t>
            </a:r>
            <a:r>
              <a:rPr lang="en-US" sz="1600" b="1" spc="22" dirty="0" smtClean="0">
                <a:solidFill>
                  <a:srgbClr val="FFFFFF"/>
                </a:solidFill>
                <a:latin typeface="Calibri"/>
                <a:cs typeface="Calibri"/>
              </a:rPr>
              <a:t>&amp; </a:t>
            </a:r>
            <a:r>
              <a:rPr lang="en-US" sz="1600" b="1" spc="9" dirty="0" smtClean="0">
                <a:solidFill>
                  <a:srgbClr val="FFFFFF"/>
                </a:solidFill>
                <a:latin typeface="Calibri"/>
                <a:cs typeface="Calibri"/>
              </a:rPr>
              <a:t>Borrow </a:t>
            </a:r>
            <a:r>
              <a:rPr lang="en-US" sz="1600" b="1" spc="4" dirty="0" smtClean="0">
                <a:solidFill>
                  <a:srgbClr val="FFFFFF"/>
                </a:solidFill>
                <a:latin typeface="Calibri"/>
                <a:cs typeface="Calibri"/>
              </a:rPr>
              <a:t>Digital Artifacts </a:t>
            </a:r>
            <a:r>
              <a:rPr lang="en-US" sz="1600" b="1" spc="9" dirty="0" smtClean="0">
                <a:solidFill>
                  <a:srgbClr val="FFFFFF"/>
                </a:solidFill>
                <a:latin typeface="Calibri"/>
                <a:cs typeface="Calibri"/>
              </a:rPr>
              <a:t>from </a:t>
            </a:r>
            <a:r>
              <a:rPr lang="en-US" sz="1600" b="1" spc="4" dirty="0" smtClean="0">
                <a:solidFill>
                  <a:srgbClr val="FFFFFF"/>
                </a:solidFill>
                <a:latin typeface="Calibri"/>
                <a:cs typeface="Calibri"/>
              </a:rPr>
              <a:t>3</a:t>
            </a:r>
            <a:r>
              <a:rPr lang="en-US" sz="1600" b="1" spc="6" baseline="26315" dirty="0" smtClean="0">
                <a:solidFill>
                  <a:srgbClr val="FFFFFF"/>
                </a:solidFill>
                <a:latin typeface="Calibri"/>
                <a:cs typeface="Calibri"/>
              </a:rPr>
              <a:t>rd  </a:t>
            </a:r>
            <a:r>
              <a:rPr lang="en-US" sz="1600" b="1" spc="4" dirty="0" smtClean="0">
                <a:solidFill>
                  <a:srgbClr val="FFFFFF"/>
                </a:solidFill>
                <a:latin typeface="Calibri"/>
                <a:cs typeface="Calibri"/>
              </a:rPr>
              <a:t>Party </a:t>
            </a:r>
            <a:r>
              <a:rPr lang="en-US" sz="1600" b="1" spc="-4" dirty="0" smtClean="0">
                <a:solidFill>
                  <a:srgbClr val="FFFFFF"/>
                </a:solidFill>
                <a:latin typeface="Calibri"/>
                <a:cs typeface="Calibri"/>
              </a:rPr>
              <a:t>Trusted</a:t>
            </a:r>
            <a:r>
              <a:rPr lang="en-US" sz="1600" b="1" dirty="0" smtClean="0">
                <a:solidFill>
                  <a:srgbClr val="FFFFFF"/>
                </a:solidFill>
                <a:latin typeface="Calibri"/>
                <a:cs typeface="Calibri"/>
              </a:rPr>
              <a:t> </a:t>
            </a:r>
            <a:r>
              <a:rPr lang="en-US" sz="1600" b="1" spc="4" dirty="0" smtClean="0">
                <a:solidFill>
                  <a:srgbClr val="FFFFFF"/>
                </a:solidFill>
                <a:latin typeface="Calibri"/>
                <a:cs typeface="Calibri"/>
              </a:rPr>
              <a:t>Agent</a:t>
            </a:r>
            <a:r>
              <a:rPr lang="en-US" sz="1600" b="1" spc="4" dirty="0" smtClean="0">
                <a:solidFill>
                  <a:schemeClr val="bg1"/>
                </a:solidFill>
                <a:latin typeface="Calibri"/>
                <a:cs typeface="Calibri"/>
              </a:rPr>
              <a:t>:</a:t>
            </a:r>
            <a:r>
              <a:rPr lang="en-US" sz="1600" spc="4" dirty="0">
                <a:solidFill>
                  <a:schemeClr val="bg1"/>
                </a:solidFill>
                <a:latin typeface="Calibri"/>
                <a:cs typeface="Calibri"/>
              </a:rPr>
              <a:t> </a:t>
            </a:r>
            <a:r>
              <a:rPr lang="en-US" sz="1600" spc="4" dirty="0" smtClean="0">
                <a:solidFill>
                  <a:schemeClr val="bg1"/>
                </a:solidFill>
                <a:latin typeface="Calibri"/>
                <a:cs typeface="Calibri"/>
              </a:rPr>
              <a:t>Deliver </a:t>
            </a:r>
            <a:r>
              <a:rPr lang="en-US" sz="1600" spc="4" dirty="0">
                <a:solidFill>
                  <a:schemeClr val="bg1"/>
                </a:solidFill>
                <a:latin typeface="Calibri"/>
                <a:cs typeface="Calibri"/>
              </a:rPr>
              <a:t>all MBE and related software to a trusted third party that can manage access, transfers, or synchronizations in perpetuity.</a:t>
            </a:r>
            <a:endParaRPr sz="1600" dirty="0">
              <a:solidFill>
                <a:schemeClr val="bg1"/>
              </a:solidFill>
              <a:latin typeface="Calibri"/>
              <a:cs typeface="Calibri"/>
            </a:endParaRPr>
          </a:p>
        </p:txBody>
      </p:sp>
      <p:sp>
        <p:nvSpPr>
          <p:cNvPr id="2" name="Footer Placeholder 1"/>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367147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2" y="35516"/>
            <a:ext cx="10978515" cy="1143000"/>
          </a:xfrm>
        </p:spPr>
        <p:txBody>
          <a:bodyPr>
            <a:normAutofit/>
          </a:bodyPr>
          <a:lstStyle/>
          <a:p>
            <a:r>
              <a:rPr lang="en-US" sz="2800" dirty="0" smtClean="0"/>
              <a:t>Parallels with ECAD/ MCAD exchange standard development</a:t>
            </a:r>
            <a:endParaRPr lang="en-US" sz="2800" dirty="0"/>
          </a:p>
        </p:txBody>
      </p:sp>
      <p:sp>
        <p:nvSpPr>
          <p:cNvPr id="3" name="Content Placeholder 2"/>
          <p:cNvSpPr>
            <a:spLocks noGrp="1"/>
          </p:cNvSpPr>
          <p:nvPr>
            <p:ph idx="1"/>
          </p:nvPr>
        </p:nvSpPr>
        <p:spPr>
          <a:xfrm>
            <a:off x="216514" y="926733"/>
            <a:ext cx="11489933" cy="3263449"/>
          </a:xfrm>
        </p:spPr>
        <p:txBody>
          <a:bodyPr>
            <a:normAutofit lnSpcReduction="10000"/>
          </a:bodyPr>
          <a:lstStyle/>
          <a:p>
            <a:r>
              <a:rPr lang="en-US" sz="1800" dirty="0" smtClean="0"/>
              <a:t>Electrical engineers and Mechanical engineers had struggled to exchange CAD files </a:t>
            </a:r>
            <a:r>
              <a:rPr lang="en-US" sz="1800" dirty="0"/>
              <a:t>t</a:t>
            </a:r>
            <a:r>
              <a:rPr lang="en-US" sz="1800" dirty="0" smtClean="0"/>
              <a:t>o accomplish electronic design packages with increasingly smaller foot print.</a:t>
            </a:r>
          </a:p>
          <a:p>
            <a:pPr lvl="1"/>
            <a:r>
              <a:rPr lang="en-US" sz="1800" dirty="0" smtClean="0"/>
              <a:t>Collaboration </a:t>
            </a:r>
            <a:r>
              <a:rPr lang="en-US" sz="1800" dirty="0"/>
              <a:t>across the electrical and mechanical domains </a:t>
            </a:r>
            <a:r>
              <a:rPr lang="en-US" sz="1800" dirty="0" smtClean="0"/>
              <a:t>with </a:t>
            </a:r>
            <a:r>
              <a:rPr lang="en-US" sz="1800" dirty="0"/>
              <a:t>richer data formats </a:t>
            </a:r>
            <a:r>
              <a:rPr lang="en-US" sz="1800" dirty="0" smtClean="0"/>
              <a:t>is necessary for </a:t>
            </a:r>
            <a:r>
              <a:rPr lang="en-US" sz="1800" dirty="0"/>
              <a:t>greater accuracy and shorter time-to-market.</a:t>
            </a:r>
          </a:p>
          <a:p>
            <a:r>
              <a:rPr lang="en-US" sz="1800" dirty="0"/>
              <a:t>T</a:t>
            </a:r>
            <a:r>
              <a:rPr lang="en-US" sz="1800" dirty="0" smtClean="0"/>
              <a:t>rends in </a:t>
            </a:r>
            <a:r>
              <a:rPr lang="en-US" sz="1800" dirty="0"/>
              <a:t>CAD Data </a:t>
            </a:r>
            <a:r>
              <a:rPr lang="en-US" sz="1800" dirty="0" smtClean="0"/>
              <a:t>Exchange:</a:t>
            </a:r>
          </a:p>
          <a:p>
            <a:pPr lvl="1"/>
            <a:r>
              <a:rPr lang="en-US" sz="1800" dirty="0" smtClean="0"/>
              <a:t>Need </a:t>
            </a:r>
            <a:r>
              <a:rPr lang="en-US" sz="1800" dirty="0"/>
              <a:t>for close interaction </a:t>
            </a:r>
            <a:r>
              <a:rPr lang="en-US" sz="1800" dirty="0" smtClean="0"/>
              <a:t>for collaboration with different </a:t>
            </a:r>
            <a:r>
              <a:rPr lang="en-US" sz="1800" dirty="0" err="1" smtClean="0"/>
              <a:t>diciplines</a:t>
            </a:r>
            <a:r>
              <a:rPr lang="en-US" sz="1800" dirty="0" smtClean="0"/>
              <a:t> and associated toolsets. </a:t>
            </a:r>
          </a:p>
          <a:p>
            <a:pPr lvl="1"/>
            <a:r>
              <a:rPr lang="en-US" sz="1800" dirty="0"/>
              <a:t>I</a:t>
            </a:r>
            <a:r>
              <a:rPr lang="en-US" sz="1800" dirty="0" smtClean="0"/>
              <a:t>ncreased </a:t>
            </a:r>
            <a:r>
              <a:rPr lang="en-US" sz="1800" dirty="0"/>
              <a:t>reliance on digital mockups to permit visualization, design in context, simulation and analysis of large scale assemblies prior to the actual manufacture of the physical product. Ongoing advances in data exchange technology have enabled significant fulfillment of those needs. </a:t>
            </a:r>
          </a:p>
          <a:p>
            <a:r>
              <a:rPr lang="en-US" sz="1800" dirty="0"/>
              <a:t>The ability to visualize </a:t>
            </a:r>
            <a:r>
              <a:rPr lang="en-US" sz="1800" dirty="0" smtClean="0"/>
              <a:t>large </a:t>
            </a:r>
            <a:r>
              <a:rPr lang="en-US" sz="1800" dirty="0"/>
              <a:t>scale assemblies </a:t>
            </a:r>
            <a:r>
              <a:rPr lang="en-US" sz="1800" dirty="0" smtClean="0"/>
              <a:t>before building hardware was </a:t>
            </a:r>
            <a:r>
              <a:rPr lang="en-US" sz="1800" dirty="0"/>
              <a:t>one of the early successes of these CAD translation formats.</a:t>
            </a:r>
          </a:p>
        </p:txBody>
      </p:sp>
      <p:sp>
        <p:nvSpPr>
          <p:cNvPr id="4" name="Footer Placeholder 3"/>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11</a:t>
            </a:fld>
            <a:endParaRPr lang="en-US"/>
          </a:p>
        </p:txBody>
      </p:sp>
      <p:grpSp>
        <p:nvGrpSpPr>
          <p:cNvPr id="7" name="Group 6"/>
          <p:cNvGrpSpPr/>
          <p:nvPr/>
        </p:nvGrpSpPr>
        <p:grpSpPr>
          <a:xfrm>
            <a:off x="23302" y="4190182"/>
            <a:ext cx="3583032" cy="1612698"/>
            <a:chOff x="23302" y="4759491"/>
            <a:chExt cx="3583032" cy="1612698"/>
          </a:xfrm>
        </p:grpSpPr>
        <p:sp>
          <p:nvSpPr>
            <p:cNvPr id="8" name="Oval 7"/>
            <p:cNvSpPr/>
            <p:nvPr/>
          </p:nvSpPr>
          <p:spPr>
            <a:xfrm>
              <a:off x="1326258" y="4759491"/>
              <a:ext cx="992293" cy="991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23302" y="5787414"/>
              <a:ext cx="3583032" cy="584775"/>
            </a:xfrm>
            <a:prstGeom prst="rect">
              <a:avLst/>
            </a:prstGeom>
            <a:noFill/>
          </p:spPr>
          <p:txBody>
            <a:bodyPr wrap="none" rtlCol="0">
              <a:spAutoFit/>
            </a:bodyPr>
            <a:lstStyle/>
            <a:p>
              <a:pPr algn="ctr"/>
              <a:r>
                <a:rPr lang="en-IN" sz="1800" b="1" dirty="0" smtClean="0">
                  <a:solidFill>
                    <a:schemeClr val="accent1"/>
                  </a:solidFill>
                  <a:latin typeface="Arial" panose="020B0604020202020204" pitchFamily="34" charset="0"/>
                  <a:cs typeface="Arial" panose="020B0604020202020204" pitchFamily="34" charset="0"/>
                </a:rPr>
                <a:t>IGES</a:t>
              </a:r>
            </a:p>
            <a:p>
              <a:pPr algn="ctr"/>
              <a:r>
                <a:rPr lang="en-IN" sz="1400" b="1" dirty="0">
                  <a:solidFill>
                    <a:schemeClr val="accent1"/>
                  </a:solidFill>
                  <a:latin typeface="Arial" panose="020B0604020202020204" pitchFamily="34" charset="0"/>
                  <a:cs typeface="Arial" panose="020B0604020202020204" pitchFamily="34" charset="0"/>
                </a:rPr>
                <a:t>Initial Graphics Exchange Specification </a:t>
              </a:r>
            </a:p>
          </p:txBody>
        </p:sp>
        <p:pic>
          <p:nvPicPr>
            <p:cNvPr id="10" name="Picture 9"/>
            <p:cNvPicPr>
              <a:picLocks noChangeAspect="1"/>
            </p:cNvPicPr>
            <p:nvPr/>
          </p:nvPicPr>
          <p:blipFill>
            <a:blip r:embed="rId4"/>
            <a:stretch>
              <a:fillRect/>
            </a:stretch>
          </p:blipFill>
          <p:spPr>
            <a:xfrm>
              <a:off x="1506883" y="4900874"/>
              <a:ext cx="588276" cy="671528"/>
            </a:xfrm>
            <a:prstGeom prst="rect">
              <a:avLst/>
            </a:prstGeom>
          </p:spPr>
        </p:pic>
      </p:grpSp>
      <p:grpSp>
        <p:nvGrpSpPr>
          <p:cNvPr id="11" name="Group 10"/>
          <p:cNvGrpSpPr/>
          <p:nvPr/>
        </p:nvGrpSpPr>
        <p:grpSpPr>
          <a:xfrm>
            <a:off x="2533590" y="3985693"/>
            <a:ext cx="2443298" cy="1582895"/>
            <a:chOff x="2745201" y="1165099"/>
            <a:chExt cx="2443298" cy="1582895"/>
          </a:xfrm>
        </p:grpSpPr>
        <p:sp>
          <p:nvSpPr>
            <p:cNvPr id="12" name="Oval 11"/>
            <p:cNvSpPr/>
            <p:nvPr/>
          </p:nvSpPr>
          <p:spPr>
            <a:xfrm rot="10800000">
              <a:off x="3464643" y="1769837"/>
              <a:ext cx="992292" cy="9781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2745201" y="1165099"/>
              <a:ext cx="2443298" cy="584775"/>
            </a:xfrm>
            <a:prstGeom prst="rect">
              <a:avLst/>
            </a:prstGeom>
            <a:noFill/>
          </p:spPr>
          <p:txBody>
            <a:bodyPr wrap="none" rtlCol="0">
              <a:spAutoFit/>
            </a:bodyPr>
            <a:lstStyle/>
            <a:p>
              <a:pPr algn="ctr"/>
              <a:r>
                <a:rPr lang="en-IN" sz="1800" b="1" dirty="0" smtClean="0">
                  <a:solidFill>
                    <a:schemeClr val="accent2"/>
                  </a:solidFill>
                  <a:latin typeface="Arial" panose="020B0604020202020204" pitchFamily="34" charset="0"/>
                  <a:cs typeface="Arial" panose="020B0604020202020204" pitchFamily="34" charset="0"/>
                </a:rPr>
                <a:t>DXF</a:t>
              </a:r>
            </a:p>
            <a:p>
              <a:pPr algn="ctr"/>
              <a:r>
                <a:rPr lang="en-IN" sz="1400" b="1" dirty="0" smtClean="0">
                  <a:solidFill>
                    <a:schemeClr val="accent2"/>
                  </a:solidFill>
                  <a:latin typeface="Arial" panose="020B0604020202020204" pitchFamily="34" charset="0"/>
                  <a:cs typeface="Arial" panose="020B0604020202020204" pitchFamily="34" charset="0"/>
                </a:rPr>
                <a:t>Drawing Exchange Format</a:t>
              </a:r>
              <a:endParaRPr lang="en-IN" sz="1400" b="1" dirty="0">
                <a:solidFill>
                  <a:schemeClr val="accent2"/>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6948" y="1892784"/>
              <a:ext cx="652109" cy="652109"/>
            </a:xfrm>
            <a:prstGeom prst="rect">
              <a:avLst/>
            </a:prstGeom>
          </p:spPr>
        </p:pic>
      </p:grpSp>
      <p:grpSp>
        <p:nvGrpSpPr>
          <p:cNvPr id="30" name="Group 29"/>
          <p:cNvGrpSpPr/>
          <p:nvPr/>
        </p:nvGrpSpPr>
        <p:grpSpPr>
          <a:xfrm>
            <a:off x="3749177" y="4211817"/>
            <a:ext cx="4408578" cy="1612698"/>
            <a:chOff x="3874363" y="4759491"/>
            <a:chExt cx="4408578" cy="1612698"/>
          </a:xfrm>
        </p:grpSpPr>
        <p:sp>
          <p:nvSpPr>
            <p:cNvPr id="15" name="Oval 14"/>
            <p:cNvSpPr/>
            <p:nvPr/>
          </p:nvSpPr>
          <p:spPr>
            <a:xfrm>
              <a:off x="5603028" y="4759491"/>
              <a:ext cx="992293" cy="9915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3874363" y="5787414"/>
              <a:ext cx="4408578" cy="584775"/>
            </a:xfrm>
            <a:prstGeom prst="rect">
              <a:avLst/>
            </a:prstGeom>
            <a:noFill/>
          </p:spPr>
          <p:txBody>
            <a:bodyPr wrap="none" rtlCol="0">
              <a:spAutoFit/>
            </a:bodyPr>
            <a:lstStyle/>
            <a:p>
              <a:pPr algn="ctr"/>
              <a:r>
                <a:rPr lang="en-IN" sz="1800" b="1" dirty="0" smtClean="0">
                  <a:solidFill>
                    <a:schemeClr val="accent3"/>
                  </a:solidFill>
                  <a:latin typeface="Arial" panose="020B0604020202020204" pitchFamily="34" charset="0"/>
                  <a:cs typeface="Arial" panose="020B0604020202020204" pitchFamily="34" charset="0"/>
                </a:rPr>
                <a:t>STEP/ ISO 10303</a:t>
              </a:r>
            </a:p>
            <a:p>
              <a:pPr algn="ctr"/>
              <a:r>
                <a:rPr lang="en-US" sz="1400" b="1" dirty="0">
                  <a:solidFill>
                    <a:schemeClr val="accent3"/>
                  </a:solidFill>
                  <a:latin typeface="Arial" panose="020B0604020202020204" pitchFamily="34" charset="0"/>
                  <a:cs typeface="Arial" panose="020B0604020202020204" pitchFamily="34" charset="0"/>
                </a:rPr>
                <a:t>Standard for the Exchange of Product Model Data</a:t>
              </a:r>
              <a:endParaRPr lang="en-IN" sz="1400" b="1" dirty="0">
                <a:solidFill>
                  <a:schemeClr val="accent3"/>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50095"/>
            <a:stretch/>
          </p:blipFill>
          <p:spPr>
            <a:xfrm>
              <a:off x="5729316" y="4888394"/>
              <a:ext cx="767910" cy="694040"/>
            </a:xfrm>
            <a:prstGeom prst="rect">
              <a:avLst/>
            </a:prstGeom>
          </p:spPr>
        </p:pic>
      </p:grpSp>
      <p:grpSp>
        <p:nvGrpSpPr>
          <p:cNvPr id="21" name="Group 20"/>
          <p:cNvGrpSpPr/>
          <p:nvPr/>
        </p:nvGrpSpPr>
        <p:grpSpPr>
          <a:xfrm>
            <a:off x="7285976" y="3850996"/>
            <a:ext cx="2294218" cy="1632665"/>
            <a:chOff x="7073514" y="1115329"/>
            <a:chExt cx="2294218" cy="1632665"/>
          </a:xfrm>
        </p:grpSpPr>
        <p:grpSp>
          <p:nvGrpSpPr>
            <p:cNvPr id="22" name="Group 21"/>
            <p:cNvGrpSpPr/>
            <p:nvPr/>
          </p:nvGrpSpPr>
          <p:grpSpPr>
            <a:xfrm>
              <a:off x="7073514" y="1115329"/>
              <a:ext cx="2294218" cy="1632665"/>
              <a:chOff x="7073514" y="1115329"/>
              <a:chExt cx="2294218" cy="1632665"/>
            </a:xfrm>
          </p:grpSpPr>
          <p:sp>
            <p:nvSpPr>
              <p:cNvPr id="24" name="Oval 23"/>
              <p:cNvSpPr/>
              <p:nvPr/>
            </p:nvSpPr>
            <p:spPr>
              <a:xfrm rot="10800000">
                <a:off x="7741414" y="1756476"/>
                <a:ext cx="992293" cy="9915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p:cNvSpPr txBox="1"/>
              <p:nvPr/>
            </p:nvSpPr>
            <p:spPr>
              <a:xfrm>
                <a:off x="7073514" y="1115329"/>
                <a:ext cx="2294218" cy="584775"/>
              </a:xfrm>
              <a:prstGeom prst="rect">
                <a:avLst/>
              </a:prstGeom>
              <a:noFill/>
            </p:spPr>
            <p:txBody>
              <a:bodyPr wrap="none" rtlCol="0">
                <a:spAutoFit/>
              </a:bodyPr>
              <a:lstStyle/>
              <a:p>
                <a:pPr algn="ctr"/>
                <a:r>
                  <a:rPr lang="en-IN" sz="1800" b="1" dirty="0" smtClean="0">
                    <a:solidFill>
                      <a:schemeClr val="accent4"/>
                    </a:solidFill>
                    <a:latin typeface="Arial" panose="020B0604020202020204" pitchFamily="34" charset="0"/>
                    <a:cs typeface="Arial" panose="020B0604020202020204" pitchFamily="34" charset="0"/>
                  </a:rPr>
                  <a:t>IDF</a:t>
                </a:r>
              </a:p>
              <a:p>
                <a:pPr algn="ctr"/>
                <a:r>
                  <a:rPr lang="en-IN" sz="1400" b="1" dirty="0" smtClean="0">
                    <a:solidFill>
                      <a:schemeClr val="accent4"/>
                    </a:solidFill>
                    <a:latin typeface="Arial" panose="020B0604020202020204" pitchFamily="34" charset="0"/>
                    <a:cs typeface="Arial" panose="020B0604020202020204" pitchFamily="34" charset="0"/>
                  </a:rPr>
                  <a:t>Intermediate Data format</a:t>
                </a:r>
                <a:endParaRPr lang="en-IN" sz="1400" b="1" dirty="0">
                  <a:solidFill>
                    <a:schemeClr val="accent4"/>
                  </a:solidFill>
                  <a:latin typeface="Arial" panose="020B0604020202020204" pitchFamily="34" charset="0"/>
                  <a:cs typeface="Arial" panose="020B0604020202020204" pitchFamily="34" charset="0"/>
                </a:endParaRPr>
              </a:p>
            </p:txBody>
          </p:sp>
        </p:gr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5364" y="1983169"/>
              <a:ext cx="543316" cy="543316"/>
            </a:xfrm>
            <a:prstGeom prst="rect">
              <a:avLst/>
            </a:prstGeom>
          </p:spPr>
        </p:pic>
      </p:grpSp>
      <p:grpSp>
        <p:nvGrpSpPr>
          <p:cNvPr id="26" name="Group 25"/>
          <p:cNvGrpSpPr/>
          <p:nvPr/>
        </p:nvGrpSpPr>
        <p:grpSpPr>
          <a:xfrm>
            <a:off x="9478598" y="4086870"/>
            <a:ext cx="2332690" cy="1612698"/>
            <a:chOff x="9206301" y="4759491"/>
            <a:chExt cx="2332690" cy="1612698"/>
          </a:xfrm>
        </p:grpSpPr>
        <p:sp>
          <p:nvSpPr>
            <p:cNvPr id="27" name="Oval 26"/>
            <p:cNvSpPr/>
            <p:nvPr/>
          </p:nvSpPr>
          <p:spPr>
            <a:xfrm>
              <a:off x="9879798" y="4759491"/>
              <a:ext cx="992293" cy="9915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p:cNvSpPr txBox="1"/>
            <p:nvPr/>
          </p:nvSpPr>
          <p:spPr>
            <a:xfrm>
              <a:off x="9206301" y="5787414"/>
              <a:ext cx="2332690" cy="584775"/>
            </a:xfrm>
            <a:prstGeom prst="rect">
              <a:avLst/>
            </a:prstGeom>
            <a:noFill/>
          </p:spPr>
          <p:txBody>
            <a:bodyPr wrap="none" rtlCol="0">
              <a:spAutoFit/>
            </a:bodyPr>
            <a:lstStyle/>
            <a:p>
              <a:pPr algn="ctr"/>
              <a:r>
                <a:rPr lang="en-IN" sz="1800" b="1" dirty="0" smtClean="0">
                  <a:solidFill>
                    <a:schemeClr val="bg1">
                      <a:lumMod val="50000"/>
                    </a:schemeClr>
                  </a:solidFill>
                  <a:latin typeface="Arial" panose="020B0604020202020204" pitchFamily="34" charset="0"/>
                  <a:cs typeface="Arial" panose="020B0604020202020204" pitchFamily="34" charset="0"/>
                </a:rPr>
                <a:t>IDX</a:t>
              </a:r>
            </a:p>
            <a:p>
              <a:pPr algn="ctr"/>
              <a:r>
                <a:rPr lang="en-IN" sz="1400" b="1" dirty="0">
                  <a:solidFill>
                    <a:schemeClr val="bg1">
                      <a:lumMod val="50000"/>
                    </a:schemeClr>
                  </a:solidFill>
                  <a:latin typeface="Arial" panose="020B0604020202020204" pitchFamily="34" charset="0"/>
                  <a:cs typeface="Arial" panose="020B0604020202020204" pitchFamily="34" charset="0"/>
                </a:rPr>
                <a:t>Design Exchange format </a:t>
              </a: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4696" y="5085148"/>
              <a:ext cx="809625" cy="409575"/>
            </a:xfrm>
            <a:prstGeom prst="rect">
              <a:avLst/>
            </a:prstGeom>
          </p:spPr>
        </p:pic>
      </p:grpSp>
      <p:sp>
        <p:nvSpPr>
          <p:cNvPr id="31" name="TextBox 30"/>
          <p:cNvSpPr txBox="1"/>
          <p:nvPr/>
        </p:nvSpPr>
        <p:spPr>
          <a:xfrm>
            <a:off x="1016235" y="5932727"/>
            <a:ext cx="9379071" cy="461665"/>
          </a:xfrm>
          <a:prstGeom prst="rect">
            <a:avLst/>
          </a:prstGeom>
          <a:solidFill>
            <a:schemeClr val="bg2"/>
          </a:solidFill>
        </p:spPr>
        <p:txBody>
          <a:bodyPr wrap="square" rtlCol="0">
            <a:spAutoFit/>
          </a:bodyPr>
          <a:lstStyle/>
          <a:p>
            <a:r>
              <a:rPr lang="en-US" dirty="0" smtClean="0"/>
              <a:t>Many Lessons Learned Applicable to MBSE Information Exchange</a:t>
            </a:r>
            <a:endParaRPr lang="en-US" dirty="0"/>
          </a:p>
        </p:txBody>
      </p:sp>
    </p:spTree>
    <p:extLst>
      <p:ext uri="{BB962C8B-B14F-4D97-AF65-F5344CB8AC3E}">
        <p14:creationId xmlns:p14="http://schemas.microsoft.com/office/powerpoint/2010/main" val="1141510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ECAD/ MCAD Lessons Learned</a:t>
            </a:r>
            <a:endParaRPr lang="en-US" sz="3200" dirty="0"/>
          </a:p>
        </p:txBody>
      </p:sp>
      <p:sp>
        <p:nvSpPr>
          <p:cNvPr id="5" name="Content Placeholder 4"/>
          <p:cNvSpPr>
            <a:spLocks noGrp="1"/>
          </p:cNvSpPr>
          <p:nvPr>
            <p:ph idx="1"/>
          </p:nvPr>
        </p:nvSpPr>
        <p:spPr>
          <a:xfrm>
            <a:off x="397267" y="1228061"/>
            <a:ext cx="11447403" cy="4525963"/>
          </a:xfrm>
        </p:spPr>
        <p:txBody>
          <a:bodyPr>
            <a:normAutofit/>
          </a:bodyPr>
          <a:lstStyle/>
          <a:p>
            <a:r>
              <a:rPr lang="en-US" sz="2000" dirty="0" smtClean="0"/>
              <a:t>Early </a:t>
            </a:r>
            <a:r>
              <a:rPr lang="en-US" sz="2000" dirty="0"/>
              <a:t>Data Exchange Standards is based on import/export design </a:t>
            </a:r>
            <a:r>
              <a:rPr lang="en-US" sz="2000" dirty="0" smtClean="0"/>
              <a:t>files </a:t>
            </a:r>
            <a:r>
              <a:rPr lang="en-US" sz="2000" dirty="0"/>
              <a:t>(IGES, DXF, STEP, IDF</a:t>
            </a:r>
            <a:r>
              <a:rPr lang="en-US" sz="2000" dirty="0" smtClean="0"/>
              <a:t>), in-line with waterfall engineering practices in the 1980s.</a:t>
            </a:r>
          </a:p>
          <a:p>
            <a:r>
              <a:rPr lang="en-US" sz="2000" dirty="0" smtClean="0"/>
              <a:t>Trend toward a neutral file exchange standards that allows for collaboration and iterative design workflow. </a:t>
            </a:r>
            <a:endParaRPr lang="en-US" sz="1800" dirty="0" smtClean="0"/>
          </a:p>
          <a:p>
            <a:pPr lvl="1"/>
            <a:r>
              <a:rPr lang="en-US" sz="1800" dirty="0" smtClean="0"/>
              <a:t>Working groups to continually update standards as new capabilities become available</a:t>
            </a:r>
          </a:p>
          <a:p>
            <a:pPr lvl="1"/>
            <a:r>
              <a:rPr lang="en-US" sz="1800" dirty="0" smtClean="0"/>
              <a:t>Tool vendor input and buy-in also critical, standards that are too difficult to implement won’t get implemented. </a:t>
            </a:r>
          </a:p>
          <a:p>
            <a:r>
              <a:rPr lang="en-US" sz="2000" dirty="0" smtClean="0"/>
              <a:t>IDX is a step toward a collaborative data exchange standard between ECAD/MCAD, by allowing incremental exchange and provides proposed change evaluation.</a:t>
            </a:r>
          </a:p>
          <a:p>
            <a:pPr lvl="1"/>
            <a:r>
              <a:rPr lang="en-US" sz="1800" dirty="0" smtClean="0"/>
              <a:t>Enables Remote Access and Synchronize digital data exchange use cases.</a:t>
            </a:r>
          </a:p>
        </p:txBody>
      </p:sp>
      <p:sp>
        <p:nvSpPr>
          <p:cNvPr id="3" name="Footer Placeholder 2"/>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12</a:t>
            </a:fld>
            <a:endParaRPr lang="en-US"/>
          </a:p>
        </p:txBody>
      </p:sp>
      <p:sp>
        <p:nvSpPr>
          <p:cNvPr id="6" name="TextBox 5"/>
          <p:cNvSpPr txBox="1"/>
          <p:nvPr/>
        </p:nvSpPr>
        <p:spPr>
          <a:xfrm>
            <a:off x="397267" y="4786691"/>
            <a:ext cx="11553727" cy="1569660"/>
          </a:xfrm>
          <a:prstGeom prst="rect">
            <a:avLst/>
          </a:prstGeom>
          <a:solidFill>
            <a:schemeClr val="accent4">
              <a:lumMod val="20000"/>
              <a:lumOff val="80000"/>
            </a:schemeClr>
          </a:solidFill>
        </p:spPr>
        <p:txBody>
          <a:bodyPr wrap="square" rtlCol="0">
            <a:spAutoFit/>
          </a:bodyPr>
          <a:lstStyle/>
          <a:p>
            <a:pPr algn="ctr"/>
            <a:r>
              <a:rPr lang="en-US" dirty="0" smtClean="0"/>
              <a:t>The current MBSE data exchange formats (ReqIF, </a:t>
            </a:r>
            <a:r>
              <a:rPr lang="en-US" dirty="0" err="1" smtClean="0"/>
              <a:t>etc</a:t>
            </a:r>
            <a:r>
              <a:rPr lang="en-US" dirty="0" smtClean="0"/>
              <a:t>) are currently based on file import/export process. To reap the full benefits of MBSE, we will need a data exchange standard that enables collaborations for concurrent engineering environment </a:t>
            </a:r>
          </a:p>
        </p:txBody>
      </p:sp>
    </p:spTree>
    <p:extLst>
      <p:ext uri="{BB962C8B-B14F-4D97-AF65-F5344CB8AC3E}">
        <p14:creationId xmlns:p14="http://schemas.microsoft.com/office/powerpoint/2010/main" val="3707941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85" y="0"/>
            <a:ext cx="10978515" cy="1143000"/>
          </a:xfrm>
        </p:spPr>
        <p:txBody>
          <a:bodyPr>
            <a:normAutofit/>
          </a:bodyPr>
          <a:lstStyle/>
          <a:p>
            <a:r>
              <a:rPr lang="en-US" sz="2800" dirty="0" smtClean="0"/>
              <a:t>Key Areas to enable SE data exchange and collaboration</a:t>
            </a:r>
            <a:endParaRPr lang="en-US" sz="2800" dirty="0"/>
          </a:p>
        </p:txBody>
      </p:sp>
      <p:sp>
        <p:nvSpPr>
          <p:cNvPr id="3" name="Content Placeholder 2"/>
          <p:cNvSpPr>
            <a:spLocks noGrp="1"/>
          </p:cNvSpPr>
          <p:nvPr>
            <p:ph idx="1"/>
          </p:nvPr>
        </p:nvSpPr>
        <p:spPr>
          <a:xfrm>
            <a:off x="353060" y="966005"/>
            <a:ext cx="10978515" cy="4660899"/>
          </a:xfrm>
        </p:spPr>
        <p:txBody>
          <a:bodyPr>
            <a:normAutofit fontScale="47500" lnSpcReduction="20000"/>
          </a:bodyPr>
          <a:lstStyle/>
          <a:p>
            <a:r>
              <a:rPr lang="en-US" dirty="0" smtClean="0"/>
              <a:t>Systems Engineering work process (IEEE/ISO15288) needs clarifications on working in concurrent engineering environment with other disciplines</a:t>
            </a:r>
          </a:p>
          <a:p>
            <a:pPr lvl="1"/>
            <a:r>
              <a:rPr lang="en-US" dirty="0" err="1" smtClean="0"/>
              <a:t>Vee</a:t>
            </a:r>
            <a:r>
              <a:rPr lang="en-US" dirty="0" smtClean="0"/>
              <a:t> Model and waterfall process encourage “assembly line engineering”, which leads to data file centric exchanges.</a:t>
            </a:r>
          </a:p>
          <a:p>
            <a:r>
              <a:rPr lang="en-US" dirty="0" smtClean="0"/>
              <a:t>A intermediary </a:t>
            </a:r>
            <a:r>
              <a:rPr lang="en-US" dirty="0"/>
              <a:t>neutral </a:t>
            </a:r>
            <a:r>
              <a:rPr lang="en-US" dirty="0" smtClean="0"/>
              <a:t>exchange format will help prevent vendor-lock, but will need to keep up with industry changes to be useful long </a:t>
            </a:r>
            <a:r>
              <a:rPr lang="en-US" dirty="0" smtClean="0"/>
              <a:t>term</a:t>
            </a:r>
          </a:p>
          <a:p>
            <a:pPr lvl="1"/>
            <a:r>
              <a:rPr lang="en-US" sz="3800" dirty="0"/>
              <a:t>We have good starting point </a:t>
            </a:r>
            <a:r>
              <a:rPr lang="en-US" sz="3800" dirty="0" smtClean="0"/>
              <a:t>but </a:t>
            </a:r>
            <a:r>
              <a:rPr lang="en-US" sz="3800" dirty="0"/>
              <a:t>needs </a:t>
            </a:r>
            <a:r>
              <a:rPr lang="en-US" sz="3800" dirty="0" smtClean="0"/>
              <a:t>vendor </a:t>
            </a:r>
            <a:r>
              <a:rPr lang="en-US" sz="3800" dirty="0"/>
              <a:t>buy-in and adoption.</a:t>
            </a:r>
            <a:endParaRPr lang="en-US" sz="3800" dirty="0"/>
          </a:p>
          <a:p>
            <a:r>
              <a:rPr lang="en-US" dirty="0" smtClean="0"/>
              <a:t>Data format standards need to allow for collaborations:</a:t>
            </a:r>
          </a:p>
          <a:p>
            <a:pPr lvl="1"/>
            <a:r>
              <a:rPr lang="en-US" dirty="0"/>
              <a:t>Support comparing, merging, tracking, and commenting on design changes</a:t>
            </a:r>
            <a:r>
              <a:rPr lang="en-US" dirty="0" smtClean="0"/>
              <a:t>.</a:t>
            </a:r>
          </a:p>
          <a:p>
            <a:r>
              <a:rPr lang="en-US" dirty="0" smtClean="0"/>
              <a:t>Data exchange format needs to include graphical presentation-style data and its underlying data representation/ metadata.</a:t>
            </a:r>
          </a:p>
          <a:p>
            <a:pPr lvl="1"/>
            <a:r>
              <a:rPr lang="en-US" dirty="0" smtClean="0"/>
              <a:t>Graphical data </a:t>
            </a:r>
            <a:r>
              <a:rPr lang="en-US" dirty="0"/>
              <a:t>a</a:t>
            </a:r>
            <a:r>
              <a:rPr lang="en-US" dirty="0" smtClean="0"/>
              <a:t>llow for communications with non-SE stakeholders </a:t>
            </a:r>
          </a:p>
          <a:p>
            <a:pPr lvl="1"/>
            <a:r>
              <a:rPr lang="en-US" dirty="0" smtClean="0"/>
              <a:t>Rich Data representation allow for SE practitioner use and analysis. </a:t>
            </a:r>
          </a:p>
          <a:p>
            <a:pPr lvl="1"/>
            <a:r>
              <a:rPr lang="en-US" dirty="0" smtClean="0"/>
              <a:t>Meta Data to represent data pedigree information</a:t>
            </a:r>
          </a:p>
          <a:p>
            <a:r>
              <a:rPr lang="en-US" dirty="0" smtClean="0"/>
              <a:t>Need to identify what data items are needed for exchange in order to develop mechanisms for data exchange across tools/platforms (see DEIX-DVM work)</a:t>
            </a:r>
          </a:p>
          <a:p>
            <a:pPr lvl="1"/>
            <a:endParaRPr lang="en-US" dirty="0"/>
          </a:p>
        </p:txBody>
      </p:sp>
      <p:sp>
        <p:nvSpPr>
          <p:cNvPr id="4" name="Footer Placeholder 3"/>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13</a:t>
            </a:fld>
            <a:endParaRPr lang="en-US" dirty="0"/>
          </a:p>
        </p:txBody>
      </p:sp>
      <p:sp>
        <p:nvSpPr>
          <p:cNvPr id="6" name="TextBox 5"/>
          <p:cNvSpPr txBox="1"/>
          <p:nvPr/>
        </p:nvSpPr>
        <p:spPr>
          <a:xfrm>
            <a:off x="485184" y="5569548"/>
            <a:ext cx="11227981" cy="830997"/>
          </a:xfrm>
          <a:prstGeom prst="rect">
            <a:avLst/>
          </a:prstGeom>
          <a:solidFill>
            <a:schemeClr val="bg2"/>
          </a:solidFill>
        </p:spPr>
        <p:txBody>
          <a:bodyPr wrap="square" rtlCol="0">
            <a:spAutoFit/>
          </a:bodyPr>
          <a:lstStyle/>
          <a:p>
            <a:pPr algn="ctr"/>
            <a:r>
              <a:rPr lang="en-US" dirty="0" smtClean="0"/>
              <a:t>Future MBSE Data Exchange Standard needs to address the interoperability issues and features to support multi-discipline collaborations.</a:t>
            </a:r>
            <a:endParaRPr lang="en-US" dirty="0"/>
          </a:p>
        </p:txBody>
      </p:sp>
    </p:spTree>
    <p:extLst>
      <p:ext uri="{BB962C8B-B14F-4D97-AF65-F5344CB8AC3E}">
        <p14:creationId xmlns:p14="http://schemas.microsoft.com/office/powerpoint/2010/main" val="311039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DEIX Digital View Model Challenge</a:t>
            </a:r>
            <a:endParaRPr lang="en-US" dirty="0"/>
          </a:p>
        </p:txBody>
      </p:sp>
      <p:sp>
        <p:nvSpPr>
          <p:cNvPr id="3" name="Content Placeholder 2"/>
          <p:cNvSpPr>
            <a:spLocks noGrp="1"/>
          </p:cNvSpPr>
          <p:nvPr>
            <p:ph idx="1"/>
          </p:nvPr>
        </p:nvSpPr>
        <p:spPr>
          <a:xfrm>
            <a:off x="522733" y="1417639"/>
            <a:ext cx="7290073" cy="4525963"/>
          </a:xfrm>
        </p:spPr>
        <p:txBody>
          <a:bodyPr>
            <a:normAutofit fontScale="55000" lnSpcReduction="20000"/>
          </a:bodyPr>
          <a:lstStyle/>
          <a:p>
            <a:r>
              <a:rPr lang="en-US" dirty="0"/>
              <a:t>The DEIXWG Challenge is an opportunity for anyone in the Systems Engineering </a:t>
            </a:r>
            <a:r>
              <a:rPr lang="en-US" dirty="0" smtClean="0"/>
              <a:t>community </a:t>
            </a:r>
            <a:r>
              <a:rPr lang="en-US" dirty="0"/>
              <a:t>to produce a set of self-consistent, authoritative Digital Views.  The successful DEIX Challenge solutions will involve developing novel ways to synthesize Digital Information from a collection of </a:t>
            </a:r>
            <a:r>
              <a:rPr lang="en-US" dirty="0" err="1"/>
              <a:t>SysML</a:t>
            </a:r>
            <a:r>
              <a:rPr lang="en-US" dirty="0"/>
              <a:t>, </a:t>
            </a:r>
            <a:r>
              <a:rPr lang="en-US" dirty="0" err="1"/>
              <a:t>Matlab</a:t>
            </a:r>
            <a:r>
              <a:rPr lang="en-US" dirty="0"/>
              <a:t>, MCAD, FEA, and other types of Digital Artifacts into a Digital View that addresses a chosen scenario of specific perspectives and needs. </a:t>
            </a:r>
            <a:endParaRPr lang="en-US" dirty="0" smtClean="0"/>
          </a:p>
          <a:p>
            <a:r>
              <a:rPr lang="en-US" dirty="0" smtClean="0"/>
              <a:t>Challenge will be held at the </a:t>
            </a:r>
            <a:r>
              <a:rPr lang="en-US" dirty="0"/>
              <a:t>2020 NDIA Systems and Mission Engineering Conference. </a:t>
            </a:r>
            <a:endParaRPr lang="en-US" dirty="0" smtClean="0"/>
          </a:p>
          <a:p>
            <a:endParaRPr lang="en-US" dirty="0"/>
          </a:p>
          <a:p>
            <a:endParaRPr lang="en-US" dirty="0"/>
          </a:p>
        </p:txBody>
      </p:sp>
      <p:sp>
        <p:nvSpPr>
          <p:cNvPr id="4" name="Footer Placeholder 3"/>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14</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806" y="1602808"/>
            <a:ext cx="4060617" cy="2627623"/>
          </a:xfrm>
          <a:prstGeom prst="rect">
            <a:avLst/>
          </a:prstGeom>
        </p:spPr>
      </p:pic>
      <p:sp>
        <p:nvSpPr>
          <p:cNvPr id="7" name="TextBox 6"/>
          <p:cNvSpPr txBox="1"/>
          <p:nvPr/>
        </p:nvSpPr>
        <p:spPr>
          <a:xfrm>
            <a:off x="522733" y="5547478"/>
            <a:ext cx="10729467" cy="1200329"/>
          </a:xfrm>
          <a:prstGeom prst="rect">
            <a:avLst/>
          </a:prstGeom>
          <a:noFill/>
        </p:spPr>
        <p:txBody>
          <a:bodyPr wrap="square" rtlCol="0">
            <a:spAutoFit/>
          </a:bodyPr>
          <a:lstStyle/>
          <a:p>
            <a:pPr algn="ctr"/>
            <a:r>
              <a:rPr lang="en-US" dirty="0"/>
              <a:t>For more information visit challenge website: </a:t>
            </a:r>
            <a:r>
              <a:rPr lang="en-US" u="sng" dirty="0">
                <a:hlinkClick r:id="rId5"/>
              </a:rPr>
              <a:t>http://</a:t>
            </a:r>
            <a:r>
              <a:rPr lang="en-US" u="sng" dirty="0" smtClean="0">
                <a:hlinkClick r:id="rId5"/>
              </a:rPr>
              <a:t>www.omgwiki.org/MBSE/doku.php?id=mbse:deix:challenge</a:t>
            </a:r>
            <a:endParaRPr lang="en-US" dirty="0"/>
          </a:p>
          <a:p>
            <a:endParaRPr lang="en-US" dirty="0"/>
          </a:p>
        </p:txBody>
      </p:sp>
    </p:spTree>
    <p:extLst>
      <p:ext uri="{BB962C8B-B14F-4D97-AF65-F5344CB8AC3E}">
        <p14:creationId xmlns:p14="http://schemas.microsoft.com/office/powerpoint/2010/main" val="838533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Footer Placeholder 3"/>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15</a:t>
            </a:fld>
            <a:endParaRPr lang="en-US"/>
          </a:p>
        </p:txBody>
      </p:sp>
      <p:sp>
        <p:nvSpPr>
          <p:cNvPr id="6" name="object 4"/>
          <p:cNvSpPr/>
          <p:nvPr/>
        </p:nvSpPr>
        <p:spPr>
          <a:xfrm>
            <a:off x="5335895" y="4319598"/>
            <a:ext cx="1077580" cy="624085"/>
          </a:xfrm>
          <a:prstGeom prst="rect">
            <a:avLst/>
          </a:prstGeom>
          <a:blipFill>
            <a:blip r:embed="rId4" cstate="print"/>
            <a:stretch>
              <a:fillRect/>
            </a:stretch>
          </a:blipFill>
        </p:spPr>
        <p:txBody>
          <a:bodyPr wrap="square" lIns="0" tIns="0" rIns="0" bIns="0" rtlCol="0"/>
          <a:lstStyle/>
          <a:p>
            <a:endParaRPr sz="2118"/>
          </a:p>
        </p:txBody>
      </p:sp>
      <p:sp>
        <p:nvSpPr>
          <p:cNvPr id="7" name="object 5"/>
          <p:cNvSpPr/>
          <p:nvPr/>
        </p:nvSpPr>
        <p:spPr>
          <a:xfrm>
            <a:off x="3003890" y="4378640"/>
            <a:ext cx="1113980" cy="407675"/>
          </a:xfrm>
          <a:prstGeom prst="rect">
            <a:avLst/>
          </a:prstGeom>
          <a:blipFill>
            <a:blip r:embed="rId5" cstate="print"/>
            <a:stretch>
              <a:fillRect/>
            </a:stretch>
          </a:blipFill>
        </p:spPr>
        <p:txBody>
          <a:bodyPr wrap="square" lIns="0" tIns="0" rIns="0" bIns="0" rtlCol="0"/>
          <a:lstStyle/>
          <a:p>
            <a:endParaRPr sz="2118"/>
          </a:p>
        </p:txBody>
      </p:sp>
      <p:sp>
        <p:nvSpPr>
          <p:cNvPr id="8" name="object 6"/>
          <p:cNvSpPr/>
          <p:nvPr/>
        </p:nvSpPr>
        <p:spPr>
          <a:xfrm>
            <a:off x="7698050" y="4246820"/>
            <a:ext cx="835231" cy="671313"/>
          </a:xfrm>
          <a:prstGeom prst="rect">
            <a:avLst/>
          </a:prstGeom>
          <a:blipFill>
            <a:blip r:embed="rId6" cstate="print"/>
            <a:stretch>
              <a:fillRect/>
            </a:stretch>
          </a:blipFill>
        </p:spPr>
        <p:txBody>
          <a:bodyPr wrap="square" lIns="0" tIns="0" rIns="0" bIns="0" rtlCol="0"/>
          <a:lstStyle/>
          <a:p>
            <a:endParaRPr sz="2118"/>
          </a:p>
        </p:txBody>
      </p:sp>
      <p:sp>
        <p:nvSpPr>
          <p:cNvPr id="9" name="object 11"/>
          <p:cNvSpPr/>
          <p:nvPr/>
        </p:nvSpPr>
        <p:spPr>
          <a:xfrm>
            <a:off x="3718790" y="736600"/>
            <a:ext cx="4311791" cy="3369677"/>
          </a:xfrm>
          <a:prstGeom prst="rect">
            <a:avLst/>
          </a:prstGeom>
          <a:blipFill>
            <a:blip r:embed="rId7" cstate="print"/>
            <a:stretch>
              <a:fillRect/>
            </a:stretch>
          </a:blipFill>
        </p:spPr>
        <p:txBody>
          <a:bodyPr wrap="square" lIns="0" tIns="0" rIns="0" bIns="0" rtlCol="0"/>
          <a:lstStyle/>
          <a:p>
            <a:endParaRPr sz="2118"/>
          </a:p>
        </p:txBody>
      </p:sp>
      <p:sp>
        <p:nvSpPr>
          <p:cNvPr id="10" name="object 9"/>
          <p:cNvSpPr txBox="1"/>
          <p:nvPr/>
        </p:nvSpPr>
        <p:spPr>
          <a:xfrm>
            <a:off x="1898508" y="5163138"/>
            <a:ext cx="8102600" cy="894731"/>
          </a:xfrm>
          <a:prstGeom prst="rect">
            <a:avLst/>
          </a:prstGeom>
        </p:spPr>
        <p:txBody>
          <a:bodyPr vert="horz" wrap="square" lIns="0" tIns="28574" rIns="0" bIns="0" rtlCol="0">
            <a:spAutoFit/>
          </a:bodyPr>
          <a:lstStyle/>
          <a:p>
            <a:pPr marL="11206" marR="356926" algn="ctr">
              <a:lnSpc>
                <a:spcPct val="91300"/>
              </a:lnSpc>
              <a:spcBef>
                <a:spcPts val="224"/>
              </a:spcBef>
              <a:tabLst>
                <a:tab pos="177623" algn="l"/>
                <a:tab pos="178183" algn="l"/>
              </a:tabLst>
            </a:pPr>
            <a:r>
              <a:rPr lang="en-US" sz="2000" b="1" spc="4" dirty="0">
                <a:uFill>
                  <a:solidFill>
                    <a:srgbClr val="000000"/>
                  </a:solidFill>
                </a:uFill>
                <a:latin typeface="Arial Narrow"/>
                <a:cs typeface="Arial Narrow"/>
              </a:rPr>
              <a:t>For more details see the Digital Engineering Information Exchange Working Group (DEIX WG) WIKI page at:</a:t>
            </a:r>
          </a:p>
          <a:p>
            <a:pPr marL="11206" marR="356926" algn="ctr">
              <a:lnSpc>
                <a:spcPct val="91300"/>
              </a:lnSpc>
              <a:spcBef>
                <a:spcPts val="224"/>
              </a:spcBef>
              <a:tabLst>
                <a:tab pos="177623" algn="l"/>
                <a:tab pos="178183" algn="l"/>
              </a:tabLst>
            </a:pPr>
            <a:r>
              <a:rPr lang="en-US" sz="2000" dirty="0">
                <a:hlinkClick r:id="rId8"/>
              </a:rPr>
              <a:t>http://www.omgwiki.org/MBSE/doku.php?id=mbse:deix</a:t>
            </a:r>
            <a:endParaRPr sz="2000" dirty="0">
              <a:latin typeface="Arial Narrow"/>
              <a:cs typeface="Arial Narrow"/>
            </a:endParaRPr>
          </a:p>
        </p:txBody>
      </p:sp>
    </p:spTree>
    <p:extLst>
      <p:ext uri="{BB962C8B-B14F-4D97-AF65-F5344CB8AC3E}">
        <p14:creationId xmlns:p14="http://schemas.microsoft.com/office/powerpoint/2010/main" val="278901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p:cNvSpPr txBox="1"/>
          <p:nvPr>
            <p:custDataLst>
              <p:tags r:id="rId1"/>
            </p:custDataLst>
          </p:nvPr>
        </p:nvSpPr>
        <p:spPr>
          <a:xfrm>
            <a:off x="127000" y="6506746"/>
            <a:ext cx="11944350" cy="338554"/>
          </a:xfrm>
          <a:prstGeom prst="rect">
            <a:avLst/>
          </a:prstGeom>
          <a:noFill/>
        </p:spPr>
        <p:txBody>
          <a:bodyPr vert="horz" rtlCol="0">
            <a:spAutoFit/>
          </a:bodyPr>
          <a:lstStyle/>
          <a:p>
            <a:pPr algn="ctr"/>
            <a:r>
              <a:rPr lang="en-US" sz="800" smtClean="0">
                <a:solidFill>
                  <a:srgbClr val="000000"/>
                </a:solidFill>
                <a:latin typeface="Arial" panose="020B0604020202020204" pitchFamily="34" charset="0"/>
              </a:rPr>
              <a:t>Unrestricted Content</a:t>
            </a:r>
          </a:p>
          <a:p>
            <a:pPr algn="ctr"/>
            <a:r>
              <a:rPr lang="en-US" sz="800" smtClean="0">
                <a:solidFill>
                  <a:srgbClr val="000000"/>
                </a:solidFill>
                <a:latin typeface="Arial" panose="020B0604020202020204" pitchFamily="34" charset="0"/>
              </a:rPr>
              <a:t>This document does not contain technology or technical data controlled under either the U.S. International Traffic in Arms Regulations or the U.S. Export Administration Regulations.</a:t>
            </a:r>
            <a:endParaRPr lang="en-US" sz="800">
              <a:solidFill>
                <a:srgbClr val="000000"/>
              </a:solidFill>
              <a:latin typeface="Arial" panose="020B0604020202020204" pitchFamily="34" charset="0"/>
            </a:endParaRPr>
          </a:p>
        </p:txBody>
      </p:sp>
    </p:spTree>
    <p:extLst>
      <p:ext uri="{BB962C8B-B14F-4D97-AF65-F5344CB8AC3E}">
        <p14:creationId xmlns:p14="http://schemas.microsoft.com/office/powerpoint/2010/main" val="2551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06994" y="4407213"/>
            <a:ext cx="1033743" cy="88780"/>
          </a:xfrm>
          <a:prstGeom prst="rect">
            <a:avLst/>
          </a:prstGeom>
        </p:spPr>
        <p:txBody>
          <a:bodyPr vert="horz" wrap="square" lIns="0" tIns="14007" rIns="0" bIns="0" rtlCol="0">
            <a:spAutoFit/>
          </a:bodyPr>
          <a:lstStyle/>
          <a:p>
            <a:pPr marL="11206">
              <a:spcBef>
                <a:spcPts val="110"/>
              </a:spcBef>
            </a:pPr>
            <a:r>
              <a:rPr sz="485" spc="18" dirty="0">
                <a:latin typeface="Calibri"/>
                <a:cs typeface="Calibri"/>
              </a:rPr>
              <a:t>© </a:t>
            </a:r>
            <a:r>
              <a:rPr sz="485" spc="9" dirty="0">
                <a:latin typeface="Calibri"/>
                <a:cs typeface="Calibri"/>
              </a:rPr>
              <a:t>2018 </a:t>
            </a:r>
            <a:r>
              <a:rPr sz="485" spc="4" dirty="0">
                <a:latin typeface="Calibri"/>
                <a:cs typeface="Calibri"/>
              </a:rPr>
              <a:t>Published and </a:t>
            </a:r>
            <a:r>
              <a:rPr sz="485" spc="9" dirty="0">
                <a:latin typeface="Calibri"/>
                <a:cs typeface="Calibri"/>
              </a:rPr>
              <a:t>used by</a:t>
            </a:r>
            <a:r>
              <a:rPr sz="485" spc="-35" dirty="0">
                <a:latin typeface="Calibri"/>
                <a:cs typeface="Calibri"/>
              </a:rPr>
              <a:t> </a:t>
            </a:r>
            <a:r>
              <a:rPr sz="485" spc="4" dirty="0">
                <a:latin typeface="Calibri"/>
                <a:cs typeface="Calibri"/>
              </a:rPr>
              <a:t>INCOSE</a:t>
            </a:r>
            <a:endParaRPr sz="485" dirty="0">
              <a:latin typeface="Calibri"/>
              <a:cs typeface="Calibri"/>
            </a:endParaRPr>
          </a:p>
        </p:txBody>
      </p:sp>
      <p:sp>
        <p:nvSpPr>
          <p:cNvPr id="3" name="object 3"/>
          <p:cNvSpPr txBox="1"/>
          <p:nvPr/>
        </p:nvSpPr>
        <p:spPr>
          <a:xfrm>
            <a:off x="8840737" y="4424862"/>
            <a:ext cx="421341" cy="64120"/>
          </a:xfrm>
          <a:prstGeom prst="rect">
            <a:avLst/>
          </a:prstGeom>
        </p:spPr>
        <p:txBody>
          <a:bodyPr vert="horz" wrap="square" lIns="0" tIns="0" rIns="0" bIns="0" rtlCol="0">
            <a:spAutoFit/>
          </a:bodyPr>
          <a:lstStyle/>
          <a:p>
            <a:pPr>
              <a:lnSpc>
                <a:spcPts val="476"/>
              </a:lnSpc>
            </a:pPr>
            <a:r>
              <a:rPr sz="485" spc="9" dirty="0">
                <a:latin typeface="Calibri"/>
                <a:cs typeface="Calibri"/>
              </a:rPr>
              <a:t>with</a:t>
            </a:r>
            <a:r>
              <a:rPr sz="485" spc="-62" dirty="0">
                <a:latin typeface="Calibri"/>
                <a:cs typeface="Calibri"/>
              </a:rPr>
              <a:t> </a:t>
            </a:r>
            <a:r>
              <a:rPr sz="485" spc="9" dirty="0">
                <a:latin typeface="Calibri"/>
                <a:cs typeface="Calibri"/>
              </a:rPr>
              <a:t>permission</a:t>
            </a:r>
            <a:endParaRPr sz="485" dirty="0">
              <a:latin typeface="Calibri"/>
              <a:cs typeface="Calibri"/>
            </a:endParaRPr>
          </a:p>
        </p:txBody>
      </p:sp>
      <p:sp>
        <p:nvSpPr>
          <p:cNvPr id="4" name="object 4"/>
          <p:cNvSpPr/>
          <p:nvPr/>
        </p:nvSpPr>
        <p:spPr>
          <a:xfrm>
            <a:off x="8944700" y="4600397"/>
            <a:ext cx="637420" cy="442793"/>
          </a:xfrm>
          <a:prstGeom prst="rect">
            <a:avLst/>
          </a:prstGeom>
          <a:blipFill>
            <a:blip r:embed="rId4" cstate="print"/>
            <a:stretch>
              <a:fillRect/>
            </a:stretch>
          </a:blipFill>
        </p:spPr>
        <p:txBody>
          <a:bodyPr wrap="square" lIns="0" tIns="0" rIns="0" bIns="0" rtlCol="0"/>
          <a:lstStyle/>
          <a:p>
            <a:endParaRPr sz="2118"/>
          </a:p>
        </p:txBody>
      </p:sp>
      <p:sp>
        <p:nvSpPr>
          <p:cNvPr id="5" name="object 5"/>
          <p:cNvSpPr/>
          <p:nvPr/>
        </p:nvSpPr>
        <p:spPr>
          <a:xfrm>
            <a:off x="8212901" y="4700383"/>
            <a:ext cx="658951" cy="289249"/>
          </a:xfrm>
          <a:prstGeom prst="rect">
            <a:avLst/>
          </a:prstGeom>
          <a:blipFill>
            <a:blip r:embed="rId5" cstate="print"/>
            <a:stretch>
              <a:fillRect/>
            </a:stretch>
          </a:blipFill>
        </p:spPr>
        <p:txBody>
          <a:bodyPr wrap="square" lIns="0" tIns="0" rIns="0" bIns="0" rtlCol="0"/>
          <a:lstStyle/>
          <a:p>
            <a:endParaRPr sz="2118"/>
          </a:p>
        </p:txBody>
      </p:sp>
      <p:sp>
        <p:nvSpPr>
          <p:cNvPr id="6" name="object 6"/>
          <p:cNvSpPr/>
          <p:nvPr/>
        </p:nvSpPr>
        <p:spPr>
          <a:xfrm>
            <a:off x="9654969" y="4600397"/>
            <a:ext cx="494063" cy="476302"/>
          </a:xfrm>
          <a:prstGeom prst="rect">
            <a:avLst/>
          </a:prstGeom>
          <a:blipFill>
            <a:blip r:embed="rId6" cstate="print"/>
            <a:stretch>
              <a:fillRect/>
            </a:stretch>
          </a:blipFill>
        </p:spPr>
        <p:txBody>
          <a:bodyPr wrap="square" lIns="0" tIns="0" rIns="0" bIns="0" rtlCol="0"/>
          <a:lstStyle/>
          <a:p>
            <a:endParaRPr sz="2118"/>
          </a:p>
        </p:txBody>
      </p:sp>
      <p:sp>
        <p:nvSpPr>
          <p:cNvPr id="7" name="object 7"/>
          <p:cNvSpPr txBox="1">
            <a:spLocks noGrp="1"/>
          </p:cNvSpPr>
          <p:nvPr>
            <p:ph type="title"/>
          </p:nvPr>
        </p:nvSpPr>
        <p:spPr>
          <a:xfrm>
            <a:off x="1" y="300519"/>
            <a:ext cx="10855354" cy="538231"/>
          </a:xfrm>
          <a:prstGeom prst="rect">
            <a:avLst/>
          </a:prstGeom>
        </p:spPr>
        <p:txBody>
          <a:bodyPr vert="horz" wrap="square" lIns="0" tIns="12326" rIns="0" bIns="0" rtlCol="0" anchor="ctr">
            <a:spAutoFit/>
          </a:bodyPr>
          <a:lstStyle/>
          <a:p>
            <a:pPr marL="11206" algn="ctr">
              <a:lnSpc>
                <a:spcPts val="2356"/>
              </a:lnSpc>
              <a:spcBef>
                <a:spcPts val="97"/>
              </a:spcBef>
            </a:pPr>
            <a:r>
              <a:rPr sz="3200" dirty="0"/>
              <a:t>Digital Engineering Information Exchange Working</a:t>
            </a:r>
            <a:r>
              <a:rPr sz="3200" spc="-13" dirty="0"/>
              <a:t> </a:t>
            </a:r>
            <a:r>
              <a:rPr sz="3200" dirty="0"/>
              <a:t>Group</a:t>
            </a:r>
          </a:p>
          <a:p>
            <a:pPr marL="11206" algn="ctr">
              <a:lnSpc>
                <a:spcPts val="1667"/>
              </a:lnSpc>
            </a:pPr>
            <a:r>
              <a:rPr sz="1456" dirty="0"/>
              <a:t>A </a:t>
            </a:r>
            <a:r>
              <a:rPr sz="1456" spc="-4" dirty="0"/>
              <a:t>Standardized way to </a:t>
            </a:r>
            <a:r>
              <a:rPr sz="1456" spc="-18" dirty="0"/>
              <a:t>Offer, </a:t>
            </a:r>
            <a:r>
              <a:rPr sz="1456" spc="-4" dirty="0"/>
              <a:t>Request </a:t>
            </a:r>
            <a:r>
              <a:rPr sz="1456" dirty="0"/>
              <a:t>and Exchange Digital</a:t>
            </a:r>
            <a:r>
              <a:rPr sz="1456" spc="-119" dirty="0"/>
              <a:t> </a:t>
            </a:r>
            <a:r>
              <a:rPr sz="1456" dirty="0"/>
              <a:t>Artifacts</a:t>
            </a:r>
          </a:p>
        </p:txBody>
      </p:sp>
      <p:sp>
        <p:nvSpPr>
          <p:cNvPr id="8" name="object 8"/>
          <p:cNvSpPr txBox="1"/>
          <p:nvPr/>
        </p:nvSpPr>
        <p:spPr>
          <a:xfrm>
            <a:off x="310393" y="935261"/>
            <a:ext cx="2267510" cy="279526"/>
          </a:xfrm>
          <a:prstGeom prst="rect">
            <a:avLst/>
          </a:prstGeom>
        </p:spPr>
        <p:txBody>
          <a:bodyPr vert="horz" wrap="square" lIns="0" tIns="14568" rIns="0" bIns="0" rtlCol="0">
            <a:spAutoFit/>
          </a:bodyPr>
          <a:lstStyle/>
          <a:p>
            <a:pPr marL="11206">
              <a:spcBef>
                <a:spcPts val="115"/>
              </a:spcBef>
            </a:pPr>
            <a:r>
              <a:rPr sz="1721" b="1" spc="13" dirty="0" smtClean="0">
                <a:latin typeface="Arial"/>
                <a:cs typeface="Arial"/>
              </a:rPr>
              <a:t>Product</a:t>
            </a:r>
            <a:r>
              <a:rPr lang="en-US" sz="1721" b="1" spc="13" dirty="0" smtClean="0">
                <a:latin typeface="Arial"/>
                <a:cs typeface="Arial"/>
              </a:rPr>
              <a:t>s</a:t>
            </a:r>
            <a:endParaRPr sz="1721" dirty="0">
              <a:latin typeface="Arial"/>
              <a:cs typeface="Arial"/>
            </a:endParaRPr>
          </a:p>
        </p:txBody>
      </p:sp>
      <p:sp>
        <p:nvSpPr>
          <p:cNvPr id="9" name="object 9"/>
          <p:cNvSpPr txBox="1"/>
          <p:nvPr/>
        </p:nvSpPr>
        <p:spPr>
          <a:xfrm>
            <a:off x="310393" y="1311299"/>
            <a:ext cx="7063892" cy="3914404"/>
          </a:xfrm>
          <a:prstGeom prst="rect">
            <a:avLst/>
          </a:prstGeom>
        </p:spPr>
        <p:txBody>
          <a:bodyPr vert="horz" wrap="square" lIns="0" tIns="28574" rIns="0" bIns="0" rtlCol="0">
            <a:spAutoFit/>
          </a:bodyPr>
          <a:lstStyle/>
          <a:p>
            <a:pPr marL="177623" marR="356926" indent="-166416">
              <a:lnSpc>
                <a:spcPct val="91300"/>
              </a:lnSpc>
              <a:spcBef>
                <a:spcPts val="224"/>
              </a:spcBef>
              <a:buFont typeface="Arial"/>
              <a:buChar char="•"/>
              <a:tabLst>
                <a:tab pos="177623" algn="l"/>
                <a:tab pos="178183" algn="l"/>
              </a:tabLst>
            </a:pPr>
            <a:r>
              <a:rPr sz="1600" b="1" u="heavy" spc="4" dirty="0" err="1">
                <a:uFill>
                  <a:solidFill>
                    <a:srgbClr val="000000"/>
                  </a:solidFill>
                </a:uFill>
                <a:latin typeface="Arial Narrow"/>
                <a:cs typeface="Arial Narrow"/>
              </a:rPr>
              <a:t>DEIX</a:t>
            </a:r>
            <a:r>
              <a:rPr lang="en-US" sz="1600" b="1" u="heavy" spc="4" dirty="0" err="1">
                <a:uFill>
                  <a:solidFill>
                    <a:srgbClr val="000000"/>
                  </a:solidFill>
                </a:uFill>
                <a:latin typeface="Arial Narrow"/>
                <a:cs typeface="Arial Narrow"/>
              </a:rPr>
              <a:t>Pedia</a:t>
            </a:r>
            <a:r>
              <a:rPr lang="en-US" sz="1600" b="1" u="heavy" spc="4" dirty="0">
                <a:uFill>
                  <a:solidFill>
                    <a:srgbClr val="000000"/>
                  </a:solidFill>
                </a:uFill>
                <a:latin typeface="Arial Narrow"/>
                <a:cs typeface="Arial Narrow"/>
              </a:rPr>
              <a:t>:</a:t>
            </a:r>
            <a:r>
              <a:rPr lang="en-US" sz="1600" u="sng" spc="4" dirty="0">
                <a:uFill>
                  <a:solidFill>
                    <a:srgbClr val="000000"/>
                  </a:solidFill>
                </a:uFill>
                <a:latin typeface="Arial Narrow"/>
                <a:cs typeface="Arial Narrow"/>
              </a:rPr>
              <a:t> </a:t>
            </a:r>
            <a:r>
              <a:rPr lang="en-US" sz="1600" u="sng" spc="4" dirty="0" err="1">
                <a:uFill>
                  <a:solidFill>
                    <a:srgbClr val="000000"/>
                  </a:solidFill>
                </a:uFill>
                <a:latin typeface="Arial Narrow"/>
                <a:cs typeface="Arial Narrow"/>
              </a:rPr>
              <a:t>M</a:t>
            </a:r>
            <a:r>
              <a:rPr lang="en-US" sz="1600" dirty="0" err="1">
                <a:latin typeface="Arial Narrow"/>
                <a:cs typeface="Arial Narrow"/>
              </a:rPr>
              <a:t>icropedia</a:t>
            </a:r>
            <a:r>
              <a:rPr lang="en-US" sz="1600" dirty="0">
                <a:latin typeface="Arial Narrow"/>
                <a:cs typeface="Arial Narrow"/>
              </a:rPr>
              <a:t> of digital engineering topics to explain relevant DEIX topics. </a:t>
            </a:r>
            <a:r>
              <a:rPr lang="en-US" sz="1600" b="1" dirty="0">
                <a:solidFill>
                  <a:srgbClr val="072C62"/>
                </a:solidFill>
                <a:latin typeface="Arial Narrow"/>
                <a:cs typeface="Arial Narrow"/>
              </a:rPr>
              <a:t>STATUS: In place and Maintaining.  See link </a:t>
            </a:r>
            <a:r>
              <a:rPr lang="en-US" sz="1600" b="1" dirty="0" smtClean="0">
                <a:solidFill>
                  <a:srgbClr val="072C62"/>
                </a:solidFill>
                <a:latin typeface="Arial Narrow"/>
                <a:cs typeface="Arial Narrow"/>
              </a:rPr>
              <a:t>below</a:t>
            </a:r>
          </a:p>
          <a:p>
            <a:pPr marL="177623" marR="356926" indent="-166416">
              <a:lnSpc>
                <a:spcPct val="91300"/>
              </a:lnSpc>
              <a:spcBef>
                <a:spcPts val="224"/>
              </a:spcBef>
              <a:buFont typeface="Arial"/>
              <a:buChar char="•"/>
              <a:tabLst>
                <a:tab pos="177623" algn="l"/>
                <a:tab pos="178183" algn="l"/>
              </a:tabLst>
            </a:pPr>
            <a:endParaRPr lang="en-US" sz="1600" b="1" dirty="0">
              <a:solidFill>
                <a:srgbClr val="072C62"/>
              </a:solidFill>
              <a:latin typeface="Arial Narrow"/>
              <a:cs typeface="Arial Narrow"/>
            </a:endParaRPr>
          </a:p>
          <a:p>
            <a:pPr marL="177623" marR="356926" indent="-166416">
              <a:lnSpc>
                <a:spcPct val="91300"/>
              </a:lnSpc>
              <a:spcBef>
                <a:spcPts val="224"/>
              </a:spcBef>
              <a:buFont typeface="Arial"/>
              <a:buChar char="•"/>
              <a:tabLst>
                <a:tab pos="177623" algn="l"/>
                <a:tab pos="178183" algn="l"/>
              </a:tabLst>
            </a:pPr>
            <a:r>
              <a:rPr sz="1600" b="1" u="heavy" dirty="0">
                <a:uFill>
                  <a:solidFill>
                    <a:srgbClr val="000000"/>
                  </a:solidFill>
                </a:uFill>
                <a:latin typeface="Arial Narrow"/>
                <a:cs typeface="Arial Narrow"/>
              </a:rPr>
              <a:t>Primer</a:t>
            </a:r>
            <a:r>
              <a:rPr sz="1600" b="1" dirty="0">
                <a:latin typeface="Arial Narrow"/>
                <a:cs typeface="Arial Narrow"/>
              </a:rPr>
              <a:t>: </a:t>
            </a:r>
            <a:r>
              <a:rPr sz="1600" spc="9" dirty="0">
                <a:latin typeface="Arial Narrow"/>
                <a:cs typeface="Arial Narrow"/>
              </a:rPr>
              <a:t>A </a:t>
            </a:r>
            <a:r>
              <a:rPr sz="1600" dirty="0">
                <a:latin typeface="Arial Narrow"/>
                <a:cs typeface="Arial Narrow"/>
              </a:rPr>
              <a:t>narrative that describes the concepts and  interrelationships between digital artifacts, enabling systems, and  exchange transactions </a:t>
            </a:r>
            <a:r>
              <a:rPr lang="en-US" sz="1600" b="1" dirty="0">
                <a:solidFill>
                  <a:srgbClr val="072C62"/>
                </a:solidFill>
                <a:latin typeface="Arial Narrow"/>
                <a:cs typeface="Arial Narrow"/>
              </a:rPr>
              <a:t>STATUS: In Process, DRAFT planned for </a:t>
            </a:r>
            <a:r>
              <a:rPr lang="en-US" sz="1600" b="1" dirty="0" smtClean="0">
                <a:solidFill>
                  <a:srgbClr val="072C62"/>
                </a:solidFill>
                <a:latin typeface="Arial Narrow"/>
                <a:cs typeface="Arial Narrow"/>
              </a:rPr>
              <a:t>IS2020</a:t>
            </a:r>
          </a:p>
          <a:p>
            <a:pPr marL="177623" marR="356926" indent="-166416">
              <a:lnSpc>
                <a:spcPct val="91300"/>
              </a:lnSpc>
              <a:spcBef>
                <a:spcPts val="224"/>
              </a:spcBef>
              <a:buFont typeface="Arial"/>
              <a:buChar char="•"/>
              <a:tabLst>
                <a:tab pos="177623" algn="l"/>
                <a:tab pos="178183" algn="l"/>
              </a:tabLst>
            </a:pPr>
            <a:endParaRPr sz="1600" b="1" dirty="0">
              <a:solidFill>
                <a:srgbClr val="072C62"/>
              </a:solidFill>
              <a:latin typeface="Arial Narrow"/>
              <a:cs typeface="Arial Narrow"/>
            </a:endParaRPr>
          </a:p>
          <a:p>
            <a:pPr marL="177623" marR="265594" indent="-166416">
              <a:lnSpc>
                <a:spcPct val="91400"/>
              </a:lnSpc>
              <a:buFont typeface="Arial"/>
              <a:buChar char="•"/>
              <a:tabLst>
                <a:tab pos="177623" algn="l"/>
                <a:tab pos="178183" algn="l"/>
              </a:tabLst>
            </a:pPr>
            <a:r>
              <a:rPr sz="1600" b="1" u="heavy" dirty="0">
                <a:uFill>
                  <a:solidFill>
                    <a:srgbClr val="000000"/>
                  </a:solidFill>
                </a:uFill>
                <a:latin typeface="Arial Narrow"/>
                <a:cs typeface="Arial Narrow"/>
              </a:rPr>
              <a:t>Digital Engineering Information </a:t>
            </a:r>
            <a:r>
              <a:rPr sz="1600" b="1" u="heavy" spc="4" dirty="0">
                <a:uFill>
                  <a:solidFill>
                    <a:srgbClr val="000000"/>
                  </a:solidFill>
                </a:uFill>
                <a:latin typeface="Arial Narrow"/>
                <a:cs typeface="Arial Narrow"/>
              </a:rPr>
              <a:t>Exchange Model </a:t>
            </a:r>
            <a:r>
              <a:rPr sz="1600" b="1" u="heavy" dirty="0">
                <a:uFill>
                  <a:solidFill>
                    <a:srgbClr val="000000"/>
                  </a:solidFill>
                </a:uFill>
                <a:latin typeface="Arial Narrow"/>
                <a:cs typeface="Arial Narrow"/>
              </a:rPr>
              <a:t>(DEIXM):</a:t>
            </a:r>
            <a:r>
              <a:rPr sz="1600" b="1" dirty="0">
                <a:latin typeface="Arial Narrow"/>
                <a:cs typeface="Arial Narrow"/>
              </a:rPr>
              <a:t> </a:t>
            </a:r>
            <a:r>
              <a:rPr sz="1600" spc="9" dirty="0">
                <a:latin typeface="Arial Narrow"/>
                <a:cs typeface="Arial Narrow"/>
              </a:rPr>
              <a:t>A  </a:t>
            </a:r>
            <a:r>
              <a:rPr sz="1600" dirty="0">
                <a:latin typeface="Arial Narrow"/>
                <a:cs typeface="Arial Narrow"/>
              </a:rPr>
              <a:t>prescriptive system model for exchanging digital artifacts in an  engineering ecosystem</a:t>
            </a:r>
            <a:r>
              <a:rPr lang="en-US" sz="1600" dirty="0">
                <a:latin typeface="Arial Narrow"/>
                <a:cs typeface="Arial Narrow"/>
              </a:rPr>
              <a:t> </a:t>
            </a:r>
            <a:r>
              <a:rPr lang="en-US" sz="1600" b="1" dirty="0">
                <a:solidFill>
                  <a:srgbClr val="072C62"/>
                </a:solidFill>
                <a:latin typeface="Arial Narrow"/>
                <a:cs typeface="Arial Narrow"/>
              </a:rPr>
              <a:t>STATUS: In process, DRAFT planned for </a:t>
            </a:r>
            <a:r>
              <a:rPr lang="en-US" sz="1600" b="1" dirty="0" smtClean="0">
                <a:solidFill>
                  <a:srgbClr val="072C62"/>
                </a:solidFill>
                <a:latin typeface="Arial Narrow"/>
                <a:cs typeface="Arial Narrow"/>
              </a:rPr>
              <a:t>IS2020</a:t>
            </a:r>
          </a:p>
          <a:p>
            <a:pPr marL="177623" marR="265594" indent="-166416">
              <a:lnSpc>
                <a:spcPct val="91400"/>
              </a:lnSpc>
              <a:buFont typeface="Arial"/>
              <a:buChar char="•"/>
              <a:tabLst>
                <a:tab pos="177623" algn="l"/>
                <a:tab pos="178183" algn="l"/>
              </a:tabLst>
            </a:pPr>
            <a:endParaRPr sz="1600" dirty="0">
              <a:latin typeface="Arial Narrow"/>
              <a:cs typeface="Arial Narrow"/>
            </a:endParaRPr>
          </a:p>
          <a:p>
            <a:pPr marL="177623" marR="4483" indent="-166416">
              <a:lnSpc>
                <a:spcPct val="91400"/>
              </a:lnSpc>
              <a:spcBef>
                <a:spcPts val="4"/>
              </a:spcBef>
              <a:buFont typeface="Arial"/>
              <a:buChar char="•"/>
              <a:tabLst>
                <a:tab pos="177623" algn="l"/>
                <a:tab pos="178183" algn="l"/>
              </a:tabLst>
            </a:pPr>
            <a:r>
              <a:rPr sz="1600" b="1" u="heavy" dirty="0">
                <a:uFill>
                  <a:solidFill>
                    <a:srgbClr val="000000"/>
                  </a:solidFill>
                </a:uFill>
                <a:latin typeface="Arial Narrow"/>
                <a:cs typeface="Arial Narrow"/>
              </a:rPr>
              <a:t>Digital Viewpoint </a:t>
            </a:r>
            <a:r>
              <a:rPr sz="1600" b="1" u="heavy" spc="4" dirty="0">
                <a:uFill>
                  <a:solidFill>
                    <a:srgbClr val="000000"/>
                  </a:solidFill>
                </a:uFill>
                <a:latin typeface="Arial Narrow"/>
                <a:cs typeface="Arial Narrow"/>
              </a:rPr>
              <a:t>Models </a:t>
            </a:r>
            <a:r>
              <a:rPr sz="1600" b="1" u="heavy" dirty="0">
                <a:uFill>
                  <a:solidFill>
                    <a:srgbClr val="000000"/>
                  </a:solidFill>
                </a:uFill>
                <a:latin typeface="Arial Narrow"/>
                <a:cs typeface="Arial Narrow"/>
              </a:rPr>
              <a:t>(DVM)</a:t>
            </a:r>
            <a:r>
              <a:rPr sz="1600" b="1" dirty="0">
                <a:latin typeface="Arial Narrow"/>
                <a:cs typeface="Arial Narrow"/>
              </a:rPr>
              <a:t>: </a:t>
            </a:r>
            <a:r>
              <a:rPr sz="1600" dirty="0">
                <a:latin typeface="Arial Narrow"/>
                <a:cs typeface="Arial Narrow"/>
              </a:rPr>
              <a:t>Descriptive information models of  digital views that form content for </a:t>
            </a:r>
            <a:r>
              <a:rPr sz="1600" spc="4" dirty="0">
                <a:latin typeface="Arial Narrow"/>
                <a:cs typeface="Arial Narrow"/>
              </a:rPr>
              <a:t>ISO </a:t>
            </a:r>
            <a:r>
              <a:rPr sz="1600" dirty="0">
                <a:latin typeface="Arial Narrow"/>
                <a:cs typeface="Arial Narrow"/>
              </a:rPr>
              <a:t>15288.2 reviews </a:t>
            </a:r>
            <a:r>
              <a:rPr lang="en-US" sz="1600" b="1" spc="4" dirty="0">
                <a:solidFill>
                  <a:srgbClr val="072C62"/>
                </a:solidFill>
                <a:latin typeface="Arial Narrow"/>
                <a:cs typeface="Arial Narrow"/>
              </a:rPr>
              <a:t>STATUS: DRAFT DVM developed, working with TIMLM on DEIX challenge to Validate at </a:t>
            </a:r>
            <a:r>
              <a:rPr lang="en-US" sz="1600" b="1" spc="4" dirty="0" smtClean="0">
                <a:solidFill>
                  <a:srgbClr val="072C62"/>
                </a:solidFill>
                <a:latin typeface="Arial Narrow"/>
                <a:cs typeface="Arial Narrow"/>
              </a:rPr>
              <a:t>IS2020</a:t>
            </a:r>
          </a:p>
          <a:p>
            <a:pPr marL="177623" marR="4483" indent="-166416">
              <a:lnSpc>
                <a:spcPct val="91400"/>
              </a:lnSpc>
              <a:spcBef>
                <a:spcPts val="4"/>
              </a:spcBef>
              <a:buFont typeface="Arial"/>
              <a:buChar char="•"/>
              <a:tabLst>
                <a:tab pos="177623" algn="l"/>
                <a:tab pos="178183" algn="l"/>
              </a:tabLst>
            </a:pPr>
            <a:endParaRPr sz="1600" b="1" dirty="0">
              <a:solidFill>
                <a:srgbClr val="072C62"/>
              </a:solidFill>
              <a:latin typeface="Arial Narrow"/>
              <a:cs typeface="Arial Narrow"/>
            </a:endParaRPr>
          </a:p>
          <a:p>
            <a:pPr marL="177623" marR="52110" indent="-166416">
              <a:lnSpc>
                <a:spcPct val="91400"/>
              </a:lnSpc>
              <a:buFont typeface="Arial"/>
              <a:buChar char="•"/>
              <a:tabLst>
                <a:tab pos="177623" algn="l"/>
                <a:tab pos="178183" algn="l"/>
              </a:tabLst>
            </a:pPr>
            <a:r>
              <a:rPr sz="1600" b="1" u="heavy" spc="4" dirty="0">
                <a:uFill>
                  <a:solidFill>
                    <a:srgbClr val="000000"/>
                  </a:solidFill>
                </a:uFill>
                <a:latin typeface="Arial Narrow"/>
                <a:cs typeface="Arial Narrow"/>
              </a:rPr>
              <a:t>DEIX </a:t>
            </a:r>
            <a:r>
              <a:rPr sz="1600" b="1" u="heavy" dirty="0">
                <a:uFill>
                  <a:solidFill>
                    <a:srgbClr val="000000"/>
                  </a:solidFill>
                </a:uFill>
                <a:latin typeface="Arial Narrow"/>
                <a:cs typeface="Arial Narrow"/>
              </a:rPr>
              <a:t>Standards </a:t>
            </a:r>
            <a:r>
              <a:rPr sz="1600" b="1" u="heavy" spc="4" dirty="0">
                <a:uFill>
                  <a:solidFill>
                    <a:srgbClr val="000000"/>
                  </a:solidFill>
                </a:uFill>
                <a:latin typeface="Arial Narrow"/>
                <a:cs typeface="Arial Narrow"/>
              </a:rPr>
              <a:t>Framework </a:t>
            </a:r>
            <a:r>
              <a:rPr sz="1600" b="1" u="heavy" dirty="0">
                <a:uFill>
                  <a:solidFill>
                    <a:srgbClr val="000000"/>
                  </a:solidFill>
                </a:uFill>
                <a:latin typeface="Arial Narrow"/>
                <a:cs typeface="Arial Narrow"/>
              </a:rPr>
              <a:t>(DEIX-SF</a:t>
            </a:r>
            <a:r>
              <a:rPr sz="1600" b="1" dirty="0">
                <a:latin typeface="Arial Narrow"/>
                <a:cs typeface="Arial Narrow"/>
              </a:rPr>
              <a:t>): </a:t>
            </a:r>
            <a:r>
              <a:rPr sz="1600" spc="9" dirty="0">
                <a:latin typeface="Arial Narrow"/>
                <a:cs typeface="Arial Narrow"/>
              </a:rPr>
              <a:t>A </a:t>
            </a:r>
            <a:r>
              <a:rPr sz="1600" dirty="0">
                <a:latin typeface="Arial Narrow"/>
                <a:cs typeface="Arial Narrow"/>
              </a:rPr>
              <a:t>framework for </a:t>
            </a:r>
            <a:r>
              <a:rPr sz="1600" spc="-4" dirty="0">
                <a:latin typeface="Arial Narrow"/>
                <a:cs typeface="Arial Narrow"/>
              </a:rPr>
              <a:t>official  </a:t>
            </a:r>
            <a:r>
              <a:rPr sz="1600" dirty="0">
                <a:latin typeface="Arial Narrow"/>
                <a:cs typeface="Arial Narrow"/>
              </a:rPr>
              <a:t>standards related to </a:t>
            </a:r>
            <a:r>
              <a:rPr sz="1600" spc="4" dirty="0">
                <a:latin typeface="Arial Narrow"/>
                <a:cs typeface="Arial Narrow"/>
              </a:rPr>
              <a:t>MBE </a:t>
            </a:r>
            <a:r>
              <a:rPr sz="1600" dirty="0">
                <a:latin typeface="Arial Narrow"/>
                <a:cs typeface="Arial Narrow"/>
              </a:rPr>
              <a:t>Information Exchanges</a:t>
            </a:r>
            <a:r>
              <a:rPr lang="en-US" sz="1600" dirty="0">
                <a:latin typeface="Arial Narrow"/>
                <a:cs typeface="Arial Narrow"/>
              </a:rPr>
              <a:t> </a:t>
            </a:r>
            <a:r>
              <a:rPr lang="en-US" sz="1600" b="1" dirty="0">
                <a:solidFill>
                  <a:srgbClr val="072C62"/>
                </a:solidFill>
                <a:latin typeface="Arial Narrow"/>
                <a:cs typeface="Arial Narrow"/>
              </a:rPr>
              <a:t>STATUS: DRAFT DEIX-SF DRAFT </a:t>
            </a:r>
            <a:r>
              <a:rPr lang="en-US" sz="1600" b="1" dirty="0" smtClean="0">
                <a:solidFill>
                  <a:srgbClr val="072C62"/>
                </a:solidFill>
                <a:latin typeface="Arial Narrow"/>
                <a:cs typeface="Arial Narrow"/>
              </a:rPr>
              <a:t>developed</a:t>
            </a:r>
            <a:endParaRPr sz="1600" dirty="0">
              <a:latin typeface="Arial Narrow"/>
              <a:cs typeface="Arial Narrow"/>
            </a:endParaRPr>
          </a:p>
        </p:txBody>
      </p:sp>
      <p:sp>
        <p:nvSpPr>
          <p:cNvPr id="10" name="object 10"/>
          <p:cNvSpPr txBox="1"/>
          <p:nvPr/>
        </p:nvSpPr>
        <p:spPr>
          <a:xfrm>
            <a:off x="7559971" y="1039837"/>
            <a:ext cx="3409950" cy="528613"/>
          </a:xfrm>
          <a:prstGeom prst="rect">
            <a:avLst/>
          </a:prstGeom>
        </p:spPr>
        <p:txBody>
          <a:bodyPr vert="horz" wrap="square" lIns="0" tIns="40901" rIns="0" bIns="0" rtlCol="0">
            <a:spAutoFit/>
          </a:bodyPr>
          <a:lstStyle/>
          <a:p>
            <a:pPr marL="11206" marR="4483">
              <a:lnSpc>
                <a:spcPts val="1888"/>
              </a:lnSpc>
              <a:spcBef>
                <a:spcPts val="322"/>
              </a:spcBef>
            </a:pPr>
            <a:r>
              <a:rPr sz="1721" b="1" spc="13" dirty="0">
                <a:latin typeface="Arial"/>
                <a:cs typeface="Arial"/>
              </a:rPr>
              <a:t>Information Exchange Model</a:t>
            </a:r>
            <a:r>
              <a:rPr sz="1721" b="1" spc="-115" dirty="0">
                <a:latin typeface="Arial"/>
                <a:cs typeface="Arial"/>
              </a:rPr>
              <a:t> </a:t>
            </a:r>
            <a:r>
              <a:rPr sz="1721" b="1" spc="9" dirty="0">
                <a:latin typeface="Arial"/>
                <a:cs typeface="Arial"/>
              </a:rPr>
              <a:t>for  Digital </a:t>
            </a:r>
            <a:r>
              <a:rPr sz="1721" b="1" spc="13" dirty="0">
                <a:latin typeface="Arial"/>
                <a:cs typeface="Arial"/>
              </a:rPr>
              <a:t>Engineering</a:t>
            </a:r>
            <a:r>
              <a:rPr sz="1721" b="1" spc="-57" dirty="0">
                <a:latin typeface="Arial"/>
                <a:cs typeface="Arial"/>
              </a:rPr>
              <a:t> </a:t>
            </a:r>
            <a:r>
              <a:rPr sz="1721" b="1" spc="13" dirty="0">
                <a:latin typeface="Arial"/>
                <a:cs typeface="Arial"/>
              </a:rPr>
              <a:t>Ecosystem</a:t>
            </a:r>
            <a:endParaRPr sz="1721" dirty="0">
              <a:latin typeface="Arial"/>
              <a:cs typeface="Arial"/>
            </a:endParaRPr>
          </a:p>
        </p:txBody>
      </p:sp>
      <p:sp>
        <p:nvSpPr>
          <p:cNvPr id="11" name="object 11"/>
          <p:cNvSpPr/>
          <p:nvPr/>
        </p:nvSpPr>
        <p:spPr>
          <a:xfrm>
            <a:off x="7559971" y="1644256"/>
            <a:ext cx="3409950" cy="2761130"/>
          </a:xfrm>
          <a:prstGeom prst="rect">
            <a:avLst/>
          </a:prstGeom>
          <a:blipFill>
            <a:blip r:embed="rId7" cstate="print"/>
            <a:stretch>
              <a:fillRect/>
            </a:stretch>
          </a:blipFill>
        </p:spPr>
        <p:txBody>
          <a:bodyPr wrap="square" lIns="0" tIns="0" rIns="0" bIns="0" rtlCol="0"/>
          <a:lstStyle/>
          <a:p>
            <a:endParaRPr sz="2118"/>
          </a:p>
        </p:txBody>
      </p:sp>
      <p:sp>
        <p:nvSpPr>
          <p:cNvPr id="12" name="object 12"/>
          <p:cNvSpPr txBox="1"/>
          <p:nvPr/>
        </p:nvSpPr>
        <p:spPr>
          <a:xfrm>
            <a:off x="11155607" y="4248829"/>
            <a:ext cx="69476" cy="122763"/>
          </a:xfrm>
          <a:prstGeom prst="rect">
            <a:avLst/>
          </a:prstGeom>
        </p:spPr>
        <p:txBody>
          <a:bodyPr vert="horz" wrap="square" lIns="0" tIns="14007" rIns="0" bIns="0" rtlCol="0">
            <a:spAutoFit/>
          </a:bodyPr>
          <a:lstStyle/>
          <a:p>
            <a:pPr marL="11206">
              <a:spcBef>
                <a:spcPts val="110"/>
              </a:spcBef>
            </a:pPr>
            <a:r>
              <a:rPr sz="706" spc="9" dirty="0">
                <a:solidFill>
                  <a:srgbClr val="7E7E7E"/>
                </a:solidFill>
                <a:latin typeface="Calibri"/>
                <a:cs typeface="Calibri"/>
              </a:rPr>
              <a:t>6</a:t>
            </a:r>
            <a:endParaRPr sz="706">
              <a:latin typeface="Calibri"/>
              <a:cs typeface="Calibri"/>
            </a:endParaRPr>
          </a:p>
        </p:txBody>
      </p:sp>
      <p:sp>
        <p:nvSpPr>
          <p:cNvPr id="14" name="object 9"/>
          <p:cNvSpPr txBox="1"/>
          <p:nvPr/>
        </p:nvSpPr>
        <p:spPr>
          <a:xfrm>
            <a:off x="1930588" y="5244353"/>
            <a:ext cx="2420470" cy="1084335"/>
          </a:xfrm>
          <a:prstGeom prst="rect">
            <a:avLst/>
          </a:prstGeom>
        </p:spPr>
        <p:txBody>
          <a:bodyPr vert="horz" wrap="square" lIns="0" tIns="28574" rIns="0" bIns="0" rtlCol="0">
            <a:spAutoFit/>
          </a:bodyPr>
          <a:lstStyle/>
          <a:p>
            <a:pPr marL="11206" marR="356926">
              <a:lnSpc>
                <a:spcPct val="91300"/>
              </a:lnSpc>
              <a:spcBef>
                <a:spcPts val="224"/>
              </a:spcBef>
              <a:tabLst>
                <a:tab pos="177623" algn="l"/>
                <a:tab pos="178183" algn="l"/>
              </a:tabLst>
            </a:pPr>
            <a:r>
              <a:rPr lang="en-US" sz="1147" b="1" spc="4" dirty="0">
                <a:uFill>
                  <a:solidFill>
                    <a:srgbClr val="000000"/>
                  </a:solidFill>
                </a:uFill>
                <a:latin typeface="Arial Narrow"/>
                <a:cs typeface="Arial Narrow"/>
              </a:rPr>
              <a:t>Contributing Team:</a:t>
            </a:r>
          </a:p>
          <a:p>
            <a:pPr marL="177623" marR="356926" indent="-166416">
              <a:lnSpc>
                <a:spcPct val="91300"/>
              </a:lnSpc>
              <a:spcBef>
                <a:spcPts val="224"/>
              </a:spcBef>
              <a:buFont typeface="Arial"/>
              <a:buChar char="•"/>
              <a:tabLst>
                <a:tab pos="177623" algn="l"/>
                <a:tab pos="178183" algn="l"/>
              </a:tabLst>
            </a:pPr>
            <a:r>
              <a:rPr lang="en-US" sz="882" spc="4" dirty="0">
                <a:uFill>
                  <a:solidFill>
                    <a:srgbClr val="000000"/>
                  </a:solidFill>
                </a:uFill>
                <a:latin typeface="Arial Narrow"/>
                <a:cs typeface="Arial Narrow"/>
              </a:rPr>
              <a:t>Dr. John Coleman, SAIC, (Chairperson)</a:t>
            </a:r>
          </a:p>
          <a:p>
            <a:pPr marL="177623" marR="356926" indent="-166416">
              <a:lnSpc>
                <a:spcPct val="91300"/>
              </a:lnSpc>
              <a:spcBef>
                <a:spcPts val="224"/>
              </a:spcBef>
              <a:buFont typeface="Arial"/>
              <a:buChar char="•"/>
              <a:tabLst>
                <a:tab pos="177623" algn="l"/>
                <a:tab pos="178183" algn="l"/>
              </a:tabLst>
            </a:pPr>
            <a:r>
              <a:rPr lang="en-US" sz="882" spc="4" dirty="0">
                <a:uFill>
                  <a:solidFill>
                    <a:srgbClr val="000000"/>
                  </a:solidFill>
                </a:uFill>
                <a:latin typeface="Arial Narrow"/>
                <a:cs typeface="Arial Narrow"/>
              </a:rPr>
              <a:t>Chris Schreiber, Lockheed Martin (Co-Chair)</a:t>
            </a:r>
          </a:p>
          <a:p>
            <a:pPr marL="177623" marR="356926" indent="-166416">
              <a:lnSpc>
                <a:spcPct val="91300"/>
              </a:lnSpc>
              <a:spcBef>
                <a:spcPts val="224"/>
              </a:spcBef>
              <a:buFont typeface="Arial"/>
              <a:buChar char="•"/>
              <a:tabLst>
                <a:tab pos="177623" algn="l"/>
                <a:tab pos="178183" algn="l"/>
              </a:tabLst>
            </a:pPr>
            <a:r>
              <a:rPr lang="en-US" sz="882" spc="4" dirty="0">
                <a:uFill>
                  <a:solidFill>
                    <a:srgbClr val="000000"/>
                  </a:solidFill>
                </a:uFill>
                <a:latin typeface="Arial Narrow"/>
                <a:cs typeface="Arial Narrow"/>
              </a:rPr>
              <a:t>Frank Salvatore, SAIC (Co-Chair)</a:t>
            </a:r>
          </a:p>
          <a:p>
            <a:pPr marL="177623" marR="356926" indent="-166416">
              <a:lnSpc>
                <a:spcPct val="91300"/>
              </a:lnSpc>
              <a:spcBef>
                <a:spcPts val="224"/>
              </a:spcBef>
              <a:buFont typeface="Arial"/>
              <a:buChar char="•"/>
              <a:tabLst>
                <a:tab pos="177623" algn="l"/>
                <a:tab pos="178183" algn="l"/>
              </a:tabLst>
            </a:pPr>
            <a:r>
              <a:rPr lang="en-US" sz="882" spc="-13" dirty="0">
                <a:latin typeface="Arial Narrow"/>
                <a:cs typeface="Arial Narrow"/>
              </a:rPr>
              <a:t>Tamara </a:t>
            </a:r>
            <a:r>
              <a:rPr lang="en-US" sz="882" dirty="0">
                <a:latin typeface="Arial Narrow"/>
                <a:cs typeface="Arial Narrow"/>
              </a:rPr>
              <a:t>Hambrick, Northrop</a:t>
            </a:r>
            <a:r>
              <a:rPr lang="en-US" sz="882" spc="-13" dirty="0">
                <a:latin typeface="Arial Narrow"/>
                <a:cs typeface="Arial Narrow"/>
              </a:rPr>
              <a:t> </a:t>
            </a:r>
            <a:r>
              <a:rPr lang="en-US" sz="882" spc="4" dirty="0">
                <a:latin typeface="Arial Narrow"/>
                <a:cs typeface="Arial Narrow"/>
              </a:rPr>
              <a:t>Grumman</a:t>
            </a:r>
          </a:p>
          <a:p>
            <a:pPr marL="177623" marR="356926" indent="-166416">
              <a:lnSpc>
                <a:spcPct val="91300"/>
              </a:lnSpc>
              <a:spcBef>
                <a:spcPts val="224"/>
              </a:spcBef>
              <a:buFont typeface="Arial"/>
              <a:buChar char="•"/>
              <a:tabLst>
                <a:tab pos="177623" algn="l"/>
                <a:tab pos="178183" algn="l"/>
              </a:tabLst>
            </a:pPr>
            <a:r>
              <a:rPr lang="en-US" sz="882" spc="4" dirty="0">
                <a:latin typeface="Arial Narrow"/>
                <a:cs typeface="Arial Narrow"/>
              </a:rPr>
              <a:t>Sean McGervey, JHUAPL</a:t>
            </a:r>
          </a:p>
          <a:p>
            <a:pPr marL="177623" marR="356926" indent="-166416">
              <a:lnSpc>
                <a:spcPct val="91300"/>
              </a:lnSpc>
              <a:spcBef>
                <a:spcPts val="224"/>
              </a:spcBef>
              <a:buFont typeface="Arial"/>
              <a:buChar char="•"/>
              <a:tabLst>
                <a:tab pos="177623" algn="l"/>
                <a:tab pos="178183" algn="l"/>
              </a:tabLst>
            </a:pPr>
            <a:r>
              <a:rPr lang="en-US" sz="882" dirty="0">
                <a:latin typeface="Arial Narrow"/>
                <a:cs typeface="Arial Narrow"/>
              </a:rPr>
              <a:t>Celia  </a:t>
            </a:r>
            <a:r>
              <a:rPr lang="en-US" sz="882" spc="4" dirty="0">
                <a:latin typeface="Arial Narrow"/>
                <a:cs typeface="Arial Narrow"/>
              </a:rPr>
              <a:t>Tseng</a:t>
            </a:r>
            <a:r>
              <a:rPr lang="en-US" sz="882" spc="-13" dirty="0">
                <a:latin typeface="Arial Narrow"/>
                <a:cs typeface="Arial Narrow"/>
              </a:rPr>
              <a:t>,</a:t>
            </a:r>
            <a:r>
              <a:rPr lang="en-US" sz="882" spc="-4" dirty="0">
                <a:latin typeface="Arial Narrow"/>
                <a:cs typeface="Arial Narrow"/>
              </a:rPr>
              <a:t> </a:t>
            </a:r>
            <a:r>
              <a:rPr lang="en-US" sz="882" dirty="0">
                <a:latin typeface="Arial Narrow"/>
                <a:cs typeface="Arial Narrow"/>
              </a:rPr>
              <a:t>Raytheon</a:t>
            </a:r>
          </a:p>
        </p:txBody>
      </p:sp>
      <p:sp>
        <p:nvSpPr>
          <p:cNvPr id="15" name="object 9"/>
          <p:cNvSpPr txBox="1"/>
          <p:nvPr/>
        </p:nvSpPr>
        <p:spPr>
          <a:xfrm>
            <a:off x="7242782" y="5390164"/>
            <a:ext cx="3880660" cy="524053"/>
          </a:xfrm>
          <a:prstGeom prst="rect">
            <a:avLst/>
          </a:prstGeom>
        </p:spPr>
        <p:txBody>
          <a:bodyPr vert="horz" wrap="square" lIns="0" tIns="28574" rIns="0" bIns="0" rtlCol="0">
            <a:spAutoFit/>
          </a:bodyPr>
          <a:lstStyle/>
          <a:p>
            <a:pPr marL="11206" marR="356926" algn="ctr">
              <a:lnSpc>
                <a:spcPct val="91300"/>
              </a:lnSpc>
              <a:spcBef>
                <a:spcPts val="224"/>
              </a:spcBef>
              <a:tabLst>
                <a:tab pos="177623" algn="l"/>
                <a:tab pos="178183" algn="l"/>
              </a:tabLst>
            </a:pPr>
            <a:r>
              <a:rPr lang="en-US" sz="1147" b="1" spc="4" dirty="0">
                <a:uFill>
                  <a:solidFill>
                    <a:srgbClr val="000000"/>
                  </a:solidFill>
                </a:uFill>
                <a:latin typeface="Arial Narrow"/>
                <a:cs typeface="Arial Narrow"/>
              </a:rPr>
              <a:t>For more details see the Digital Engineering Information Exchange Working Group (DEIX WG) WIKI page at:</a:t>
            </a:r>
            <a:endParaRPr lang="en-US" sz="971" b="1" spc="4" dirty="0">
              <a:uFill>
                <a:solidFill>
                  <a:srgbClr val="000000"/>
                </a:solidFill>
              </a:uFill>
              <a:latin typeface="Arial Narrow"/>
              <a:cs typeface="Arial Narrow"/>
            </a:endParaRPr>
          </a:p>
          <a:p>
            <a:pPr marL="11206" marR="356926" algn="ctr">
              <a:lnSpc>
                <a:spcPct val="91300"/>
              </a:lnSpc>
              <a:spcBef>
                <a:spcPts val="224"/>
              </a:spcBef>
              <a:tabLst>
                <a:tab pos="177623" algn="l"/>
                <a:tab pos="178183" algn="l"/>
              </a:tabLst>
            </a:pPr>
            <a:r>
              <a:rPr lang="en-US" sz="1059" dirty="0">
                <a:hlinkClick r:id="rId8"/>
              </a:rPr>
              <a:t>http://www.omgwiki.org/MBSE/doku.php?id=mbse:deix</a:t>
            </a:r>
            <a:endParaRPr sz="971" dirty="0">
              <a:latin typeface="Arial Narrow"/>
              <a:cs typeface="Arial Narrow"/>
            </a:endParaRPr>
          </a:p>
        </p:txBody>
      </p:sp>
      <p:sp>
        <p:nvSpPr>
          <p:cNvPr id="16" name="TextBox 15"/>
          <p:cNvSpPr txBox="1"/>
          <p:nvPr/>
        </p:nvSpPr>
        <p:spPr>
          <a:xfrm>
            <a:off x="3947645" y="5422632"/>
            <a:ext cx="1546412" cy="1042529"/>
          </a:xfrm>
          <a:prstGeom prst="rect">
            <a:avLst/>
          </a:prstGeom>
          <a:noFill/>
        </p:spPr>
        <p:txBody>
          <a:bodyPr wrap="square" rtlCol="0">
            <a:spAutoFit/>
          </a:bodyPr>
          <a:lstStyle/>
          <a:p>
            <a:pPr marL="179304" indent="-179304">
              <a:buFont typeface="Arial" panose="020B0604020202020204" pitchFamily="34" charset="0"/>
              <a:buChar char="•"/>
            </a:pPr>
            <a:r>
              <a:rPr lang="en-US" sz="882" spc="4" dirty="0">
                <a:uFill>
                  <a:solidFill>
                    <a:srgbClr val="000000"/>
                  </a:solidFill>
                </a:uFill>
                <a:latin typeface="Arial Narrow"/>
                <a:cs typeface="Arial Narrow"/>
              </a:rPr>
              <a:t>Russell Peak, GTRI</a:t>
            </a:r>
          </a:p>
          <a:p>
            <a:pPr marL="179304" indent="-179304">
              <a:buFont typeface="Arial" panose="020B0604020202020204" pitchFamily="34" charset="0"/>
              <a:buChar char="•"/>
            </a:pPr>
            <a:r>
              <a:rPr lang="en-US" sz="882" spc="4" dirty="0">
                <a:uFill>
                  <a:solidFill>
                    <a:srgbClr val="000000"/>
                  </a:solidFill>
                </a:uFill>
                <a:latin typeface="Arial Narrow"/>
                <a:cs typeface="Arial Narrow"/>
              </a:rPr>
              <a:t>Mark Blackburn, Stevens</a:t>
            </a:r>
          </a:p>
          <a:p>
            <a:pPr marL="179304" indent="-179304">
              <a:buFont typeface="Arial" panose="020B0604020202020204" pitchFamily="34" charset="0"/>
              <a:buChar char="•"/>
            </a:pPr>
            <a:r>
              <a:rPr lang="en-US" sz="882" spc="4" dirty="0">
                <a:uFill>
                  <a:solidFill>
                    <a:srgbClr val="000000"/>
                  </a:solidFill>
                </a:uFill>
                <a:latin typeface="Arial Narrow"/>
                <a:cs typeface="Arial Narrow"/>
              </a:rPr>
              <a:t>Terri Chan, Boeing</a:t>
            </a:r>
          </a:p>
          <a:p>
            <a:pPr marL="179304" indent="-179304">
              <a:buFont typeface="Arial" panose="020B0604020202020204" pitchFamily="34" charset="0"/>
              <a:buChar char="•"/>
            </a:pPr>
            <a:r>
              <a:rPr lang="en-US" sz="882" spc="4" dirty="0">
                <a:uFill>
                  <a:solidFill>
                    <a:srgbClr val="000000"/>
                  </a:solidFill>
                </a:uFill>
                <a:latin typeface="Arial Narrow"/>
                <a:cs typeface="Arial Narrow"/>
              </a:rPr>
              <a:t>Ken Zhang, L3 Harris </a:t>
            </a:r>
          </a:p>
          <a:p>
            <a:pPr marL="179304" indent="-179304">
              <a:buFont typeface="Arial" panose="020B0604020202020204" pitchFamily="34" charset="0"/>
              <a:buChar char="•"/>
            </a:pPr>
            <a:r>
              <a:rPr lang="en-US" sz="882" spc="4" dirty="0" err="1">
                <a:uFill>
                  <a:solidFill>
                    <a:srgbClr val="000000"/>
                  </a:solidFill>
                </a:uFill>
                <a:latin typeface="Arial Narrow"/>
                <a:cs typeface="Arial Narrow"/>
              </a:rPr>
              <a:t>Gan</a:t>
            </a:r>
            <a:r>
              <a:rPr lang="en-US" sz="882" spc="4" dirty="0">
                <a:uFill>
                  <a:solidFill>
                    <a:srgbClr val="000000"/>
                  </a:solidFill>
                </a:uFill>
                <a:latin typeface="Arial Narrow"/>
                <a:cs typeface="Arial Narrow"/>
              </a:rPr>
              <a:t> Wang, BAE Systems </a:t>
            </a:r>
          </a:p>
          <a:p>
            <a:pPr marL="179304" indent="-179304">
              <a:buFont typeface="Arial" panose="020B0604020202020204" pitchFamily="34" charset="0"/>
              <a:buChar char="•"/>
            </a:pPr>
            <a:r>
              <a:rPr lang="en-US" sz="882" spc="4" dirty="0">
                <a:uFill>
                  <a:solidFill>
                    <a:srgbClr val="000000"/>
                  </a:solidFill>
                </a:uFill>
                <a:latin typeface="Arial Narrow"/>
                <a:cs typeface="Arial Narrow"/>
              </a:rPr>
              <a:t>Mike Vinarcik, SAIC </a:t>
            </a:r>
          </a:p>
          <a:p>
            <a:pPr marL="179304" indent="-179304">
              <a:buFont typeface="Arial" panose="020B0604020202020204" pitchFamily="34" charset="0"/>
              <a:buChar char="•"/>
            </a:pPr>
            <a:r>
              <a:rPr lang="en-US" sz="882" spc="4" dirty="0">
                <a:uFill>
                  <a:solidFill>
                    <a:srgbClr val="000000"/>
                  </a:solidFill>
                </a:uFill>
                <a:latin typeface="Arial Narrow"/>
                <a:cs typeface="Arial Narrow"/>
              </a:rPr>
              <a:t>Mary Tolbert, MITRE</a:t>
            </a:r>
          </a:p>
        </p:txBody>
      </p:sp>
      <p:sp>
        <p:nvSpPr>
          <p:cNvPr id="13" name="Footer Placeholder 12"/>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1065826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9804" y="237784"/>
            <a:ext cx="9270884" cy="381778"/>
          </a:xfrm>
          <a:prstGeom prst="rect">
            <a:avLst/>
          </a:prstGeom>
        </p:spPr>
        <p:txBody>
          <a:bodyPr vert="horz" wrap="square" lIns="0" tIns="12326" rIns="0" bIns="0" rtlCol="0" anchor="ctr">
            <a:spAutoFit/>
          </a:bodyPr>
          <a:lstStyle/>
          <a:p>
            <a:pPr marL="11206">
              <a:spcBef>
                <a:spcPts val="97"/>
              </a:spcBef>
            </a:pPr>
            <a:r>
              <a:rPr lang="en-US" sz="2400" dirty="0" smtClean="0"/>
              <a:t>Problem Statement: </a:t>
            </a:r>
            <a:r>
              <a:rPr sz="2400" dirty="0" smtClean="0"/>
              <a:t>Digital </a:t>
            </a:r>
            <a:r>
              <a:rPr sz="2400" dirty="0"/>
              <a:t>Artifacts Conversion </a:t>
            </a:r>
            <a:r>
              <a:rPr sz="2400" spc="4" dirty="0"/>
              <a:t>&amp;</a:t>
            </a:r>
            <a:r>
              <a:rPr sz="2400" spc="-154" dirty="0"/>
              <a:t> </a:t>
            </a:r>
            <a:r>
              <a:rPr sz="2400" dirty="0"/>
              <a:t>Reconversion</a:t>
            </a:r>
          </a:p>
        </p:txBody>
      </p:sp>
      <p:sp>
        <p:nvSpPr>
          <p:cNvPr id="29" name="object 29"/>
          <p:cNvSpPr txBox="1"/>
          <p:nvPr/>
        </p:nvSpPr>
        <p:spPr>
          <a:xfrm>
            <a:off x="10322673" y="5747160"/>
            <a:ext cx="91887" cy="307777"/>
          </a:xfrm>
          <a:prstGeom prst="rect">
            <a:avLst/>
          </a:prstGeom>
        </p:spPr>
        <p:txBody>
          <a:bodyPr vert="horz" wrap="square" lIns="0" tIns="0" rIns="0" bIns="0" rtlCol="0">
            <a:spAutoFit/>
          </a:bodyPr>
          <a:lstStyle/>
          <a:p>
            <a:pPr marL="22413">
              <a:lnSpc>
                <a:spcPts val="777"/>
              </a:lnSpc>
            </a:pPr>
            <a:fld id="{81D60167-4931-47E6-BA6A-407CBD079E47}" type="slidenum">
              <a:rPr sz="706" spc="9" dirty="0">
                <a:solidFill>
                  <a:srgbClr val="7E7E7E"/>
                </a:solidFill>
                <a:latin typeface="Calibri"/>
                <a:cs typeface="Calibri"/>
              </a:rPr>
              <a:pPr marL="22413">
                <a:lnSpc>
                  <a:spcPts val="777"/>
                </a:lnSpc>
              </a:pPr>
              <a:t>3</a:t>
            </a:fld>
            <a:endParaRPr sz="706">
              <a:latin typeface="Calibri"/>
              <a:cs typeface="Calibri"/>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25" y="954113"/>
            <a:ext cx="9647338" cy="4562325"/>
          </a:xfrm>
          <a:prstGeom prst="rect">
            <a:avLst/>
          </a:prstGeom>
        </p:spPr>
      </p:pic>
      <p:sp>
        <p:nvSpPr>
          <p:cNvPr id="32" name="TextBox 31"/>
          <p:cNvSpPr txBox="1"/>
          <p:nvPr/>
        </p:nvSpPr>
        <p:spPr>
          <a:xfrm>
            <a:off x="1191237" y="5873378"/>
            <a:ext cx="9482083" cy="461665"/>
          </a:xfrm>
          <a:prstGeom prst="rect">
            <a:avLst/>
          </a:prstGeom>
          <a:solidFill>
            <a:schemeClr val="bg2"/>
          </a:solidFill>
        </p:spPr>
        <p:txBody>
          <a:bodyPr wrap="none" rtlCol="0">
            <a:spAutoFit/>
          </a:bodyPr>
          <a:lstStyle/>
          <a:p>
            <a:r>
              <a:rPr lang="en-US" dirty="0" smtClean="0"/>
              <a:t>Need Standards to Facilitate Data Exchange in Global Supply Chain</a:t>
            </a:r>
            <a:endParaRPr lang="en-US" dirty="0"/>
          </a:p>
        </p:txBody>
      </p:sp>
      <p:sp>
        <p:nvSpPr>
          <p:cNvPr id="2" name="Footer Placeholder 1"/>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2722350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79" y="274639"/>
            <a:ext cx="10978515" cy="1143000"/>
          </a:xfrm>
        </p:spPr>
        <p:txBody>
          <a:bodyPr>
            <a:normAutofit/>
          </a:bodyPr>
          <a:lstStyle/>
          <a:p>
            <a:r>
              <a:rPr lang="en-US" sz="2800" dirty="0"/>
              <a:t>P</a:t>
            </a:r>
            <a:r>
              <a:rPr lang="en-US" sz="2800" dirty="0" smtClean="0"/>
              <a:t>rocess </a:t>
            </a:r>
            <a:r>
              <a:rPr lang="en-US" sz="2800" dirty="0"/>
              <a:t>to convert digital artifacts to digital views </a:t>
            </a:r>
            <a:r>
              <a:rPr lang="en-US" sz="2800" dirty="0" smtClean="0"/>
              <a:t>for consumption/ exchange</a:t>
            </a:r>
            <a:endParaRPr lang="en-US" sz="2800" dirty="0"/>
          </a:p>
        </p:txBody>
      </p:sp>
      <p:sp>
        <p:nvSpPr>
          <p:cNvPr id="4" name="Footer Placeholder 3"/>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4</a:t>
            </a:fld>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53203" y="1143000"/>
            <a:ext cx="6994231" cy="4525963"/>
          </a:xfrm>
          <a:prstGeom prst="rect">
            <a:avLst/>
          </a:prstGeom>
        </p:spPr>
      </p:pic>
      <p:sp>
        <p:nvSpPr>
          <p:cNvPr id="7" name="TextBox 6"/>
          <p:cNvSpPr txBox="1"/>
          <p:nvPr/>
        </p:nvSpPr>
        <p:spPr>
          <a:xfrm>
            <a:off x="476482" y="5557251"/>
            <a:ext cx="11245386" cy="830997"/>
          </a:xfrm>
          <a:prstGeom prst="rect">
            <a:avLst/>
          </a:prstGeom>
          <a:solidFill>
            <a:schemeClr val="accent4">
              <a:lumMod val="20000"/>
              <a:lumOff val="80000"/>
            </a:schemeClr>
          </a:solidFill>
        </p:spPr>
        <p:txBody>
          <a:bodyPr wrap="none" rtlCol="0">
            <a:spAutoFit/>
          </a:bodyPr>
          <a:lstStyle/>
          <a:p>
            <a:pPr algn="ctr"/>
            <a:r>
              <a:rPr lang="en-US" dirty="0" smtClean="0"/>
              <a:t>How do we assemble the artifacts? What information do we need?</a:t>
            </a:r>
          </a:p>
          <a:p>
            <a:pPr algn="ctr"/>
            <a:r>
              <a:rPr lang="en-US" dirty="0" smtClean="0"/>
              <a:t>How do we exchange and what standards do we need to facilitate the exchange?</a:t>
            </a:r>
            <a:endParaRPr lang="en-US" dirty="0"/>
          </a:p>
        </p:txBody>
      </p:sp>
    </p:spTree>
    <p:extLst>
      <p:ext uri="{BB962C8B-B14F-4D97-AF65-F5344CB8AC3E}">
        <p14:creationId xmlns:p14="http://schemas.microsoft.com/office/powerpoint/2010/main" val="388978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3257" y="619207"/>
            <a:ext cx="8261523" cy="444466"/>
          </a:xfrm>
          <a:prstGeom prst="rect">
            <a:avLst/>
          </a:prstGeom>
        </p:spPr>
        <p:txBody>
          <a:bodyPr vert="horz" wrap="square" lIns="0" tIns="13447" rIns="0" bIns="0" rtlCol="0" anchor="ctr">
            <a:spAutoFit/>
          </a:bodyPr>
          <a:lstStyle/>
          <a:p>
            <a:pPr marL="11206">
              <a:spcBef>
                <a:spcPts val="106"/>
              </a:spcBef>
            </a:pPr>
            <a:r>
              <a:rPr sz="2800" spc="4" dirty="0" smtClean="0">
                <a:latin typeface="Arial Narrow"/>
                <a:cs typeface="Arial Narrow"/>
              </a:rPr>
              <a:t>Digital </a:t>
            </a:r>
            <a:r>
              <a:rPr sz="2800" spc="4" dirty="0">
                <a:latin typeface="Arial Narrow"/>
                <a:cs typeface="Arial Narrow"/>
              </a:rPr>
              <a:t>Engineering</a:t>
            </a:r>
            <a:r>
              <a:rPr sz="2800" spc="-26" dirty="0">
                <a:latin typeface="Arial Narrow"/>
                <a:cs typeface="Arial Narrow"/>
              </a:rPr>
              <a:t> </a:t>
            </a:r>
            <a:r>
              <a:rPr sz="2800" spc="4" dirty="0" smtClean="0">
                <a:latin typeface="Arial Narrow"/>
                <a:cs typeface="Arial Narrow"/>
              </a:rPr>
              <a:t>Exchange</a:t>
            </a:r>
            <a:r>
              <a:rPr lang="en-US" sz="2800" spc="4" dirty="0" smtClean="0">
                <a:latin typeface="Arial Narrow"/>
                <a:cs typeface="Arial Narrow"/>
              </a:rPr>
              <a:t> Use Case</a:t>
            </a:r>
            <a:endParaRPr sz="2800" dirty="0">
              <a:latin typeface="Arial Narrow"/>
              <a:cs typeface="Arial Narrow"/>
            </a:endParaRPr>
          </a:p>
        </p:txBody>
      </p:sp>
      <p:sp>
        <p:nvSpPr>
          <p:cNvPr id="8" name="object 8"/>
          <p:cNvSpPr/>
          <p:nvPr/>
        </p:nvSpPr>
        <p:spPr>
          <a:xfrm>
            <a:off x="5959396" y="2127513"/>
            <a:ext cx="4460514" cy="3415499"/>
          </a:xfrm>
          <a:prstGeom prst="rect">
            <a:avLst/>
          </a:prstGeom>
          <a:blipFill>
            <a:blip r:embed="rId4" cstate="print"/>
            <a:stretch>
              <a:fillRect/>
            </a:stretch>
          </a:blipFill>
        </p:spPr>
        <p:txBody>
          <a:bodyPr wrap="square" lIns="0" tIns="0" rIns="0" bIns="0" rtlCol="0"/>
          <a:lstStyle/>
          <a:p>
            <a:endParaRPr sz="2118"/>
          </a:p>
        </p:txBody>
      </p:sp>
      <p:sp>
        <p:nvSpPr>
          <p:cNvPr id="9" name="object 9"/>
          <p:cNvSpPr/>
          <p:nvPr/>
        </p:nvSpPr>
        <p:spPr>
          <a:xfrm>
            <a:off x="1836304" y="1599007"/>
            <a:ext cx="3867626" cy="1044615"/>
          </a:xfrm>
          <a:prstGeom prst="rect">
            <a:avLst/>
          </a:prstGeom>
          <a:blipFill>
            <a:blip r:embed="rId5" cstate="print"/>
            <a:stretch>
              <a:fillRect/>
            </a:stretch>
          </a:blipFill>
        </p:spPr>
        <p:txBody>
          <a:bodyPr wrap="square" lIns="0" tIns="0" rIns="0" bIns="0" rtlCol="0"/>
          <a:lstStyle/>
          <a:p>
            <a:endParaRPr sz="2118"/>
          </a:p>
        </p:txBody>
      </p:sp>
      <p:sp>
        <p:nvSpPr>
          <p:cNvPr id="10" name="object 10"/>
          <p:cNvSpPr txBox="1"/>
          <p:nvPr/>
        </p:nvSpPr>
        <p:spPr>
          <a:xfrm>
            <a:off x="2352592" y="1982084"/>
            <a:ext cx="2512062" cy="537969"/>
          </a:xfrm>
          <a:prstGeom prst="rect">
            <a:avLst/>
          </a:prstGeom>
        </p:spPr>
        <p:txBody>
          <a:bodyPr vert="horz" wrap="square" lIns="0" tIns="15128" rIns="0" bIns="0" rtlCol="0">
            <a:spAutoFit/>
          </a:bodyPr>
          <a:lstStyle/>
          <a:p>
            <a:pPr marL="11206">
              <a:spcBef>
                <a:spcPts val="119"/>
              </a:spcBef>
            </a:pPr>
            <a:r>
              <a:rPr sz="1600" b="1" spc="4" dirty="0">
                <a:solidFill>
                  <a:srgbClr val="FFFFFF"/>
                </a:solidFill>
                <a:latin typeface="Calibri"/>
                <a:cs typeface="Calibri"/>
              </a:rPr>
              <a:t>Exchange Digital Artifact</a:t>
            </a:r>
            <a:r>
              <a:rPr sz="1600" b="1" spc="-22" dirty="0">
                <a:solidFill>
                  <a:srgbClr val="FFFFFF"/>
                </a:solidFill>
                <a:latin typeface="Calibri"/>
                <a:cs typeface="Calibri"/>
              </a:rPr>
              <a:t> </a:t>
            </a:r>
            <a:r>
              <a:rPr sz="1600" b="1" spc="4" dirty="0">
                <a:solidFill>
                  <a:srgbClr val="FFFFFF"/>
                </a:solidFill>
                <a:latin typeface="Calibri"/>
                <a:cs typeface="Calibri"/>
              </a:rPr>
              <a:t>Files</a:t>
            </a:r>
            <a:endParaRPr sz="1600" dirty="0">
              <a:latin typeface="Calibri"/>
              <a:cs typeface="Calibri"/>
            </a:endParaRPr>
          </a:p>
        </p:txBody>
      </p:sp>
      <p:sp>
        <p:nvSpPr>
          <p:cNvPr id="11" name="object 11"/>
          <p:cNvSpPr/>
          <p:nvPr/>
        </p:nvSpPr>
        <p:spPr>
          <a:xfrm>
            <a:off x="1818168" y="2672295"/>
            <a:ext cx="3867626" cy="1040741"/>
          </a:xfrm>
          <a:prstGeom prst="rect">
            <a:avLst/>
          </a:prstGeom>
          <a:blipFill>
            <a:blip r:embed="rId6" cstate="print"/>
            <a:stretch>
              <a:fillRect/>
            </a:stretch>
          </a:blipFill>
        </p:spPr>
        <p:txBody>
          <a:bodyPr wrap="square" lIns="0" tIns="0" rIns="0" bIns="0" rtlCol="0"/>
          <a:lstStyle/>
          <a:p>
            <a:endParaRPr sz="2118"/>
          </a:p>
        </p:txBody>
      </p:sp>
      <p:sp>
        <p:nvSpPr>
          <p:cNvPr id="12" name="object 12"/>
          <p:cNvSpPr/>
          <p:nvPr/>
        </p:nvSpPr>
        <p:spPr>
          <a:xfrm>
            <a:off x="1836304" y="3619267"/>
            <a:ext cx="3867626" cy="1040741"/>
          </a:xfrm>
          <a:prstGeom prst="rect">
            <a:avLst/>
          </a:prstGeom>
          <a:blipFill>
            <a:blip r:embed="rId7" cstate="print"/>
            <a:stretch>
              <a:fillRect/>
            </a:stretch>
          </a:blipFill>
        </p:spPr>
        <p:txBody>
          <a:bodyPr wrap="square" lIns="0" tIns="0" rIns="0" bIns="0" rtlCol="0"/>
          <a:lstStyle/>
          <a:p>
            <a:endParaRPr sz="2118"/>
          </a:p>
        </p:txBody>
      </p:sp>
      <p:sp>
        <p:nvSpPr>
          <p:cNvPr id="13" name="object 13"/>
          <p:cNvSpPr txBox="1"/>
          <p:nvPr/>
        </p:nvSpPr>
        <p:spPr>
          <a:xfrm>
            <a:off x="2007209" y="2937580"/>
            <a:ext cx="3249125" cy="1456787"/>
          </a:xfrm>
          <a:prstGeom prst="rect">
            <a:avLst/>
          </a:prstGeom>
        </p:spPr>
        <p:txBody>
          <a:bodyPr vert="horz" wrap="square" lIns="0" tIns="10646" rIns="0" bIns="0" rtlCol="0">
            <a:spAutoFit/>
          </a:bodyPr>
          <a:lstStyle/>
          <a:p>
            <a:pPr marL="1030996" marR="69480" indent="-982248">
              <a:lnSpc>
                <a:spcPct val="102400"/>
              </a:lnSpc>
              <a:spcBef>
                <a:spcPts val="84"/>
              </a:spcBef>
            </a:pPr>
            <a:r>
              <a:rPr sz="1600" b="1" spc="4" dirty="0">
                <a:solidFill>
                  <a:srgbClr val="FFFFFF"/>
                </a:solidFill>
                <a:latin typeface="Calibri"/>
                <a:cs typeface="Calibri"/>
              </a:rPr>
              <a:t>Synchronize Digital Artifacts </a:t>
            </a:r>
            <a:r>
              <a:rPr sz="1600" b="1" spc="9" dirty="0">
                <a:solidFill>
                  <a:srgbClr val="FFFFFF"/>
                </a:solidFill>
                <a:latin typeface="Calibri"/>
                <a:cs typeface="Calibri"/>
              </a:rPr>
              <a:t>in Clone  </a:t>
            </a:r>
            <a:r>
              <a:rPr sz="1600" b="1" spc="4" dirty="0">
                <a:solidFill>
                  <a:srgbClr val="FFFFFF"/>
                </a:solidFill>
                <a:latin typeface="Calibri"/>
                <a:cs typeface="Calibri"/>
              </a:rPr>
              <a:t>Systems</a:t>
            </a:r>
            <a:endParaRPr sz="1600" dirty="0">
              <a:latin typeface="Calibri"/>
              <a:cs typeface="Calibri"/>
            </a:endParaRPr>
          </a:p>
          <a:p>
            <a:pPr>
              <a:lnSpc>
                <a:spcPct val="100000"/>
              </a:lnSpc>
            </a:pPr>
            <a:endParaRPr sz="1324" dirty="0">
              <a:latin typeface="Times New Roman"/>
              <a:cs typeface="Times New Roman"/>
            </a:endParaRPr>
          </a:p>
          <a:p>
            <a:pPr>
              <a:spcBef>
                <a:spcPts val="22"/>
              </a:spcBef>
            </a:pPr>
            <a:endParaRPr sz="1544" dirty="0">
              <a:latin typeface="Times New Roman"/>
              <a:cs typeface="Times New Roman"/>
            </a:endParaRPr>
          </a:p>
          <a:p>
            <a:pPr marL="1032117" marR="4483" indent="-1021471">
              <a:lnSpc>
                <a:spcPct val="102400"/>
              </a:lnSpc>
            </a:pPr>
            <a:r>
              <a:rPr sz="1600" b="1" spc="4" dirty="0">
                <a:solidFill>
                  <a:srgbClr val="FFFFFF"/>
                </a:solidFill>
                <a:latin typeface="Calibri"/>
                <a:cs typeface="Calibri"/>
              </a:rPr>
              <a:t>Grant </a:t>
            </a:r>
            <a:r>
              <a:rPr sz="1600" b="1" spc="9" dirty="0">
                <a:solidFill>
                  <a:srgbClr val="FFFFFF"/>
                </a:solidFill>
                <a:latin typeface="Calibri"/>
                <a:cs typeface="Calibri"/>
              </a:rPr>
              <a:t>Remote Access </a:t>
            </a:r>
            <a:r>
              <a:rPr sz="1600" b="1" spc="4" dirty="0">
                <a:solidFill>
                  <a:srgbClr val="FFFFFF"/>
                </a:solidFill>
                <a:latin typeface="Calibri"/>
                <a:cs typeface="Calibri"/>
              </a:rPr>
              <a:t>to </a:t>
            </a:r>
            <a:r>
              <a:rPr sz="1600" b="1" spc="9" dirty="0" smtClean="0">
                <a:solidFill>
                  <a:srgbClr val="FFFFFF"/>
                </a:solidFill>
                <a:latin typeface="Calibri"/>
                <a:cs typeface="Calibri"/>
              </a:rPr>
              <a:t>Source</a:t>
            </a:r>
            <a:r>
              <a:rPr lang="en-US" sz="1600" b="1" spc="9" dirty="0" smtClean="0">
                <a:solidFill>
                  <a:srgbClr val="FFFFFF"/>
                </a:solidFill>
                <a:latin typeface="Calibri"/>
                <a:cs typeface="Calibri"/>
              </a:rPr>
              <a:t> </a:t>
            </a:r>
            <a:r>
              <a:rPr sz="1600" b="1" spc="4" dirty="0" smtClean="0">
                <a:solidFill>
                  <a:srgbClr val="FFFFFF"/>
                </a:solidFill>
                <a:latin typeface="Calibri"/>
                <a:cs typeface="Calibri"/>
              </a:rPr>
              <a:t>Digital  </a:t>
            </a:r>
            <a:r>
              <a:rPr sz="1600" b="1" spc="4" dirty="0">
                <a:solidFill>
                  <a:srgbClr val="FFFFFF"/>
                </a:solidFill>
                <a:latin typeface="Calibri"/>
                <a:cs typeface="Calibri"/>
              </a:rPr>
              <a:t>Artifacts</a:t>
            </a:r>
            <a:endParaRPr sz="1600" dirty="0">
              <a:latin typeface="Calibri"/>
              <a:cs typeface="Calibri"/>
            </a:endParaRPr>
          </a:p>
        </p:txBody>
      </p:sp>
      <p:sp>
        <p:nvSpPr>
          <p:cNvPr id="14" name="object 14"/>
          <p:cNvSpPr/>
          <p:nvPr/>
        </p:nvSpPr>
        <p:spPr>
          <a:xfrm>
            <a:off x="1818168" y="4714255"/>
            <a:ext cx="3867626" cy="1044615"/>
          </a:xfrm>
          <a:prstGeom prst="rect">
            <a:avLst/>
          </a:prstGeom>
          <a:blipFill>
            <a:blip r:embed="rId8" cstate="print"/>
            <a:stretch>
              <a:fillRect/>
            </a:stretch>
          </a:blipFill>
        </p:spPr>
        <p:txBody>
          <a:bodyPr wrap="square" lIns="0" tIns="0" rIns="0" bIns="0" rtlCol="0"/>
          <a:lstStyle/>
          <a:p>
            <a:endParaRPr sz="2118"/>
          </a:p>
        </p:txBody>
      </p:sp>
      <p:sp>
        <p:nvSpPr>
          <p:cNvPr id="15" name="object 15"/>
          <p:cNvSpPr txBox="1"/>
          <p:nvPr/>
        </p:nvSpPr>
        <p:spPr>
          <a:xfrm>
            <a:off x="1927252" y="4982642"/>
            <a:ext cx="3373457" cy="504411"/>
          </a:xfrm>
          <a:prstGeom prst="rect">
            <a:avLst/>
          </a:prstGeom>
        </p:spPr>
        <p:txBody>
          <a:bodyPr vert="horz" wrap="square" lIns="0" tIns="10646" rIns="0" bIns="0" rtlCol="0">
            <a:spAutoFit/>
          </a:bodyPr>
          <a:lstStyle/>
          <a:p>
            <a:pPr marL="695922" marR="4483" indent="-685276">
              <a:lnSpc>
                <a:spcPct val="102400"/>
              </a:lnSpc>
              <a:spcBef>
                <a:spcPts val="84"/>
              </a:spcBef>
            </a:pPr>
            <a:r>
              <a:rPr sz="1600" b="1" spc="13" dirty="0">
                <a:solidFill>
                  <a:srgbClr val="FFFFFF"/>
                </a:solidFill>
                <a:latin typeface="Calibri"/>
                <a:cs typeface="Calibri"/>
              </a:rPr>
              <a:t>Loan </a:t>
            </a:r>
            <a:r>
              <a:rPr sz="1600" b="1" spc="22" dirty="0">
                <a:solidFill>
                  <a:srgbClr val="FFFFFF"/>
                </a:solidFill>
                <a:latin typeface="Calibri"/>
                <a:cs typeface="Calibri"/>
              </a:rPr>
              <a:t>&amp; </a:t>
            </a:r>
            <a:r>
              <a:rPr sz="1600" b="1" spc="9" dirty="0">
                <a:solidFill>
                  <a:srgbClr val="FFFFFF"/>
                </a:solidFill>
                <a:latin typeface="Calibri"/>
                <a:cs typeface="Calibri"/>
              </a:rPr>
              <a:t>Borrow </a:t>
            </a:r>
            <a:r>
              <a:rPr sz="1600" b="1" spc="4" dirty="0">
                <a:solidFill>
                  <a:srgbClr val="FFFFFF"/>
                </a:solidFill>
                <a:latin typeface="Calibri"/>
                <a:cs typeface="Calibri"/>
              </a:rPr>
              <a:t>Digital Artifacts </a:t>
            </a:r>
            <a:r>
              <a:rPr sz="1600" b="1" spc="9" dirty="0">
                <a:solidFill>
                  <a:srgbClr val="FFFFFF"/>
                </a:solidFill>
                <a:latin typeface="Calibri"/>
                <a:cs typeface="Calibri"/>
              </a:rPr>
              <a:t>from </a:t>
            </a:r>
            <a:r>
              <a:rPr sz="1600" b="1" spc="4" dirty="0">
                <a:solidFill>
                  <a:srgbClr val="FFFFFF"/>
                </a:solidFill>
                <a:latin typeface="Calibri"/>
                <a:cs typeface="Calibri"/>
              </a:rPr>
              <a:t>3</a:t>
            </a:r>
            <a:r>
              <a:rPr sz="1600" b="1" spc="6" baseline="26315" dirty="0">
                <a:solidFill>
                  <a:srgbClr val="FFFFFF"/>
                </a:solidFill>
                <a:latin typeface="Calibri"/>
                <a:cs typeface="Calibri"/>
              </a:rPr>
              <a:t>rd  </a:t>
            </a:r>
            <a:r>
              <a:rPr sz="1600" b="1" spc="4" dirty="0">
                <a:solidFill>
                  <a:srgbClr val="FFFFFF"/>
                </a:solidFill>
                <a:latin typeface="Calibri"/>
                <a:cs typeface="Calibri"/>
              </a:rPr>
              <a:t>Party </a:t>
            </a:r>
            <a:r>
              <a:rPr sz="1600" b="1" spc="-4" dirty="0">
                <a:solidFill>
                  <a:srgbClr val="FFFFFF"/>
                </a:solidFill>
                <a:latin typeface="Calibri"/>
                <a:cs typeface="Calibri"/>
              </a:rPr>
              <a:t>Trusted</a:t>
            </a:r>
            <a:r>
              <a:rPr sz="1600" b="1" dirty="0">
                <a:solidFill>
                  <a:srgbClr val="FFFFFF"/>
                </a:solidFill>
                <a:latin typeface="Calibri"/>
                <a:cs typeface="Calibri"/>
              </a:rPr>
              <a:t> </a:t>
            </a:r>
            <a:r>
              <a:rPr sz="1600" b="1" spc="4" dirty="0">
                <a:solidFill>
                  <a:srgbClr val="FFFFFF"/>
                </a:solidFill>
                <a:latin typeface="Calibri"/>
                <a:cs typeface="Calibri"/>
              </a:rPr>
              <a:t>Agent</a:t>
            </a:r>
            <a:endParaRPr sz="1600" dirty="0">
              <a:latin typeface="Calibri"/>
              <a:cs typeface="Calibri"/>
            </a:endParaRPr>
          </a:p>
        </p:txBody>
      </p:sp>
      <p:sp>
        <p:nvSpPr>
          <p:cNvPr id="17" name="TextBox 16"/>
          <p:cNvSpPr txBox="1"/>
          <p:nvPr/>
        </p:nvSpPr>
        <p:spPr>
          <a:xfrm>
            <a:off x="945449" y="5808297"/>
            <a:ext cx="10317248" cy="461665"/>
          </a:xfrm>
          <a:prstGeom prst="rect">
            <a:avLst/>
          </a:prstGeom>
          <a:solidFill>
            <a:schemeClr val="accent4">
              <a:lumMod val="20000"/>
              <a:lumOff val="80000"/>
            </a:schemeClr>
          </a:solidFill>
        </p:spPr>
        <p:txBody>
          <a:bodyPr wrap="none" rtlCol="0">
            <a:spAutoFit/>
          </a:bodyPr>
          <a:lstStyle/>
          <a:p>
            <a:pPr algn="ctr"/>
            <a:r>
              <a:rPr lang="en-US" dirty="0" smtClean="0"/>
              <a:t>Survey current standards that address these Digital Exchange Use Cases</a:t>
            </a:r>
            <a:endParaRPr lang="en-US" dirty="0"/>
          </a:p>
        </p:txBody>
      </p:sp>
      <p:sp>
        <p:nvSpPr>
          <p:cNvPr id="2" name="Footer Placeholder 1"/>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763429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558071" y="3449214"/>
            <a:ext cx="1664778" cy="1224555"/>
            <a:chOff x="7757286" y="1263316"/>
            <a:chExt cx="1664778" cy="1224555"/>
          </a:xfrm>
        </p:grpSpPr>
        <p:pic>
          <p:nvPicPr>
            <p:cNvPr id="16" name="Bild 7" descr="170328_Prostep_Logo_dunkelblau_rgb.png">
              <a:extLst>
                <a:ext uri="{FF2B5EF4-FFF2-40B4-BE49-F238E27FC236}">
                  <a16:creationId xmlns:a16="http://schemas.microsoft.com/office/drawing/2014/main" id="{7739213E-6440-4109-8C0A-DE49B35612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4938" y="1263316"/>
              <a:ext cx="1597126" cy="864252"/>
            </a:xfrm>
            <a:prstGeom prst="rect">
              <a:avLst/>
            </a:prstGeom>
          </p:spPr>
        </p:pic>
        <p:sp>
          <p:nvSpPr>
            <p:cNvPr id="8" name="Rectangle 7"/>
            <p:cNvSpPr/>
            <p:nvPr/>
          </p:nvSpPr>
          <p:spPr>
            <a:xfrm>
              <a:off x="7757286" y="2026206"/>
              <a:ext cx="1663440" cy="461665"/>
            </a:xfrm>
            <a:prstGeom prst="rect">
              <a:avLst/>
            </a:prstGeom>
          </p:spPr>
          <p:txBody>
            <a:bodyPr wrap="square">
              <a:spAutoFit/>
            </a:bodyPr>
            <a:lstStyle/>
            <a:p>
              <a:r>
                <a:rPr lang="en-US" b="1" dirty="0" err="1">
                  <a:cs typeface="Open Sans"/>
                </a:rPr>
                <a:t>SmartSE</a:t>
              </a:r>
              <a:r>
                <a:rPr lang="en-US" dirty="0"/>
                <a:t> </a:t>
              </a:r>
            </a:p>
          </p:txBody>
        </p:sp>
      </p:grpSp>
      <p:grpSp>
        <p:nvGrpSpPr>
          <p:cNvPr id="7" name="Group 6"/>
          <p:cNvGrpSpPr/>
          <p:nvPr/>
        </p:nvGrpSpPr>
        <p:grpSpPr>
          <a:xfrm>
            <a:off x="1807185" y="2043413"/>
            <a:ext cx="2775119" cy="1185199"/>
            <a:chOff x="108628" y="1335554"/>
            <a:chExt cx="2775119" cy="1185199"/>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91" y="1335554"/>
              <a:ext cx="1946671" cy="885761"/>
            </a:xfrm>
            <a:prstGeom prst="rect">
              <a:avLst/>
            </a:prstGeom>
            <a:ln>
              <a:solidFill>
                <a:schemeClr val="tx1"/>
              </a:solidFill>
            </a:ln>
          </p:spPr>
        </p:pic>
        <p:sp>
          <p:nvSpPr>
            <p:cNvPr id="18" name="Rectangle 17"/>
            <p:cNvSpPr/>
            <p:nvPr/>
          </p:nvSpPr>
          <p:spPr>
            <a:xfrm>
              <a:off x="108628" y="2151421"/>
              <a:ext cx="2775119" cy="369332"/>
            </a:xfrm>
            <a:prstGeom prst="rect">
              <a:avLst/>
            </a:prstGeom>
          </p:spPr>
          <p:txBody>
            <a:bodyPr wrap="none">
              <a:spAutoFit/>
            </a:bodyPr>
            <a:lstStyle/>
            <a:p>
              <a:r>
                <a:rPr lang="en-US" sz="1800" b="1" kern="0" dirty="0">
                  <a:solidFill>
                    <a:srgbClr val="000000"/>
                  </a:solidFill>
                  <a:latin typeface="Arial"/>
                </a:rPr>
                <a:t>A&amp;D PLM Action Group</a:t>
              </a:r>
              <a:endParaRPr lang="en-US" sz="700" dirty="0"/>
            </a:p>
          </p:txBody>
        </p:sp>
      </p:grpSp>
      <p:grpSp>
        <p:nvGrpSpPr>
          <p:cNvPr id="3" name="Group 2"/>
          <p:cNvGrpSpPr/>
          <p:nvPr/>
        </p:nvGrpSpPr>
        <p:grpSpPr>
          <a:xfrm>
            <a:off x="6818631" y="4061206"/>
            <a:ext cx="2113849" cy="1145117"/>
            <a:chOff x="8840946" y="3475845"/>
            <a:chExt cx="2113849" cy="1145117"/>
          </a:xfrm>
        </p:grpSpPr>
        <p:pic>
          <p:nvPicPr>
            <p:cNvPr id="11" name="Picture 3" descr="C:\Users\Jack\Downloads\PDES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1473" y="3475845"/>
              <a:ext cx="2103322" cy="801842"/>
            </a:xfrm>
            <a:prstGeom prst="rect">
              <a:avLst/>
            </a:prstGeom>
            <a:noFill/>
            <a:ln>
              <a:noFill/>
            </a:ln>
            <a:effectLst>
              <a:outerShdw blurRad="50800" dist="762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8840946" y="4220852"/>
              <a:ext cx="2109873" cy="400110"/>
            </a:xfrm>
            <a:prstGeom prst="rect">
              <a:avLst/>
            </a:prstGeom>
          </p:spPr>
          <p:txBody>
            <a:bodyPr wrap="none">
              <a:spAutoFit/>
            </a:bodyPr>
            <a:lstStyle/>
            <a:p>
              <a:r>
                <a:rPr lang="en-US" sz="2000" b="1" kern="0" dirty="0">
                  <a:solidFill>
                    <a:srgbClr val="000000"/>
                  </a:solidFill>
                  <a:latin typeface="Arial"/>
                </a:rPr>
                <a:t>MBSE for PDES</a:t>
              </a:r>
              <a:endParaRPr lang="en-US" sz="800" dirty="0"/>
            </a:p>
          </p:txBody>
        </p:sp>
      </p:grpSp>
      <p:grpSp>
        <p:nvGrpSpPr>
          <p:cNvPr id="45" name="Group 44"/>
          <p:cNvGrpSpPr/>
          <p:nvPr/>
        </p:nvGrpSpPr>
        <p:grpSpPr>
          <a:xfrm>
            <a:off x="588400" y="5151913"/>
            <a:ext cx="2364750" cy="1063014"/>
            <a:chOff x="661829" y="2720909"/>
            <a:chExt cx="3036343" cy="1286245"/>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883" y="2720909"/>
              <a:ext cx="2227654" cy="873000"/>
            </a:xfrm>
            <a:prstGeom prst="rect">
              <a:avLst/>
            </a:prstGeom>
          </p:spPr>
        </p:pic>
        <p:sp>
          <p:nvSpPr>
            <p:cNvPr id="22" name="Rectangle 21"/>
            <p:cNvSpPr/>
            <p:nvPr/>
          </p:nvSpPr>
          <p:spPr>
            <a:xfrm>
              <a:off x="661829" y="3523021"/>
              <a:ext cx="3036343" cy="484133"/>
            </a:xfrm>
            <a:prstGeom prst="rect">
              <a:avLst/>
            </a:prstGeom>
          </p:spPr>
          <p:txBody>
            <a:bodyPr wrap="none">
              <a:spAutoFit/>
            </a:bodyPr>
            <a:lstStyle/>
            <a:p>
              <a:r>
                <a:rPr lang="en-US" sz="2000" b="1" kern="0" dirty="0">
                  <a:solidFill>
                    <a:srgbClr val="000000"/>
                  </a:solidFill>
                  <a:latin typeface="Arial"/>
                </a:rPr>
                <a:t>LOTAR for MBSE </a:t>
              </a:r>
              <a:endParaRPr lang="en-US" sz="800" dirty="0"/>
            </a:p>
          </p:txBody>
        </p:sp>
      </p:grpSp>
      <p:grpSp>
        <p:nvGrpSpPr>
          <p:cNvPr id="46" name="Group 45"/>
          <p:cNvGrpSpPr/>
          <p:nvPr/>
        </p:nvGrpSpPr>
        <p:grpSpPr>
          <a:xfrm>
            <a:off x="5221511" y="2385573"/>
            <a:ext cx="3385266" cy="1484804"/>
            <a:chOff x="4074313" y="1600200"/>
            <a:chExt cx="3385266" cy="1484804"/>
          </a:xfrm>
        </p:grpSpPr>
        <p:grpSp>
          <p:nvGrpSpPr>
            <p:cNvPr id="14" name="Group 13"/>
            <p:cNvGrpSpPr/>
            <p:nvPr/>
          </p:nvGrpSpPr>
          <p:grpSpPr>
            <a:xfrm>
              <a:off x="5288089" y="1800040"/>
              <a:ext cx="1641304" cy="805808"/>
              <a:chOff x="9844991" y="2196302"/>
              <a:chExt cx="1642159" cy="806228"/>
            </a:xfrm>
          </p:grpSpPr>
          <p:sp>
            <p:nvSpPr>
              <p:cNvPr id="9" name="Oval 8"/>
              <p:cNvSpPr/>
              <p:nvPr/>
            </p:nvSpPr>
            <p:spPr>
              <a:xfrm>
                <a:off x="9844991" y="2196302"/>
                <a:ext cx="1642159" cy="793251"/>
              </a:xfrm>
              <a:prstGeom prst="ellipse">
                <a:avLst/>
              </a:prstGeom>
              <a:solidFill>
                <a:schemeClr val="bg1"/>
              </a:solidFill>
              <a:effectLst>
                <a:outerShdw blurRad="40000" dist="635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defTabSz="456971"/>
                <a:endParaRPr lang="en-US" sz="1799" dirty="0">
                  <a:solidFill>
                    <a:prstClr val="white"/>
                  </a:solidFill>
                </a:endParaRPr>
              </a:p>
            </p:txBody>
          </p:sp>
          <p:sp>
            <p:nvSpPr>
              <p:cNvPr id="10" name="TextBox 9"/>
              <p:cNvSpPr txBox="1"/>
              <p:nvPr/>
            </p:nvSpPr>
            <p:spPr>
              <a:xfrm>
                <a:off x="9902147" y="2218084"/>
                <a:ext cx="1585003" cy="78444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456971"/>
                <a:r>
                  <a:rPr lang="en-US" sz="1499" b="1" dirty="0">
                    <a:solidFill>
                      <a:schemeClr val="accent1">
                        <a:lumMod val="50000"/>
                      </a:schemeClr>
                    </a:solidFill>
                  </a:rPr>
                  <a:t>PDES, Inc. </a:t>
                </a:r>
                <a:br>
                  <a:rPr lang="en-US" sz="1499" b="1" dirty="0">
                    <a:solidFill>
                      <a:schemeClr val="accent1">
                        <a:lumMod val="50000"/>
                      </a:schemeClr>
                    </a:solidFill>
                  </a:rPr>
                </a:br>
                <a:r>
                  <a:rPr lang="en-US" sz="1499" b="1" dirty="0">
                    <a:solidFill>
                      <a:schemeClr val="accent1">
                        <a:lumMod val="50000"/>
                      </a:schemeClr>
                    </a:solidFill>
                  </a:rPr>
                  <a:t>Model-Based</a:t>
                </a:r>
              </a:p>
              <a:p>
                <a:pPr algn="ctr" defTabSz="456971"/>
                <a:r>
                  <a:rPr lang="en-US" sz="1499" b="1" dirty="0">
                    <a:solidFill>
                      <a:schemeClr val="accent1">
                        <a:lumMod val="50000"/>
                      </a:schemeClr>
                    </a:solidFill>
                  </a:rPr>
                  <a:t>Sys Eng.</a:t>
                </a:r>
              </a:p>
            </p:txBody>
          </p:sp>
        </p:grpSp>
        <p:sp>
          <p:nvSpPr>
            <p:cNvPr id="30" name="TextBox 29"/>
            <p:cNvSpPr txBox="1"/>
            <p:nvPr/>
          </p:nvSpPr>
          <p:spPr>
            <a:xfrm>
              <a:off x="4227207" y="2684894"/>
              <a:ext cx="3232372" cy="400110"/>
            </a:xfrm>
            <a:prstGeom prst="rect">
              <a:avLst/>
            </a:prstGeom>
            <a:noFill/>
          </p:spPr>
          <p:txBody>
            <a:bodyPr wrap="square" rtlCol="0">
              <a:spAutoFit/>
            </a:bodyPr>
            <a:lstStyle/>
            <a:p>
              <a:r>
                <a:rPr lang="en-US" sz="2000" b="1" kern="0" dirty="0">
                  <a:solidFill>
                    <a:srgbClr val="000000"/>
                  </a:solidFill>
                  <a:latin typeface="Arial"/>
                </a:rPr>
                <a:t>INCOSE – PDES </a:t>
              </a:r>
              <a:r>
                <a:rPr lang="en-US" sz="2000" b="1" kern="0" dirty="0" err="1">
                  <a:solidFill>
                    <a:srgbClr val="000000"/>
                  </a:solidFill>
                  <a:latin typeface="Arial"/>
                </a:rPr>
                <a:t>MoU</a:t>
              </a:r>
              <a:endParaRPr lang="en-US" sz="2000" b="1" kern="0" dirty="0">
                <a:solidFill>
                  <a:srgbClr val="000000"/>
                </a:solidFill>
                <a:latin typeface="Arial"/>
              </a:endParaRPr>
            </a:p>
          </p:txBody>
        </p:sp>
        <p:pic>
          <p:nvPicPr>
            <p:cNvPr id="29" name="Picture 28" descr="logo-I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4313" y="1600200"/>
              <a:ext cx="1490625" cy="1182066"/>
            </a:xfrm>
            <a:prstGeom prst="rect">
              <a:avLst/>
            </a:prstGeom>
          </p:spPr>
        </p:pic>
      </p:grpSp>
      <p:grpSp>
        <p:nvGrpSpPr>
          <p:cNvPr id="36" name="Group 35"/>
          <p:cNvGrpSpPr/>
          <p:nvPr/>
        </p:nvGrpSpPr>
        <p:grpSpPr>
          <a:xfrm>
            <a:off x="8446515" y="1548304"/>
            <a:ext cx="2132026" cy="1071323"/>
            <a:chOff x="7459077" y="2468224"/>
            <a:chExt cx="2132026" cy="1071323"/>
          </a:xfrm>
        </p:grpSpPr>
        <p:pic>
          <p:nvPicPr>
            <p:cNvPr id="17" name="Image 21">
              <a:extLst>
                <a:ext uri="{FF2B5EF4-FFF2-40B4-BE49-F238E27FC236}">
                  <a16:creationId xmlns:a16="http://schemas.microsoft.com/office/drawing/2014/main" id="{8A36836F-8749-46DF-9F34-5EAB4E57DB97}"/>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59077" y="2468224"/>
              <a:ext cx="2132026" cy="82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7471168" y="3029727"/>
              <a:ext cx="2108269" cy="509820"/>
            </a:xfrm>
            <a:prstGeom prst="rect">
              <a:avLst/>
            </a:prstGeom>
          </p:spPr>
          <p:txBody>
            <a:bodyPr wrap="none">
              <a:spAutoFit/>
            </a:bodyPr>
            <a:lstStyle/>
            <a:p>
              <a:pPr algn="ctr">
                <a:lnSpc>
                  <a:spcPts val="1600"/>
                </a:lnSpc>
              </a:pPr>
              <a:r>
                <a:rPr lang="en-US" sz="2000" b="1" kern="0" dirty="0">
                  <a:solidFill>
                    <a:srgbClr val="000000"/>
                  </a:solidFill>
                  <a:latin typeface="Arial"/>
                </a:rPr>
                <a:t>Standardization</a:t>
              </a:r>
              <a:br>
                <a:rPr lang="en-US" sz="2000" b="1" kern="0" dirty="0">
                  <a:solidFill>
                    <a:srgbClr val="000000"/>
                  </a:solidFill>
                  <a:latin typeface="Arial"/>
                </a:rPr>
              </a:br>
              <a:r>
                <a:rPr lang="en-US" sz="2000" b="1" kern="0" dirty="0">
                  <a:solidFill>
                    <a:srgbClr val="000000"/>
                  </a:solidFill>
                  <a:latin typeface="Arial"/>
                </a:rPr>
                <a:t> Days </a:t>
              </a:r>
              <a:endParaRPr lang="en-US" sz="800" dirty="0"/>
            </a:p>
          </p:txBody>
        </p:sp>
      </p:grpSp>
      <p:grpSp>
        <p:nvGrpSpPr>
          <p:cNvPr id="13" name="Group 12"/>
          <p:cNvGrpSpPr/>
          <p:nvPr/>
        </p:nvGrpSpPr>
        <p:grpSpPr>
          <a:xfrm>
            <a:off x="9512529" y="4388625"/>
            <a:ext cx="2129081" cy="1669967"/>
            <a:chOff x="9270727" y="4388624"/>
            <a:chExt cx="2085325" cy="1669967"/>
          </a:xfrm>
        </p:grpSpPr>
        <p:pic>
          <p:nvPicPr>
            <p:cNvPr id="38" name="Picture 37" descr="logo-I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6064" y="4652692"/>
              <a:ext cx="1490625" cy="1182066"/>
            </a:xfrm>
            <a:prstGeom prst="rect">
              <a:avLst/>
            </a:prstGeom>
          </p:spPr>
        </p:pic>
        <p:sp>
          <p:nvSpPr>
            <p:cNvPr id="39" name="TextBox 38"/>
            <p:cNvSpPr txBox="1"/>
            <p:nvPr/>
          </p:nvSpPr>
          <p:spPr>
            <a:xfrm>
              <a:off x="9383937" y="5689259"/>
              <a:ext cx="1972115" cy="369332"/>
            </a:xfrm>
            <a:prstGeom prst="rect">
              <a:avLst/>
            </a:prstGeom>
            <a:noFill/>
          </p:spPr>
          <p:txBody>
            <a:bodyPr wrap="square" rtlCol="0">
              <a:spAutoFit/>
            </a:bodyPr>
            <a:lstStyle/>
            <a:p>
              <a:r>
                <a:rPr lang="en-US" sz="1800" b="1" kern="0" dirty="0">
                  <a:solidFill>
                    <a:srgbClr val="000000"/>
                  </a:solidFill>
                  <a:latin typeface="Arial"/>
                </a:rPr>
                <a:t>and DEIX WGs</a:t>
              </a:r>
            </a:p>
          </p:txBody>
        </p:sp>
        <p:sp>
          <p:nvSpPr>
            <p:cNvPr id="40" name="TextBox 39"/>
            <p:cNvSpPr txBox="1"/>
            <p:nvPr/>
          </p:nvSpPr>
          <p:spPr>
            <a:xfrm>
              <a:off x="9270727" y="4388624"/>
              <a:ext cx="1915627" cy="369332"/>
            </a:xfrm>
            <a:prstGeom prst="rect">
              <a:avLst/>
            </a:prstGeom>
            <a:noFill/>
          </p:spPr>
          <p:txBody>
            <a:bodyPr wrap="square" rtlCol="0">
              <a:spAutoFit/>
            </a:bodyPr>
            <a:lstStyle/>
            <a:p>
              <a:r>
                <a:rPr lang="en-US" sz="1800" b="1" kern="0" dirty="0">
                  <a:solidFill>
                    <a:srgbClr val="000000"/>
                  </a:solidFill>
                  <a:latin typeface="Arial"/>
                </a:rPr>
                <a:t>INCOSE TIMLM</a:t>
              </a:r>
            </a:p>
          </p:txBody>
        </p:sp>
      </p:grpSp>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976" y="3224143"/>
            <a:ext cx="1312457" cy="1314393"/>
          </a:xfrm>
          <a:prstGeom prst="rect">
            <a:avLst/>
          </a:prstGeom>
        </p:spPr>
      </p:pic>
      <p:grpSp>
        <p:nvGrpSpPr>
          <p:cNvPr id="44" name="Group 43"/>
          <p:cNvGrpSpPr/>
          <p:nvPr/>
        </p:nvGrpSpPr>
        <p:grpSpPr>
          <a:xfrm>
            <a:off x="8821400" y="2665755"/>
            <a:ext cx="2056746" cy="1325152"/>
            <a:chOff x="9412585" y="4741443"/>
            <a:chExt cx="2056746" cy="1325152"/>
          </a:xfrm>
        </p:grpSpPr>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2585" y="4741443"/>
              <a:ext cx="2056746" cy="1325152"/>
            </a:xfrm>
            <a:prstGeom prst="rect">
              <a:avLst/>
            </a:prstGeom>
            <a:effectLst/>
          </p:spPr>
        </p:pic>
        <p:sp>
          <p:nvSpPr>
            <p:cNvPr id="43" name="Rectangle 42"/>
            <p:cNvSpPr/>
            <p:nvPr/>
          </p:nvSpPr>
          <p:spPr>
            <a:xfrm>
              <a:off x="10184752" y="5160263"/>
              <a:ext cx="731520" cy="155448"/>
            </a:xfrm>
            <a:prstGeom prst="rect">
              <a:avLst/>
            </a:prstGeom>
            <a:solidFill>
              <a:schemeClr val="bg1"/>
            </a:solidFill>
          </p:spPr>
          <p:txBody>
            <a:bodyPr wrap="square" tIns="0" bIns="237744">
              <a:noAutofit/>
            </a:bodyPr>
            <a:lstStyle/>
            <a:p>
              <a:r>
                <a:rPr lang="en-US" sz="1600" b="1" kern="0" dirty="0">
                  <a:solidFill>
                    <a:srgbClr val="25AADF"/>
                  </a:solidFill>
                  <a:latin typeface="Microsoft Sans Serif" panose="020B0604020202020204" pitchFamily="34" charset="0"/>
                  <a:ea typeface="Microsoft Sans Serif" panose="020B0604020202020204" pitchFamily="34" charset="0"/>
                  <a:cs typeface="Microsoft Sans Serif" panose="020B0604020202020204" pitchFamily="34" charset="0"/>
                </a:rPr>
                <a:t>2020</a:t>
              </a:r>
              <a:endParaRPr lang="en-US" sz="1600" dirty="0">
                <a:solidFill>
                  <a:srgbClr val="25AAD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0736" y="5525191"/>
            <a:ext cx="2095500" cy="533400"/>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64755" y="3590502"/>
            <a:ext cx="685859" cy="434378"/>
          </a:xfrm>
          <a:prstGeom prst="rect">
            <a:avLst/>
          </a:prstGeom>
        </p:spPr>
      </p:pic>
      <p:sp>
        <p:nvSpPr>
          <p:cNvPr id="47" name="Title 1"/>
          <p:cNvSpPr txBox="1">
            <a:spLocks/>
          </p:cNvSpPr>
          <p:nvPr/>
        </p:nvSpPr>
        <p:spPr>
          <a:xfrm>
            <a:off x="680995" y="487957"/>
            <a:ext cx="8831533" cy="1092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971A9"/>
                </a:solidFill>
                <a:latin typeface="Arial Narrow" panose="020B0606020202030204" pitchFamily="34" charset="0"/>
                <a:ea typeface="Arial Narrow" panose="020B0606020202030204" pitchFamily="34" charset="0"/>
                <a:cs typeface="Arial Narrow" panose="020B0606020202030204" pitchFamily="34" charset="0"/>
              </a:defRPr>
            </a:lvl1pPr>
          </a:lstStyle>
          <a:p>
            <a:r>
              <a:rPr lang="en-US" sz="4400" dirty="0" smtClean="0">
                <a:solidFill>
                  <a:srgbClr val="981B1E"/>
                </a:solidFill>
                <a:latin typeface="Arial"/>
                <a:ea typeface="+mj-ea"/>
              </a:rPr>
              <a:t>50+ Standards Surveyed</a:t>
            </a:r>
            <a:endParaRPr lang="en-US" dirty="0"/>
          </a:p>
        </p:txBody>
      </p:sp>
      <p:pic>
        <p:nvPicPr>
          <p:cNvPr id="48" name="Picture 47" descr="ASD Logo with text"/>
          <p:cNvPicPr>
            <a:picLocks noChangeAspect="1" noChangeArrowheads="1"/>
          </p:cNvPicPr>
          <p:nvPr/>
        </p:nvPicPr>
        <p:blipFill>
          <a:blip r:embed="rId14" cstate="print"/>
          <a:srcRect/>
          <a:stretch>
            <a:fillRect/>
          </a:stretch>
        </p:blipFill>
        <p:spPr bwMode="auto">
          <a:xfrm>
            <a:off x="3146684" y="5345603"/>
            <a:ext cx="3503323" cy="439879"/>
          </a:xfrm>
          <a:prstGeom prst="rect">
            <a:avLst/>
          </a:prstGeom>
          <a:noFill/>
          <a:ln w="9525">
            <a:noFill/>
            <a:miter lim="800000"/>
            <a:headEnd/>
            <a:tailEnd/>
          </a:ln>
        </p:spPr>
      </p:pic>
      <p:pic>
        <p:nvPicPr>
          <p:cNvPr id="21" name="Picture 20"/>
          <p:cNvPicPr>
            <a:picLocks noChangeAspect="1"/>
          </p:cNvPicPr>
          <p:nvPr/>
        </p:nvPicPr>
        <p:blipFill>
          <a:blip r:embed="rId15"/>
          <a:stretch>
            <a:fillRect/>
          </a:stretch>
        </p:blipFill>
        <p:spPr>
          <a:xfrm>
            <a:off x="2350722" y="3706060"/>
            <a:ext cx="1032362" cy="1869669"/>
          </a:xfrm>
          <a:prstGeom prst="rect">
            <a:avLst/>
          </a:prstGeom>
        </p:spPr>
      </p:pic>
      <p:pic>
        <p:nvPicPr>
          <p:cNvPr id="25" name="Picture 24"/>
          <p:cNvPicPr>
            <a:picLocks noChangeAspect="1"/>
          </p:cNvPicPr>
          <p:nvPr/>
        </p:nvPicPr>
        <p:blipFill>
          <a:blip r:embed="rId16"/>
          <a:stretch>
            <a:fillRect/>
          </a:stretch>
        </p:blipFill>
        <p:spPr>
          <a:xfrm>
            <a:off x="6521738" y="1591999"/>
            <a:ext cx="1870415" cy="1636613"/>
          </a:xfrm>
          <a:prstGeom prst="rect">
            <a:avLst/>
          </a:prstGeom>
        </p:spPr>
      </p:pic>
      <p:sp>
        <p:nvSpPr>
          <p:cNvPr id="2" name="Footer Placeholder 1"/>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23078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3257" y="619207"/>
            <a:ext cx="8739990" cy="444466"/>
          </a:xfrm>
          <a:prstGeom prst="rect">
            <a:avLst/>
          </a:prstGeom>
        </p:spPr>
        <p:txBody>
          <a:bodyPr vert="horz" wrap="square" lIns="0" tIns="13447" rIns="0" bIns="0" rtlCol="0" anchor="ctr">
            <a:spAutoFit/>
          </a:bodyPr>
          <a:lstStyle/>
          <a:p>
            <a:pPr marL="11206">
              <a:spcBef>
                <a:spcPts val="106"/>
              </a:spcBef>
            </a:pPr>
            <a:r>
              <a:rPr lang="en-US" sz="2800" spc="4" dirty="0" smtClean="0">
                <a:latin typeface="Arial Narrow"/>
                <a:cs typeface="Arial Narrow"/>
              </a:rPr>
              <a:t>Applicable Standard for Exchange Use Case</a:t>
            </a:r>
            <a:endParaRPr sz="2800" dirty="0">
              <a:latin typeface="Arial Narrow"/>
              <a:cs typeface="Arial Narrow"/>
            </a:endParaRPr>
          </a:p>
        </p:txBody>
      </p:sp>
      <p:sp>
        <p:nvSpPr>
          <p:cNvPr id="8" name="object 8"/>
          <p:cNvSpPr/>
          <p:nvPr/>
        </p:nvSpPr>
        <p:spPr>
          <a:xfrm>
            <a:off x="7407925" y="1567143"/>
            <a:ext cx="4460514" cy="3415499"/>
          </a:xfrm>
          <a:prstGeom prst="rect">
            <a:avLst/>
          </a:prstGeom>
          <a:blipFill>
            <a:blip r:embed="rId4" cstate="print"/>
            <a:stretch>
              <a:fillRect/>
            </a:stretch>
          </a:blipFill>
        </p:spPr>
        <p:txBody>
          <a:bodyPr wrap="square" lIns="0" tIns="0" rIns="0" bIns="0" rtlCol="0"/>
          <a:lstStyle/>
          <a:p>
            <a:endParaRPr sz="2118"/>
          </a:p>
        </p:txBody>
      </p:sp>
      <p:sp>
        <p:nvSpPr>
          <p:cNvPr id="9" name="object 9"/>
          <p:cNvSpPr/>
          <p:nvPr/>
        </p:nvSpPr>
        <p:spPr>
          <a:xfrm>
            <a:off x="818707" y="1181203"/>
            <a:ext cx="7118060" cy="1682724"/>
          </a:xfrm>
          <a:prstGeom prst="rect">
            <a:avLst/>
          </a:prstGeom>
          <a:blipFill>
            <a:blip r:embed="rId5" cstate="print"/>
            <a:stretch>
              <a:fillRect/>
            </a:stretch>
          </a:blipFill>
        </p:spPr>
        <p:txBody>
          <a:bodyPr wrap="square" lIns="0" tIns="0" rIns="0" bIns="0" rtlCol="0"/>
          <a:lstStyle/>
          <a:p>
            <a:endParaRPr sz="2118"/>
          </a:p>
        </p:txBody>
      </p:sp>
      <p:sp>
        <p:nvSpPr>
          <p:cNvPr id="10" name="object 10"/>
          <p:cNvSpPr txBox="1"/>
          <p:nvPr/>
        </p:nvSpPr>
        <p:spPr>
          <a:xfrm>
            <a:off x="964191" y="1595039"/>
            <a:ext cx="5957604" cy="1012985"/>
          </a:xfrm>
          <a:prstGeom prst="rect">
            <a:avLst/>
          </a:prstGeom>
        </p:spPr>
        <p:txBody>
          <a:bodyPr vert="horz" wrap="square" lIns="0" tIns="15128" rIns="0" bIns="0" rtlCol="0">
            <a:spAutoFit/>
          </a:bodyPr>
          <a:lstStyle/>
          <a:p>
            <a:pPr marL="11206">
              <a:spcBef>
                <a:spcPts val="119"/>
              </a:spcBef>
            </a:pPr>
            <a:r>
              <a:rPr sz="1600" b="1" spc="4" dirty="0">
                <a:solidFill>
                  <a:srgbClr val="FFFFFF"/>
                </a:solidFill>
                <a:latin typeface="Calibri"/>
                <a:cs typeface="Calibri"/>
              </a:rPr>
              <a:t>Exchange Digital Artifact</a:t>
            </a:r>
            <a:r>
              <a:rPr sz="1600" b="1" spc="-22" dirty="0">
                <a:solidFill>
                  <a:srgbClr val="FFFFFF"/>
                </a:solidFill>
                <a:latin typeface="Calibri"/>
                <a:cs typeface="Calibri"/>
              </a:rPr>
              <a:t> </a:t>
            </a:r>
            <a:r>
              <a:rPr sz="1600" b="1" spc="4" dirty="0" smtClean="0">
                <a:solidFill>
                  <a:srgbClr val="FFFFFF"/>
                </a:solidFill>
                <a:latin typeface="Calibri"/>
                <a:cs typeface="Calibri"/>
              </a:rPr>
              <a:t>Files</a:t>
            </a:r>
            <a:r>
              <a:rPr lang="en-US" sz="1600" b="1" spc="4" dirty="0" smtClean="0">
                <a:solidFill>
                  <a:srgbClr val="FFFFFF"/>
                </a:solidFill>
                <a:latin typeface="Calibri"/>
                <a:cs typeface="Calibri"/>
              </a:rPr>
              <a:t>: </a:t>
            </a:r>
            <a:r>
              <a:rPr lang="en-US" sz="1600" dirty="0">
                <a:solidFill>
                  <a:schemeClr val="bg1"/>
                </a:solidFill>
              </a:rPr>
              <a:t>Allows the owners to transfer files where both </a:t>
            </a:r>
            <a:r>
              <a:rPr lang="en-US" sz="1600" dirty="0" smtClean="0">
                <a:solidFill>
                  <a:schemeClr val="bg1"/>
                </a:solidFill>
              </a:rPr>
              <a:t>stakeholders </a:t>
            </a:r>
            <a:r>
              <a:rPr lang="en-US" sz="1600" dirty="0">
                <a:solidFill>
                  <a:schemeClr val="bg1"/>
                </a:solidFill>
              </a:rPr>
              <a:t>and owners maintain the configuration control of their own files </a:t>
            </a:r>
          </a:p>
          <a:p>
            <a:pPr marL="11206">
              <a:spcBef>
                <a:spcPts val="119"/>
              </a:spcBef>
            </a:pPr>
            <a:endParaRPr sz="1600" dirty="0">
              <a:latin typeface="Calibri"/>
              <a:cs typeface="Calibri"/>
            </a:endParaRPr>
          </a:p>
        </p:txBody>
      </p:sp>
      <p:sp>
        <p:nvSpPr>
          <p:cNvPr id="15" name="object 15"/>
          <p:cNvSpPr txBox="1"/>
          <p:nvPr/>
        </p:nvSpPr>
        <p:spPr>
          <a:xfrm>
            <a:off x="1927252" y="4982642"/>
            <a:ext cx="3373457" cy="504411"/>
          </a:xfrm>
          <a:prstGeom prst="rect">
            <a:avLst/>
          </a:prstGeom>
        </p:spPr>
        <p:txBody>
          <a:bodyPr vert="horz" wrap="square" lIns="0" tIns="10646" rIns="0" bIns="0" rtlCol="0">
            <a:spAutoFit/>
          </a:bodyPr>
          <a:lstStyle/>
          <a:p>
            <a:pPr marL="695922" marR="4483" indent="-685276">
              <a:lnSpc>
                <a:spcPct val="102400"/>
              </a:lnSpc>
              <a:spcBef>
                <a:spcPts val="84"/>
              </a:spcBef>
            </a:pPr>
            <a:r>
              <a:rPr sz="1600" b="1" spc="13" dirty="0">
                <a:solidFill>
                  <a:srgbClr val="FFFFFF"/>
                </a:solidFill>
                <a:latin typeface="Calibri"/>
                <a:cs typeface="Calibri"/>
              </a:rPr>
              <a:t>Loan </a:t>
            </a:r>
            <a:r>
              <a:rPr sz="1600" b="1" spc="22" dirty="0">
                <a:solidFill>
                  <a:srgbClr val="FFFFFF"/>
                </a:solidFill>
                <a:latin typeface="Calibri"/>
                <a:cs typeface="Calibri"/>
              </a:rPr>
              <a:t>&amp; </a:t>
            </a:r>
            <a:r>
              <a:rPr sz="1600" b="1" spc="9" dirty="0">
                <a:solidFill>
                  <a:srgbClr val="FFFFFF"/>
                </a:solidFill>
                <a:latin typeface="Calibri"/>
                <a:cs typeface="Calibri"/>
              </a:rPr>
              <a:t>Borrow </a:t>
            </a:r>
            <a:r>
              <a:rPr sz="1600" b="1" spc="4" dirty="0">
                <a:solidFill>
                  <a:srgbClr val="FFFFFF"/>
                </a:solidFill>
                <a:latin typeface="Calibri"/>
                <a:cs typeface="Calibri"/>
              </a:rPr>
              <a:t>Digital Artifacts </a:t>
            </a:r>
            <a:r>
              <a:rPr sz="1600" b="1" spc="9" dirty="0">
                <a:solidFill>
                  <a:srgbClr val="FFFFFF"/>
                </a:solidFill>
                <a:latin typeface="Calibri"/>
                <a:cs typeface="Calibri"/>
              </a:rPr>
              <a:t>from </a:t>
            </a:r>
            <a:r>
              <a:rPr sz="1600" b="1" spc="4" dirty="0">
                <a:solidFill>
                  <a:srgbClr val="FFFFFF"/>
                </a:solidFill>
                <a:latin typeface="Calibri"/>
                <a:cs typeface="Calibri"/>
              </a:rPr>
              <a:t>3</a:t>
            </a:r>
            <a:r>
              <a:rPr sz="1600" b="1" spc="6" baseline="26315" dirty="0">
                <a:solidFill>
                  <a:srgbClr val="FFFFFF"/>
                </a:solidFill>
                <a:latin typeface="Calibri"/>
                <a:cs typeface="Calibri"/>
              </a:rPr>
              <a:t>rd  </a:t>
            </a:r>
            <a:r>
              <a:rPr sz="1600" b="1" spc="4" dirty="0">
                <a:solidFill>
                  <a:srgbClr val="FFFFFF"/>
                </a:solidFill>
                <a:latin typeface="Calibri"/>
                <a:cs typeface="Calibri"/>
              </a:rPr>
              <a:t>Party </a:t>
            </a:r>
            <a:r>
              <a:rPr sz="1600" b="1" spc="-4" dirty="0">
                <a:solidFill>
                  <a:srgbClr val="FFFFFF"/>
                </a:solidFill>
                <a:latin typeface="Calibri"/>
                <a:cs typeface="Calibri"/>
              </a:rPr>
              <a:t>Trusted</a:t>
            </a:r>
            <a:r>
              <a:rPr sz="1600" b="1" dirty="0">
                <a:solidFill>
                  <a:srgbClr val="FFFFFF"/>
                </a:solidFill>
                <a:latin typeface="Calibri"/>
                <a:cs typeface="Calibri"/>
              </a:rPr>
              <a:t> </a:t>
            </a:r>
            <a:r>
              <a:rPr sz="1600" b="1" spc="4" dirty="0">
                <a:solidFill>
                  <a:srgbClr val="FFFFFF"/>
                </a:solidFill>
                <a:latin typeface="Calibri"/>
                <a:cs typeface="Calibri"/>
              </a:rPr>
              <a:t>Agent</a:t>
            </a:r>
            <a:endParaRPr sz="1600" dirty="0">
              <a:latin typeface="Calibri"/>
              <a:cs typeface="Calibri"/>
            </a:endParaRPr>
          </a:p>
        </p:txBody>
      </p:sp>
      <p:sp>
        <p:nvSpPr>
          <p:cNvPr id="3" name="Rectangle 2"/>
          <p:cNvSpPr/>
          <p:nvPr/>
        </p:nvSpPr>
        <p:spPr>
          <a:xfrm>
            <a:off x="326615" y="2952812"/>
            <a:ext cx="7081310" cy="2585323"/>
          </a:xfrm>
          <a:prstGeom prst="rect">
            <a:avLst/>
          </a:prstGeom>
        </p:spPr>
        <p:txBody>
          <a:bodyPr wrap="square">
            <a:spAutoFit/>
          </a:bodyPr>
          <a:lstStyle/>
          <a:p>
            <a:pPr marL="266678" indent="-342900">
              <a:buFont typeface="Arial" panose="020B0604020202020204" pitchFamily="34" charset="0"/>
              <a:buChar char="•"/>
            </a:pPr>
            <a:r>
              <a:rPr lang="en-US" sz="1800" dirty="0" smtClean="0"/>
              <a:t>Several Neutral File Exchange Standards</a:t>
            </a:r>
          </a:p>
          <a:p>
            <a:pPr marL="876446" lvl="1" indent="-342900">
              <a:buFont typeface="Arial" panose="020B0604020202020204" pitchFamily="34" charset="0"/>
              <a:buChar char="•"/>
            </a:pPr>
            <a:r>
              <a:rPr lang="en-US" sz="1800" dirty="0" smtClean="0"/>
              <a:t>Application </a:t>
            </a:r>
            <a:r>
              <a:rPr lang="en-US" sz="1800" dirty="0"/>
              <a:t>Protocol for Systems Engineering Data Exchange (ISO 10303-233) (AP-233) (</a:t>
            </a:r>
            <a:r>
              <a:rPr lang="en-US" sz="1800" dirty="0" smtClean="0"/>
              <a:t>ISO)</a:t>
            </a:r>
            <a:endParaRPr lang="en-US" sz="1800" dirty="0"/>
          </a:p>
          <a:p>
            <a:pPr marL="876446" lvl="1" indent="-342900">
              <a:buFont typeface="Arial" panose="020B0604020202020204" pitchFamily="34" charset="0"/>
              <a:buChar char="•"/>
            </a:pPr>
            <a:r>
              <a:rPr lang="en-US" sz="1800" dirty="0"/>
              <a:t>Requirements Interchange Format (ReqIF) (</a:t>
            </a:r>
            <a:r>
              <a:rPr lang="en-US" sz="1800" dirty="0" smtClean="0"/>
              <a:t>OMG)</a:t>
            </a:r>
            <a:endParaRPr lang="en-US" sz="1800" dirty="0"/>
          </a:p>
          <a:p>
            <a:pPr marL="876446" lvl="1" indent="-342900">
              <a:buFont typeface="Arial" panose="020B0604020202020204" pitchFamily="34" charset="0"/>
              <a:buChar char="•"/>
            </a:pPr>
            <a:r>
              <a:rPr lang="en-US" sz="1800" dirty="0"/>
              <a:t>Extensible Mark-Up Language - (XML) Metadata Interchange (XMI) (</a:t>
            </a:r>
            <a:r>
              <a:rPr lang="en-US" sz="1800" dirty="0" smtClean="0"/>
              <a:t>OMG)</a:t>
            </a:r>
            <a:endParaRPr lang="en-US" sz="1800" dirty="0"/>
          </a:p>
          <a:p>
            <a:pPr marL="876446" lvl="1" indent="-342900">
              <a:buFont typeface="Arial" panose="020B0604020202020204" pitchFamily="34" charset="0"/>
              <a:buChar char="•"/>
            </a:pPr>
            <a:r>
              <a:rPr lang="en-US" sz="1800" dirty="0"/>
              <a:t>Resource Description Framework (RDF) (</a:t>
            </a:r>
            <a:r>
              <a:rPr lang="en-US" sz="1800" dirty="0" smtClean="0"/>
              <a:t>W3C)</a:t>
            </a:r>
          </a:p>
          <a:p>
            <a:pPr marL="266678" indent="-342900">
              <a:buFont typeface="Arial" panose="020B0604020202020204" pitchFamily="34" charset="0"/>
              <a:buChar char="•"/>
            </a:pPr>
            <a:r>
              <a:rPr lang="en-US" sz="1800" dirty="0" smtClean="0"/>
              <a:t>Challenges: Tool vendor adoption and ongoing capability updates </a:t>
            </a:r>
            <a:endParaRPr lang="en-US" sz="1800" dirty="0"/>
          </a:p>
        </p:txBody>
      </p:sp>
      <p:sp>
        <p:nvSpPr>
          <p:cNvPr id="4" name="Rectangle 3"/>
          <p:cNvSpPr/>
          <p:nvPr/>
        </p:nvSpPr>
        <p:spPr>
          <a:xfrm>
            <a:off x="446567" y="1181203"/>
            <a:ext cx="1903228" cy="307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Footer Placeholder 1"/>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256434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3257" y="523511"/>
            <a:ext cx="8261523" cy="444466"/>
          </a:xfrm>
          <a:prstGeom prst="rect">
            <a:avLst/>
          </a:prstGeom>
        </p:spPr>
        <p:txBody>
          <a:bodyPr vert="horz" wrap="square" lIns="0" tIns="13447" rIns="0" bIns="0" rtlCol="0" anchor="ctr">
            <a:spAutoFit/>
          </a:bodyPr>
          <a:lstStyle/>
          <a:p>
            <a:pPr marL="11206">
              <a:spcBef>
                <a:spcPts val="106"/>
              </a:spcBef>
            </a:pPr>
            <a:r>
              <a:rPr lang="en-US" sz="2800" spc="9" dirty="0" smtClean="0">
                <a:latin typeface="Arial Narrow"/>
                <a:cs typeface="Arial Narrow"/>
              </a:rPr>
              <a:t>Applicable Standard for Synchronize Use Case</a:t>
            </a:r>
            <a:endParaRPr sz="2800" dirty="0">
              <a:latin typeface="Arial Narrow"/>
              <a:cs typeface="Arial Narrow"/>
            </a:endParaRPr>
          </a:p>
        </p:txBody>
      </p:sp>
      <p:sp>
        <p:nvSpPr>
          <p:cNvPr id="8" name="object 8"/>
          <p:cNvSpPr/>
          <p:nvPr/>
        </p:nvSpPr>
        <p:spPr>
          <a:xfrm>
            <a:off x="7469746" y="1202480"/>
            <a:ext cx="4460514" cy="3415499"/>
          </a:xfrm>
          <a:prstGeom prst="rect">
            <a:avLst/>
          </a:prstGeom>
          <a:blipFill>
            <a:blip r:embed="rId4" cstate="print"/>
            <a:stretch>
              <a:fillRect/>
            </a:stretch>
          </a:blipFill>
        </p:spPr>
        <p:txBody>
          <a:bodyPr wrap="square" lIns="0" tIns="0" rIns="0" bIns="0" rtlCol="0"/>
          <a:lstStyle/>
          <a:p>
            <a:endParaRPr sz="2118"/>
          </a:p>
        </p:txBody>
      </p:sp>
      <p:sp>
        <p:nvSpPr>
          <p:cNvPr id="10" name="object 10"/>
          <p:cNvSpPr txBox="1"/>
          <p:nvPr/>
        </p:nvSpPr>
        <p:spPr>
          <a:xfrm>
            <a:off x="2352592" y="1982084"/>
            <a:ext cx="2512062" cy="537969"/>
          </a:xfrm>
          <a:prstGeom prst="rect">
            <a:avLst/>
          </a:prstGeom>
        </p:spPr>
        <p:txBody>
          <a:bodyPr vert="horz" wrap="square" lIns="0" tIns="15128" rIns="0" bIns="0" rtlCol="0">
            <a:spAutoFit/>
          </a:bodyPr>
          <a:lstStyle/>
          <a:p>
            <a:pPr marL="11206">
              <a:spcBef>
                <a:spcPts val="119"/>
              </a:spcBef>
            </a:pPr>
            <a:r>
              <a:rPr sz="1600" b="1" spc="4" dirty="0">
                <a:solidFill>
                  <a:srgbClr val="FFFFFF"/>
                </a:solidFill>
                <a:latin typeface="Calibri"/>
                <a:cs typeface="Calibri"/>
              </a:rPr>
              <a:t>Exchange Digital Artifact</a:t>
            </a:r>
            <a:r>
              <a:rPr sz="1600" b="1" spc="-22" dirty="0">
                <a:solidFill>
                  <a:srgbClr val="FFFFFF"/>
                </a:solidFill>
                <a:latin typeface="Calibri"/>
                <a:cs typeface="Calibri"/>
              </a:rPr>
              <a:t> </a:t>
            </a:r>
            <a:r>
              <a:rPr sz="1600" b="1" spc="4" dirty="0">
                <a:solidFill>
                  <a:srgbClr val="FFFFFF"/>
                </a:solidFill>
                <a:latin typeface="Calibri"/>
                <a:cs typeface="Calibri"/>
              </a:rPr>
              <a:t>Files</a:t>
            </a:r>
            <a:endParaRPr sz="1600" dirty="0">
              <a:latin typeface="Calibri"/>
              <a:cs typeface="Calibri"/>
            </a:endParaRPr>
          </a:p>
        </p:txBody>
      </p:sp>
      <p:sp>
        <p:nvSpPr>
          <p:cNvPr id="11" name="object 11"/>
          <p:cNvSpPr/>
          <p:nvPr/>
        </p:nvSpPr>
        <p:spPr>
          <a:xfrm>
            <a:off x="637953" y="1010508"/>
            <a:ext cx="7304567" cy="1595678"/>
          </a:xfrm>
          <a:prstGeom prst="rect">
            <a:avLst/>
          </a:prstGeom>
          <a:blipFill>
            <a:blip r:embed="rId5" cstate="print"/>
            <a:stretch>
              <a:fillRect/>
            </a:stretch>
          </a:blipFill>
        </p:spPr>
        <p:txBody>
          <a:bodyPr wrap="square" lIns="0" tIns="0" rIns="0" bIns="0" rtlCol="0"/>
          <a:lstStyle/>
          <a:p>
            <a:endParaRPr sz="2118"/>
          </a:p>
        </p:txBody>
      </p:sp>
      <p:sp>
        <p:nvSpPr>
          <p:cNvPr id="16" name="Rectangle 15"/>
          <p:cNvSpPr/>
          <p:nvPr/>
        </p:nvSpPr>
        <p:spPr>
          <a:xfrm>
            <a:off x="223257" y="2659351"/>
            <a:ext cx="6847394" cy="1015663"/>
          </a:xfrm>
          <a:prstGeom prst="rect">
            <a:avLst/>
          </a:prstGeom>
        </p:spPr>
        <p:txBody>
          <a:bodyPr wrap="square">
            <a:spAutoFit/>
          </a:bodyPr>
          <a:lstStyle/>
          <a:p>
            <a:pPr marL="342900" indent="-342900">
              <a:buFont typeface="Arial" panose="020B0604020202020204" pitchFamily="34" charset="0"/>
              <a:buChar char="•"/>
            </a:pPr>
            <a:r>
              <a:rPr lang="en-US" sz="2000" dirty="0" smtClean="0"/>
              <a:t>No neutral </a:t>
            </a:r>
            <a:r>
              <a:rPr lang="en-US" sz="2000" dirty="0"/>
              <a:t>e</a:t>
            </a:r>
            <a:r>
              <a:rPr lang="en-US" sz="2000" dirty="0" smtClean="0"/>
              <a:t>xchange </a:t>
            </a:r>
            <a:r>
              <a:rPr lang="en-US" sz="2000" dirty="0"/>
              <a:t>s</a:t>
            </a:r>
            <a:r>
              <a:rPr lang="en-US" sz="2000" dirty="0" smtClean="0"/>
              <a:t>tandards</a:t>
            </a:r>
          </a:p>
          <a:p>
            <a:pPr marL="342900" indent="-342900">
              <a:buFont typeface="Arial" panose="020B0604020202020204" pitchFamily="34" charset="0"/>
              <a:buChar char="•"/>
            </a:pPr>
            <a:r>
              <a:rPr lang="en-US" sz="2000" dirty="0" smtClean="0"/>
              <a:t>Some </a:t>
            </a:r>
            <a:r>
              <a:rPr lang="en-US" sz="2000" dirty="0"/>
              <a:t>t</a:t>
            </a:r>
            <a:r>
              <a:rPr lang="en-US" sz="2000" dirty="0" smtClean="0"/>
              <a:t>ool </a:t>
            </a:r>
            <a:r>
              <a:rPr lang="en-US" sz="2000" dirty="0"/>
              <a:t>vendors provide vendor-specific capabilities </a:t>
            </a:r>
            <a:r>
              <a:rPr lang="en-US" sz="2000" dirty="0" smtClean="0"/>
              <a:t>with proprietary formats</a:t>
            </a:r>
          </a:p>
        </p:txBody>
      </p:sp>
      <p:sp>
        <p:nvSpPr>
          <p:cNvPr id="17" name="object 10"/>
          <p:cNvSpPr txBox="1"/>
          <p:nvPr/>
        </p:nvSpPr>
        <p:spPr>
          <a:xfrm>
            <a:off x="723755" y="1387321"/>
            <a:ext cx="5957604" cy="1272030"/>
          </a:xfrm>
          <a:prstGeom prst="rect">
            <a:avLst/>
          </a:prstGeom>
        </p:spPr>
        <p:txBody>
          <a:bodyPr vert="horz" wrap="square" lIns="0" tIns="15128" rIns="0" bIns="0" rtlCol="0">
            <a:spAutoFit/>
          </a:bodyPr>
          <a:lstStyle/>
          <a:p>
            <a:pPr marL="11206">
              <a:spcBef>
                <a:spcPts val="119"/>
              </a:spcBef>
            </a:pPr>
            <a:r>
              <a:rPr lang="en-US" sz="1600" b="1" spc="4" dirty="0">
                <a:solidFill>
                  <a:schemeClr val="bg1"/>
                </a:solidFill>
                <a:latin typeface="Calibri"/>
                <a:cs typeface="Calibri"/>
              </a:rPr>
              <a:t>Synchronize Digital Artifacts in Clone Systems:</a:t>
            </a:r>
            <a:r>
              <a:rPr lang="en-US" sz="1600" spc="4" dirty="0">
                <a:solidFill>
                  <a:schemeClr val="bg1"/>
                </a:solidFill>
                <a:latin typeface="Calibri"/>
                <a:cs typeface="Calibri"/>
              </a:rPr>
              <a:t> O</a:t>
            </a:r>
            <a:r>
              <a:rPr lang="en-US" sz="1600" spc="4" dirty="0" smtClean="0">
                <a:solidFill>
                  <a:schemeClr val="bg1"/>
                </a:solidFill>
                <a:latin typeface="Calibri"/>
                <a:cs typeface="Calibri"/>
              </a:rPr>
              <a:t>wners </a:t>
            </a:r>
            <a:r>
              <a:rPr lang="en-US" sz="1600" spc="4" dirty="0">
                <a:solidFill>
                  <a:schemeClr val="bg1"/>
                </a:solidFill>
                <a:latin typeface="Calibri"/>
                <a:cs typeface="Calibri"/>
              </a:rPr>
              <a:t>and stakeholders to have one or more static versions, dynamic versions, interactive versions, or replicate versions of the MBE information. </a:t>
            </a:r>
          </a:p>
          <a:p>
            <a:pPr marL="11206">
              <a:spcBef>
                <a:spcPts val="119"/>
              </a:spcBef>
            </a:pPr>
            <a:endParaRPr lang="en-US" sz="1600" b="1" spc="4" dirty="0">
              <a:solidFill>
                <a:schemeClr val="bg1"/>
              </a:solidFill>
              <a:latin typeface="Calibri"/>
              <a:cs typeface="Calibri"/>
            </a:endParaRPr>
          </a:p>
          <a:p>
            <a:pPr marL="11206">
              <a:spcBef>
                <a:spcPts val="119"/>
              </a:spcBef>
            </a:pPr>
            <a:endParaRPr sz="1600" dirty="0">
              <a:solidFill>
                <a:schemeClr val="bg1"/>
              </a:solidFill>
              <a:latin typeface="Calibri"/>
              <a:cs typeface="Calibri"/>
            </a:endParaRPr>
          </a:p>
        </p:txBody>
      </p:sp>
      <p:sp>
        <p:nvSpPr>
          <p:cNvPr id="2" name="Footer Placeholder 1"/>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800285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3257" y="523511"/>
            <a:ext cx="8261523" cy="444466"/>
          </a:xfrm>
          <a:prstGeom prst="rect">
            <a:avLst/>
          </a:prstGeom>
        </p:spPr>
        <p:txBody>
          <a:bodyPr vert="horz" wrap="square" lIns="0" tIns="13447" rIns="0" bIns="0" rtlCol="0" anchor="ctr">
            <a:spAutoFit/>
          </a:bodyPr>
          <a:lstStyle/>
          <a:p>
            <a:pPr marL="11206">
              <a:spcBef>
                <a:spcPts val="106"/>
              </a:spcBef>
            </a:pPr>
            <a:r>
              <a:rPr lang="en-US" sz="2800" spc="9" dirty="0" smtClean="0">
                <a:latin typeface="Arial Narrow"/>
                <a:cs typeface="Arial Narrow"/>
              </a:rPr>
              <a:t>Applicable Standard for Remote Access Use Case</a:t>
            </a:r>
            <a:endParaRPr sz="2800" dirty="0">
              <a:latin typeface="Arial Narrow"/>
              <a:cs typeface="Arial Narrow"/>
            </a:endParaRPr>
          </a:p>
        </p:txBody>
      </p:sp>
      <p:sp>
        <p:nvSpPr>
          <p:cNvPr id="8" name="object 8"/>
          <p:cNvSpPr/>
          <p:nvPr/>
        </p:nvSpPr>
        <p:spPr>
          <a:xfrm>
            <a:off x="7469746" y="1202480"/>
            <a:ext cx="4460514" cy="3415499"/>
          </a:xfrm>
          <a:prstGeom prst="rect">
            <a:avLst/>
          </a:prstGeom>
          <a:blipFill>
            <a:blip r:embed="rId4" cstate="print"/>
            <a:stretch>
              <a:fillRect/>
            </a:stretch>
          </a:blipFill>
        </p:spPr>
        <p:txBody>
          <a:bodyPr wrap="square" lIns="0" tIns="0" rIns="0" bIns="0" rtlCol="0"/>
          <a:lstStyle/>
          <a:p>
            <a:endParaRPr sz="2118"/>
          </a:p>
        </p:txBody>
      </p:sp>
      <p:sp>
        <p:nvSpPr>
          <p:cNvPr id="10" name="object 10"/>
          <p:cNvSpPr txBox="1"/>
          <p:nvPr/>
        </p:nvSpPr>
        <p:spPr>
          <a:xfrm>
            <a:off x="2352592" y="1982084"/>
            <a:ext cx="2512062" cy="537969"/>
          </a:xfrm>
          <a:prstGeom prst="rect">
            <a:avLst/>
          </a:prstGeom>
        </p:spPr>
        <p:txBody>
          <a:bodyPr vert="horz" wrap="square" lIns="0" tIns="15128" rIns="0" bIns="0" rtlCol="0">
            <a:spAutoFit/>
          </a:bodyPr>
          <a:lstStyle/>
          <a:p>
            <a:pPr marL="11206">
              <a:spcBef>
                <a:spcPts val="119"/>
              </a:spcBef>
            </a:pPr>
            <a:r>
              <a:rPr sz="1600" b="1" spc="4" dirty="0">
                <a:solidFill>
                  <a:srgbClr val="FFFFFF"/>
                </a:solidFill>
                <a:latin typeface="Calibri"/>
                <a:cs typeface="Calibri"/>
              </a:rPr>
              <a:t>Exchange Digital Artifact</a:t>
            </a:r>
            <a:r>
              <a:rPr sz="1600" b="1" spc="-22" dirty="0">
                <a:solidFill>
                  <a:srgbClr val="FFFFFF"/>
                </a:solidFill>
                <a:latin typeface="Calibri"/>
                <a:cs typeface="Calibri"/>
              </a:rPr>
              <a:t> </a:t>
            </a:r>
            <a:r>
              <a:rPr sz="1600" b="1" spc="4" dirty="0">
                <a:solidFill>
                  <a:srgbClr val="FFFFFF"/>
                </a:solidFill>
                <a:latin typeface="Calibri"/>
                <a:cs typeface="Calibri"/>
              </a:rPr>
              <a:t>Files</a:t>
            </a:r>
            <a:endParaRPr sz="1600" dirty="0">
              <a:latin typeface="Calibri"/>
              <a:cs typeface="Calibri"/>
            </a:endParaRPr>
          </a:p>
        </p:txBody>
      </p:sp>
      <p:sp>
        <p:nvSpPr>
          <p:cNvPr id="11" name="object 11"/>
          <p:cNvSpPr/>
          <p:nvPr/>
        </p:nvSpPr>
        <p:spPr>
          <a:xfrm>
            <a:off x="637953" y="1010508"/>
            <a:ext cx="7304567" cy="1595678"/>
          </a:xfrm>
          <a:prstGeom prst="rect">
            <a:avLst/>
          </a:prstGeom>
          <a:blipFill>
            <a:blip r:embed="rId5" cstate="print"/>
            <a:stretch>
              <a:fillRect/>
            </a:stretch>
          </a:blipFill>
        </p:spPr>
        <p:txBody>
          <a:bodyPr wrap="square" lIns="0" tIns="0" rIns="0" bIns="0" rtlCol="0"/>
          <a:lstStyle/>
          <a:p>
            <a:endParaRPr sz="2118"/>
          </a:p>
        </p:txBody>
      </p:sp>
      <p:sp>
        <p:nvSpPr>
          <p:cNvPr id="16" name="Rectangle 15"/>
          <p:cNvSpPr/>
          <p:nvPr/>
        </p:nvSpPr>
        <p:spPr>
          <a:xfrm>
            <a:off x="223257" y="2659351"/>
            <a:ext cx="7336492" cy="3046988"/>
          </a:xfrm>
          <a:prstGeom prst="rect">
            <a:avLst/>
          </a:prstGeom>
        </p:spPr>
        <p:txBody>
          <a:bodyPr wrap="square">
            <a:spAutoFit/>
          </a:bodyPr>
          <a:lstStyle/>
          <a:p>
            <a:pPr marL="342900" indent="-342900">
              <a:buFont typeface="Arial" panose="020B0604020202020204" pitchFamily="34" charset="0"/>
              <a:buChar char="•"/>
            </a:pPr>
            <a:r>
              <a:rPr lang="en-US" dirty="0"/>
              <a:t>Open Services for Lifecycle Collaboration (OSLC) is the </a:t>
            </a:r>
            <a:r>
              <a:rPr lang="en-US" dirty="0" smtClean="0"/>
              <a:t>prevailing standard </a:t>
            </a:r>
            <a:r>
              <a:rPr lang="en-US" dirty="0"/>
              <a:t>for the linked data integration approach in the </a:t>
            </a:r>
            <a:r>
              <a:rPr lang="en-US" dirty="0" smtClean="0"/>
              <a:t>engineering domain </a:t>
            </a:r>
            <a:r>
              <a:rPr lang="en-US" dirty="0"/>
              <a:t>using the remote access approach.</a:t>
            </a:r>
          </a:p>
          <a:p>
            <a:pPr marL="952668" lvl="1" indent="-342900">
              <a:buFont typeface="Arial" panose="020B0604020202020204" pitchFamily="34" charset="0"/>
              <a:buChar char="•"/>
            </a:pPr>
            <a:r>
              <a:rPr lang="en-US" dirty="0" smtClean="0"/>
              <a:t>Doesn’t </a:t>
            </a:r>
            <a:r>
              <a:rPr lang="en-US" dirty="0"/>
              <a:t>provide governance for the data </a:t>
            </a:r>
            <a:r>
              <a:rPr lang="en-US" dirty="0" smtClean="0"/>
              <a:t>exchange (change control, </a:t>
            </a:r>
            <a:r>
              <a:rPr lang="en-US" dirty="0" err="1" smtClean="0"/>
              <a:t>etc</a:t>
            </a:r>
            <a:r>
              <a:rPr lang="en-US" dirty="0" smtClean="0"/>
              <a:t>). Also does not assemble artifacts from different domains into a digital view for consumption.</a:t>
            </a:r>
            <a:endParaRPr lang="en-US" dirty="0"/>
          </a:p>
        </p:txBody>
      </p:sp>
      <p:sp>
        <p:nvSpPr>
          <p:cNvPr id="17" name="object 10"/>
          <p:cNvSpPr txBox="1"/>
          <p:nvPr/>
        </p:nvSpPr>
        <p:spPr>
          <a:xfrm>
            <a:off x="723755" y="1387321"/>
            <a:ext cx="5957604" cy="1012985"/>
          </a:xfrm>
          <a:prstGeom prst="rect">
            <a:avLst/>
          </a:prstGeom>
        </p:spPr>
        <p:txBody>
          <a:bodyPr vert="horz" wrap="square" lIns="0" tIns="15128" rIns="0" bIns="0" rtlCol="0">
            <a:spAutoFit/>
          </a:bodyPr>
          <a:lstStyle/>
          <a:p>
            <a:pPr marL="11206">
              <a:spcBef>
                <a:spcPts val="119"/>
              </a:spcBef>
            </a:pPr>
            <a:r>
              <a:rPr lang="en-US" sz="1600" b="1" spc="4" dirty="0">
                <a:solidFill>
                  <a:schemeClr val="bg1"/>
                </a:solidFill>
                <a:latin typeface="Calibri"/>
                <a:cs typeface="Calibri"/>
              </a:rPr>
              <a:t>Grant Remote Access to Source Digital  </a:t>
            </a:r>
            <a:r>
              <a:rPr lang="en-US" sz="1600" b="1" spc="4" dirty="0" smtClean="0">
                <a:solidFill>
                  <a:schemeClr val="bg1"/>
                </a:solidFill>
                <a:latin typeface="Calibri"/>
                <a:cs typeface="Calibri"/>
              </a:rPr>
              <a:t>Artifacts:</a:t>
            </a:r>
            <a:r>
              <a:rPr lang="en-US" sz="1600" spc="4" dirty="0">
                <a:solidFill>
                  <a:schemeClr val="bg1"/>
                </a:solidFill>
                <a:latin typeface="Calibri"/>
                <a:cs typeface="Calibri"/>
              </a:rPr>
              <a:t> R</a:t>
            </a:r>
            <a:r>
              <a:rPr lang="en-US" sz="1600" spc="4" dirty="0" smtClean="0">
                <a:solidFill>
                  <a:schemeClr val="bg1"/>
                </a:solidFill>
                <a:latin typeface="Calibri"/>
                <a:cs typeface="Calibri"/>
              </a:rPr>
              <a:t>eview </a:t>
            </a:r>
            <a:r>
              <a:rPr lang="en-US" sz="1600" spc="4" dirty="0">
                <a:solidFill>
                  <a:schemeClr val="bg1"/>
                </a:solidFill>
                <a:latin typeface="Calibri"/>
                <a:cs typeface="Calibri"/>
              </a:rPr>
              <a:t>the original MBE information in its native location by way of remote or onsite access to MBE information files and software.</a:t>
            </a:r>
            <a:endParaRPr lang="en-US" sz="1600" b="1" spc="4" dirty="0">
              <a:solidFill>
                <a:schemeClr val="bg1"/>
              </a:solidFill>
              <a:latin typeface="Calibri"/>
              <a:cs typeface="Calibri"/>
            </a:endParaRPr>
          </a:p>
          <a:p>
            <a:pPr marL="11206">
              <a:spcBef>
                <a:spcPts val="119"/>
              </a:spcBef>
            </a:pPr>
            <a:endParaRPr sz="1600" dirty="0">
              <a:solidFill>
                <a:schemeClr val="bg1"/>
              </a:solidFill>
              <a:latin typeface="Calibri"/>
              <a:cs typeface="Calibri"/>
            </a:endParaRPr>
          </a:p>
        </p:txBody>
      </p:sp>
      <p:sp>
        <p:nvSpPr>
          <p:cNvPr id="2" name="Footer Placeholder 1"/>
          <p:cNvSpPr>
            <a:spLocks noGrp="1"/>
          </p:cNvSpPr>
          <p:nvPr>
            <p:ph type="ftr" sz="quarter" idx="11"/>
            <p:custDataLst>
              <p:tags r:id="rId1"/>
            </p:custDataLst>
          </p:nvPr>
        </p:nvSpPr>
        <p:spPr>
          <a:xfrm>
            <a:off x="0" y="6356351"/>
            <a:ext cx="12198350" cy="365125"/>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363355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heme/theme1.xml><?xml version="1.0" encoding="utf-8"?>
<a:theme xmlns:a="http://schemas.openxmlformats.org/drawingml/2006/main" name="IS2018 Slide">
  <a:themeElements>
    <a:clrScheme name="INCOSE IS 1">
      <a:dk1>
        <a:srgbClr val="414042"/>
      </a:dk1>
      <a:lt1>
        <a:sysClr val="window" lastClr="FFFFFF"/>
      </a:lt1>
      <a:dk2>
        <a:srgbClr val="981B1E"/>
      </a:dk2>
      <a:lt2>
        <a:srgbClr val="EEECE1"/>
      </a:lt2>
      <a:accent1>
        <a:srgbClr val="981B1E"/>
      </a:accent1>
      <a:accent2>
        <a:srgbClr val="0071CE"/>
      </a:accent2>
      <a:accent3>
        <a:srgbClr val="579130"/>
      </a:accent3>
      <a:accent4>
        <a:srgbClr val="FFD13F"/>
      </a:accent4>
      <a:accent5>
        <a:srgbClr val="0071CE"/>
      </a:accent5>
      <a:accent6>
        <a:srgbClr val="414042"/>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C45FDE7-7B00-8A4D-98FB-06631B1BA9F0}" vid="{B7064983-7B0F-E148-9C47-3B2D68A5B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MTEyMTA5MDwvVXNlck5hbWU+PERhdGVUaW1lPjYvMTkvMjAyMCAyOjU4OjE4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RlY2VjYmQ2LWRhM2ItNDZmZS04ZjAwLWY5ZDlkZWVhMmVlMSIgdmFsdWU9IiIgeG1sbnM9Imh0dHA6Ly93d3cuYm9sZG9uamFtZXMuY29tLzIwMDgvMDEvc2llL2ludGVybmFsL2xhYmVsIiAvPjxlbGVtZW50IHVpZD0iYTRhOWYzODItOGNlYy00MGJiLWE5YzMtYzE4NzZkZWQ5ZGVl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MTEyMTA5MDwvVXNlck5hbWU+PERhdGVUaW1lPjYvMjIvMjAyMCAxMTo1NTozMCBQTTwvRGF0ZVRpbWU+PExhYmVsU3RyaW5nPk9yaWdpbiBKdXJpc2RpY3Rpb246IFVTICB8IFVucmVzdHJpY3RlZCBDb250ZW50IHwgUmF5dGhlb24gVGVjaG5vbG9naWVzIChDb3Jwb3JhdGUgT25seSkgfCBPdGhlciBJbmZvcm1hdGlvbiAoTm90IFJlcXVpcmluZyBhbiBFeHBvcnQgQ29udHJvbCBNYXJraW5nKSB8IFBlciBDdXJyZW50IFJheXRoZW9uIFBvbGljeSAoUEktT0dDLUdUQy01MDA0KT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bba94c65-ac3d-4f34-b2e1-8de11ef6f01c" value=""/>
  <element uid="dececbd6-da3b-46fe-8f00-f9d9deea2ee1" value=""/>
  <element uid="a4a9f382-8cec-40bb-a9c3-c1876ded9dee" value=""/>
  <element uid="bc2b7c01-6db1-4e7d-88d1-fc61674f86fd" value=""/>
  <element uid="c206d5fa-aee1-4f64-89d9-f81e4d7b3acc" value=""/>
</sisl>
</file>

<file path=customXml/itemProps1.xml><?xml version="1.0" encoding="utf-8"?>
<ds:datastoreItem xmlns:ds="http://schemas.openxmlformats.org/officeDocument/2006/customXml" ds:itemID="{4C75AF75-27C4-4401-9E0E-4798B276293E}">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2ABC3C26-5604-4C8C-89E8-C6C923B1CD8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is2020-slide</Template>
  <TotalTime>4850</TotalTime>
  <Words>2379</Words>
  <Application>Microsoft Office PowerPoint</Application>
  <PresentationFormat>Custom</PresentationFormat>
  <Paragraphs>217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Microsoft Sans Serif</vt:lpstr>
      <vt:lpstr>Open Sans</vt:lpstr>
      <vt:lpstr>Open Sans Light</vt:lpstr>
      <vt:lpstr>Times New Roman</vt:lpstr>
      <vt:lpstr>IS2018 Slide</vt:lpstr>
      <vt:lpstr>Survey of Emerging Standards for Supporting Digital Engineering Information Exchange</vt:lpstr>
      <vt:lpstr>Digital Engineering Information Exchange Working Group A Standardized way to Offer, Request and Exchange Digital Artifacts</vt:lpstr>
      <vt:lpstr>Problem Statement: Digital Artifacts Conversion &amp; Reconversion</vt:lpstr>
      <vt:lpstr>Process to convert digital artifacts to digital views for consumption/ exchange</vt:lpstr>
      <vt:lpstr>Digital Engineering Exchange Use Case</vt:lpstr>
      <vt:lpstr>PowerPoint Presentation</vt:lpstr>
      <vt:lpstr>Applicable Standard for Exchange Use Case</vt:lpstr>
      <vt:lpstr>Applicable Standard for Synchronize Use Case</vt:lpstr>
      <vt:lpstr>Applicable Standard for Remote Access Use Case</vt:lpstr>
      <vt:lpstr>Applicable Standard for Loan and Borrow Use Case</vt:lpstr>
      <vt:lpstr>Parallels with ECAD/ MCAD exchange standard development</vt:lpstr>
      <vt:lpstr>ECAD/ MCAD Lessons Learned</vt:lpstr>
      <vt:lpstr>Key Areas to enable SE data exchange and collaboration</vt:lpstr>
      <vt:lpstr>DEIX Digital View Model Challenge</vt:lpstr>
      <vt:lpstr>Question?</vt:lpstr>
      <vt:lpstr>PowerPoint Presentation</vt:lpstr>
    </vt:vector>
  </TitlesOfParts>
  <Manager/>
  <Company>Raytheon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[rtnipcontrolcode:unrestricted|rtnipcontrolcodevm:rtxpogc035|rtnexportcontrolcountry:usa|rtnexportcontrolcode:otherinfo|rtnexportcontrolcodevm:piogcgtc5004|]</dc:subject>
  <dc:creator>Celia Tseng</dc:creator>
  <cp:keywords/>
  <dc:description/>
  <cp:lastModifiedBy>Celia Tseng</cp:lastModifiedBy>
  <cp:revision>59</cp:revision>
  <dcterms:created xsi:type="dcterms:W3CDTF">2020-06-19T14:58:03Z</dcterms:created>
  <dcterms:modified xsi:type="dcterms:W3CDTF">2020-06-23T00:02:27Z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ead92dcc-5d74-4e68-9f4f-1788315e0338</vt:lpwstr>
  </property>
  <property fmtid="{D5CDD505-2E9C-101B-9397-08002B2CF9AE}" pid="3" name="bjSaver">
    <vt:lpwstr>xEq13EDppHHoPrhYUYq3ospGoCzpykdS</vt:lpwstr>
  </property>
  <property fmtid="{D5CDD505-2E9C-101B-9397-08002B2CF9AE}" pid="4" name="rtnipcontrolcode">
    <vt:lpwstr>unrestricted</vt:lpwstr>
  </property>
  <property fmtid="{D5CDD505-2E9C-101B-9397-08002B2CF9AE}" pid="5" name="rtnipcontrolcodevm">
    <vt:lpwstr>rtxpogc035</vt:lpwstr>
  </property>
  <property fmtid="{D5CDD505-2E9C-101B-9397-08002B2CF9AE}" pid="6" name="rtnexportcontrolcountry">
    <vt:lpwstr>usa</vt:lpwstr>
  </property>
  <property fmtid="{D5CDD505-2E9C-101B-9397-08002B2CF9AE}" pid="7" name="rtnexportcontrolcode">
    <vt:lpwstr>otherinfo</vt:lpwstr>
  </property>
  <property fmtid="{D5CDD505-2E9C-101B-9397-08002B2CF9AE}" pid="8" name="rtnexportcontrolcodevm">
    <vt:lpwstr>piogcgtc5004</vt:lpwstr>
  </property>
  <property fmtid="{D5CDD505-2E9C-101B-9397-08002B2CF9AE}" pid="9" name="bjSlideMasterFooterText">
    <vt:lpwstr>Unrestricted Content 
This document does not contain technology or technical data controlled under either the U.S. International Traffic in Arms Regulations or the U.S. Export Administration Regulations.</vt:lpwstr>
  </property>
  <property fmtid="{D5CDD505-2E9C-101B-9397-08002B2CF9AE}" pid="10"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1" name="bjDocumentLabelXML-0">
    <vt:lpwstr>ames.com/2008/01/sie/internal/label"&gt;&lt;element uid="bba94c65-ac3d-4f34-b2e1-8de11ef6f01c" value="" /&gt;&lt;element uid="dececbd6-da3b-46fe-8f00-f9d9deea2ee1" value="" /&gt;&lt;element uid="a4a9f382-8cec-40bb-a9c3-c1876ded9dee" value="" /&gt;&lt;element uid="bc2b7c01-6db1-4</vt:lpwstr>
  </property>
  <property fmtid="{D5CDD505-2E9C-101B-9397-08002B2CF9AE}" pid="12" name="bjDocumentLabelXML-1">
    <vt:lpwstr>e7d-88d1-fc61674f86fd" value="" /&gt;&lt;element uid="c206d5fa-aee1-4f64-89d9-f81e4d7b3acc" value="" /&gt;&lt;/sisl&gt;</vt:lpwstr>
  </property>
  <property fmtid="{D5CDD505-2E9C-101B-9397-08002B2CF9AE}" pid="13" name="bjDocumentSecurityLabel">
    <vt:lpwstr>Origin Jurisdiction: US  | Unrestricted Content | Raytheon Technologies (Corporate Only) | Other Information (Not Requiring an Export Control Marking) | Per Current Raytheon Policy (PI-OGC-GTC-5004)</vt:lpwstr>
  </property>
  <property fmtid="{D5CDD505-2E9C-101B-9397-08002B2CF9AE}" pid="14" name="bjLabelHistoryID">
    <vt:lpwstr>{4C75AF75-27C4-4401-9E0E-4798B276293E}</vt:lpwstr>
  </property>
</Properties>
</file>