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459" r:id="rId5"/>
    <p:sldId id="462" r:id="rId6"/>
    <p:sldId id="463" r:id="rId7"/>
    <p:sldId id="464" r:id="rId8"/>
    <p:sldId id="465" r:id="rId9"/>
    <p:sldId id="466" r:id="rId10"/>
    <p:sldId id="467" r:id="rId11"/>
    <p:sldId id="468" r:id="rId12"/>
    <p:sldId id="258"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neym" initials="c" lastIdx="1" clrIdx="0"/>
  <p:cmAuthor id="1" name="meoyer" initials="m" lastIdx="3" clrIdx="1"/>
  <p:cmAuthor id="2" name="Christopher Oster" initials="C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2" autoAdjust="0"/>
    <p:restoredTop sz="93898" autoAdjust="0"/>
  </p:normalViewPr>
  <p:slideViewPr>
    <p:cSldViewPr>
      <p:cViewPr>
        <p:scale>
          <a:sx n="66" d="100"/>
          <a:sy n="66" d="100"/>
        </p:scale>
        <p:origin x="-2032" y="-46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4" d="100"/>
          <a:sy n="54" d="100"/>
        </p:scale>
        <p:origin x="-2514"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smtClean="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8E7409E-A800-4EEB-8987-F033C332DBD4}" type="datetimeFigureOut">
              <a:rPr lang="en-US" smtClean="0"/>
              <a:pPr/>
              <a:t>1/25/14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53CF2A5-0353-4A9A-8B74-604E2F28D425}" type="slidenum">
              <a:rPr lang="en-US" smtClean="0"/>
              <a:pPr/>
              <a:t>‹#›</a:t>
            </a:fld>
            <a:endParaRPr lang="en-US"/>
          </a:p>
        </p:txBody>
      </p:sp>
    </p:spTree>
    <p:extLst>
      <p:ext uri="{BB962C8B-B14F-4D97-AF65-F5344CB8AC3E}">
        <p14:creationId xmlns:p14="http://schemas.microsoft.com/office/powerpoint/2010/main" val="152070095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smtClean="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E2E596B-A25B-4E5B-A551-E3EDA56614B3}" type="datetimeFigureOut">
              <a:rPr lang="en-US" smtClean="0"/>
              <a:pPr/>
              <a:t>1/25/14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C6BD3C5-181B-4D05-AD2A-ACADBC160DDC}" type="slidenum">
              <a:rPr lang="en-US" smtClean="0"/>
              <a:pPr/>
              <a:t>‹#›</a:t>
            </a:fld>
            <a:endParaRPr lang="en-US"/>
          </a:p>
        </p:txBody>
      </p:sp>
    </p:spTree>
    <p:extLst>
      <p:ext uri="{BB962C8B-B14F-4D97-AF65-F5344CB8AC3E}">
        <p14:creationId xmlns:p14="http://schemas.microsoft.com/office/powerpoint/2010/main" val="159602356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M&amp;S/MB</a:t>
            </a:r>
            <a:r>
              <a:rPr lang="en-US" baseline="0" dirty="0" smtClean="0"/>
              <a:t> approaches a part of SSC product development and sustainment sense the beginning.  Expanding use of capabilities over the last decade as standalone elements (capabilities and data).  Current efforts focus on integrated the capabilities to achieve productivity and quality gains.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LM.png"/>
          <p:cNvPicPr>
            <a:picLocks noChangeAspect="1"/>
          </p:cNvPicPr>
          <p:nvPr userDrawn="1"/>
        </p:nvPicPr>
        <p:blipFill>
          <a:blip r:embed="rId2" cstate="print"/>
          <a:stretch>
            <a:fillRect/>
          </a:stretch>
        </p:blipFill>
        <p:spPr>
          <a:xfrm>
            <a:off x="0" y="0"/>
            <a:ext cx="9144000" cy="1030847"/>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2" name="Group 2"/>
          <p:cNvGrpSpPr>
            <a:grpSpLocks noChangeAspect="1"/>
          </p:cNvGrpSpPr>
          <p:nvPr userDrawn="1"/>
        </p:nvGrpSpPr>
        <p:grpSpPr bwMode="auto">
          <a:xfrm>
            <a:off x="7341610" y="110613"/>
            <a:ext cx="1705673" cy="597617"/>
            <a:chOff x="3460" y="74"/>
            <a:chExt cx="1013" cy="422"/>
          </a:xfrm>
          <a:solidFill>
            <a:schemeClr val="bg1"/>
          </a:solidFill>
        </p:grpSpPr>
        <p:sp>
          <p:nvSpPr>
            <p:cNvPr id="13"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4"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6" name="Rectangle 15"/>
          <p:cNvSpPr/>
          <p:nvPr userDrawn="1"/>
        </p:nvSpPr>
        <p:spPr>
          <a:xfrm>
            <a:off x="0" y="6019800"/>
            <a:ext cx="2209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686800" y="6400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0"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4"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lmlogo.png"/>
          <p:cNvPicPr>
            <a:picLocks noChangeAspect="1"/>
          </p:cNvPicPr>
          <p:nvPr userDrawn="1"/>
        </p:nvPicPr>
        <p:blipFill>
          <a:blip r:embed="rId2" cstate="print"/>
          <a:stretch>
            <a:fillRect/>
          </a:stretch>
        </p:blipFill>
        <p:spPr>
          <a:xfrm>
            <a:off x="375250" y="1953890"/>
            <a:ext cx="8393499" cy="2950220"/>
          </a:xfrm>
          <a:prstGeom prst="rect">
            <a:avLst/>
          </a:prstGeom>
        </p:spPr>
      </p:pic>
      <p:sp>
        <p:nvSpPr>
          <p:cNvPr id="4" name="Rectangle 3"/>
          <p:cNvSpPr/>
          <p:nvPr userDrawn="1"/>
        </p:nvSpPr>
        <p:spPr>
          <a:xfrm>
            <a:off x="0" y="5867400"/>
            <a:ext cx="2057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14600" y="6172200"/>
            <a:ext cx="6629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52400"/>
            <a:ext cx="8229600" cy="838200"/>
          </a:xfrm>
        </p:spPr>
        <p:txBody>
          <a:bodyPr>
            <a:noAutofit/>
          </a:bodyPr>
          <a:lstStyle>
            <a:lvl1pPr algn="l">
              <a:defRPr sz="3600">
                <a:solidFill>
                  <a:schemeClr val="bg1"/>
                </a:solidFill>
              </a:defRPr>
            </a:lvl1pPr>
          </a:lstStyle>
          <a:p>
            <a:r>
              <a:rPr lang="en-US" dirty="0" smtClean="0"/>
              <a:t>Check out this Title</a:t>
            </a:r>
            <a:endParaRPr lang="en-US" dirty="0"/>
          </a:p>
        </p:txBody>
      </p:sp>
      <p:sp>
        <p:nvSpPr>
          <p:cNvPr id="3" name="Content Placeholder 2"/>
          <p:cNvSpPr>
            <a:spLocks noGrp="1"/>
          </p:cNvSpPr>
          <p:nvPr>
            <p:ph idx="1"/>
          </p:nvPr>
        </p:nvSpPr>
        <p:spPr>
          <a:xfrm>
            <a:off x="457200" y="1371600"/>
            <a:ext cx="8229600" cy="475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ooter Placeholder 4"/>
          <p:cNvSpPr>
            <a:spLocks noGrp="1"/>
          </p:cNvSpPr>
          <p:nvPr>
            <p:ph type="ftr" sz="quarter" idx="3"/>
          </p:nvPr>
        </p:nvSpPr>
        <p:spPr>
          <a:xfrm>
            <a:off x="1905000" y="6400800"/>
            <a:ext cx="5562600" cy="457200"/>
          </a:xfrm>
          <a:prstGeom prst="rect">
            <a:avLst/>
          </a:prstGeom>
        </p:spPr>
        <p:txBody>
          <a:bodyPr/>
          <a:lstStyle>
            <a:lvl1pPr>
              <a:defRPr sz="1400" b="1">
                <a:solidFill>
                  <a:schemeClr val="accent4"/>
                </a:solidFill>
              </a:defRPr>
            </a:lvl1pPr>
          </a:lstStyle>
          <a:p>
            <a:pPr algn="ctr"/>
            <a:r>
              <a:rPr lang="en-US" dirty="0" smtClean="0"/>
              <a:t>© Copyright 2011 Lockheed Martin Corporation</a:t>
            </a:r>
            <a:endParaRPr lang="en-US" dirty="0"/>
          </a:p>
        </p:txBody>
      </p:sp>
      <p:sp>
        <p:nvSpPr>
          <p:cNvPr id="2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24" name="Group 2"/>
          <p:cNvGrpSpPr>
            <a:grpSpLocks noChangeAspect="1"/>
          </p:cNvGrpSpPr>
          <p:nvPr userDrawn="1"/>
        </p:nvGrpSpPr>
        <p:grpSpPr bwMode="auto">
          <a:xfrm>
            <a:off x="7341610" y="110613"/>
            <a:ext cx="1705673" cy="597617"/>
            <a:chOff x="3460" y="74"/>
            <a:chExt cx="1013" cy="422"/>
          </a:xfrm>
          <a:solidFill>
            <a:schemeClr val="bg1"/>
          </a:solidFill>
        </p:grpSpPr>
        <p:sp>
          <p:nvSpPr>
            <p:cNvPr id="25"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26"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38" name="Footer Placeholder 4"/>
          <p:cNvSpPr>
            <a:spLocks noGrp="1"/>
          </p:cNvSpPr>
          <p:nvPr>
            <p:ph type="ftr" sz="quarter" idx="3"/>
          </p:nvPr>
        </p:nvSpPr>
        <p:spPr>
          <a:xfrm>
            <a:off x="1905000" y="6400800"/>
            <a:ext cx="5562600" cy="457200"/>
          </a:xfrm>
          <a:prstGeom prst="rect">
            <a:avLst/>
          </a:prstGeom>
        </p:spPr>
        <p:txBody>
          <a:bodyPr/>
          <a:lstStyle>
            <a:lvl1pPr>
              <a:defRPr sz="1400" b="1">
                <a:solidFill>
                  <a:schemeClr val="accent4"/>
                </a:solidFill>
              </a:defRPr>
            </a:lvl1pPr>
          </a:lstStyle>
          <a:p>
            <a:pPr algn="ctr"/>
            <a:r>
              <a:rPr lang="en-US" smtClean="0"/>
              <a:t>Lockheed Martin Proprietary Information</a:t>
            </a:r>
            <a:endParaRPr lang="en-US" dirty="0"/>
          </a:p>
        </p:txBody>
      </p:sp>
      <p:sp>
        <p:nvSpPr>
          <p:cNvPr id="9"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pic>
        <p:nvPicPr>
          <p:cNvPr id="15" name="Picture 14" descr="LM.png"/>
          <p:cNvPicPr>
            <a:picLocks noChangeAspect="1"/>
          </p:cNvPicPr>
          <p:nvPr userDrawn="1"/>
        </p:nvPicPr>
        <p:blipFill>
          <a:blip r:embed="rId2" cstate="print"/>
          <a:stretch>
            <a:fillRect/>
          </a:stretch>
        </p:blipFill>
        <p:spPr>
          <a:xfrm>
            <a:off x="0" y="0"/>
            <a:ext cx="9144000" cy="1030847"/>
          </a:xfrm>
          <a:prstGeom prst="rect">
            <a:avLst/>
          </a:prstGeom>
        </p:spPr>
      </p:pic>
      <p:grpSp>
        <p:nvGrpSpPr>
          <p:cNvPr id="16" name="Group 2"/>
          <p:cNvGrpSpPr>
            <a:grpSpLocks noChangeAspect="1"/>
          </p:cNvGrpSpPr>
          <p:nvPr userDrawn="1"/>
        </p:nvGrpSpPr>
        <p:grpSpPr bwMode="auto">
          <a:xfrm>
            <a:off x="7341610" y="110613"/>
            <a:ext cx="1705673" cy="597617"/>
            <a:chOff x="3460" y="74"/>
            <a:chExt cx="1013" cy="422"/>
          </a:xfrm>
          <a:solidFill>
            <a:schemeClr val="bg1"/>
          </a:solidFill>
        </p:grpSpPr>
        <p:sp>
          <p:nvSpPr>
            <p:cNvPr id="17"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8"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51"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Slide Number Placeholder 5"/>
          <p:cNvSpPr>
            <a:spLocks noGrp="1"/>
          </p:cNvSpPr>
          <p:nvPr>
            <p:ph type="sldNum" sz="quarter" idx="12"/>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10" name="Group 2"/>
          <p:cNvGrpSpPr>
            <a:grpSpLocks noChangeAspect="1"/>
          </p:cNvGrpSpPr>
          <p:nvPr userDrawn="1"/>
        </p:nvGrpSpPr>
        <p:grpSpPr bwMode="auto">
          <a:xfrm>
            <a:off x="7341610" y="110613"/>
            <a:ext cx="1705673" cy="597617"/>
            <a:chOff x="3460" y="74"/>
            <a:chExt cx="1013" cy="422"/>
          </a:xfrm>
          <a:solidFill>
            <a:schemeClr val="bg1"/>
          </a:solidFill>
        </p:grpSpPr>
        <p:sp>
          <p:nvSpPr>
            <p:cNvPr id="11"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2"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3" name="Slide Number Placeholder 5"/>
          <p:cNvSpPr txBox="1">
            <a:spLocks/>
          </p:cNvSpPr>
          <p:nvPr userDrawn="1"/>
        </p:nvSpPr>
        <p:spPr>
          <a:xfrm>
            <a:off x="8686800" y="64008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4" name="Footer Placeholder 4"/>
          <p:cNvSpPr>
            <a:spLocks noGrp="1"/>
          </p:cNvSpPr>
          <p:nvPr>
            <p:ph type="ftr" sz="quarter" idx="1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40"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1"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6" name="Group 2"/>
          <p:cNvGrpSpPr>
            <a:grpSpLocks noChangeAspect="1"/>
          </p:cNvGrpSpPr>
          <p:nvPr userDrawn="1"/>
        </p:nvGrpSpPr>
        <p:grpSpPr bwMode="auto">
          <a:xfrm>
            <a:off x="7341610" y="110613"/>
            <a:ext cx="1705673" cy="597617"/>
            <a:chOff x="3460" y="74"/>
            <a:chExt cx="1013" cy="422"/>
          </a:xfrm>
          <a:solidFill>
            <a:schemeClr val="bg1"/>
          </a:solidFill>
        </p:grpSpPr>
        <p:sp>
          <p:nvSpPr>
            <p:cNvPr id="7"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8"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3"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5" name="Group 2"/>
          <p:cNvGrpSpPr>
            <a:grpSpLocks noChangeAspect="1"/>
          </p:cNvGrpSpPr>
          <p:nvPr userDrawn="1"/>
        </p:nvGrpSpPr>
        <p:grpSpPr bwMode="auto">
          <a:xfrm>
            <a:off x="7341610" y="110613"/>
            <a:ext cx="1705673" cy="597617"/>
            <a:chOff x="3460" y="74"/>
            <a:chExt cx="1013" cy="422"/>
          </a:xfrm>
          <a:solidFill>
            <a:schemeClr val="bg1"/>
          </a:solidFill>
        </p:grpSpPr>
        <p:sp>
          <p:nvSpPr>
            <p:cNvPr id="6"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7"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8382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0"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6"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oter Placeholder 4"/>
          <p:cNvSpPr>
            <a:spLocks noGrp="1"/>
          </p:cNvSpPr>
          <p:nvPr>
            <p:ph type="ftr" sz="quarter" idx="3"/>
          </p:nvPr>
        </p:nvSpPr>
        <p:spPr>
          <a:xfrm>
            <a:off x="3468172" y="6345535"/>
            <a:ext cx="2207656" cy="461665"/>
          </a:xfrm>
          <a:prstGeom prst="rect">
            <a:avLst/>
          </a:prstGeom>
        </p:spPr>
        <p:txBody>
          <a:bodyPr wrap="none" anchor="b" anchorCtr="1">
            <a:spAutoFit/>
          </a:bodyPr>
          <a:lstStyle>
            <a:lvl1pPr>
              <a:defRPr sz="800" b="1">
                <a:solidFill>
                  <a:schemeClr val="accent4"/>
                </a:solidFill>
              </a:defRPr>
            </a:lvl1pPr>
          </a:lstStyle>
          <a:p>
            <a:pPr algn="ctr"/>
            <a:r>
              <a:rPr lang="en-US" smtClean="0"/>
              <a:t>© Copyright 2011 Lockheed Martin Corporation</a:t>
            </a:r>
          </a:p>
          <a:p>
            <a:pPr algn="ctr"/>
            <a:endParaRPr lang="en-US" smtClean="0"/>
          </a:p>
          <a:p>
            <a:pPr algn="ctr"/>
            <a:endParaRPr lang="en-US" dirty="0" smtClean="0"/>
          </a:p>
        </p:txBody>
      </p:sp>
      <p:sp>
        <p:nvSpPr>
          <p:cNvPr id="2" name="Title Placeholder 1"/>
          <p:cNvSpPr>
            <a:spLocks noGrp="1"/>
          </p:cNvSpPr>
          <p:nvPr>
            <p:ph type="title"/>
          </p:nvPr>
        </p:nvSpPr>
        <p:spPr>
          <a:xfrm>
            <a:off x="457200" y="152400"/>
            <a:ext cx="82296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2"/>
          <p:cNvGrpSpPr>
            <a:grpSpLocks noChangeAspect="1"/>
          </p:cNvGrpSpPr>
          <p:nvPr userDrawn="1"/>
        </p:nvGrpSpPr>
        <p:grpSpPr bwMode="auto">
          <a:xfrm>
            <a:off x="7341610" y="110613"/>
            <a:ext cx="1705673" cy="597617"/>
            <a:chOff x="3460" y="74"/>
            <a:chExt cx="1013" cy="422"/>
          </a:xfrm>
          <a:solidFill>
            <a:schemeClr val="bg1"/>
          </a:solidFill>
        </p:grpSpPr>
        <p:sp>
          <p:nvSpPr>
            <p:cNvPr id="10"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1"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pic>
        <p:nvPicPr>
          <p:cNvPr id="1026" name="Picture 2"/>
          <p:cNvPicPr>
            <a:picLocks noChangeAspect="1" noChangeArrowheads="1"/>
          </p:cNvPicPr>
          <p:nvPr userDrawn="1"/>
        </p:nvPicPr>
        <p:blipFill>
          <a:blip r:embed="rId14" cstate="print"/>
          <a:srcRect/>
          <a:stretch>
            <a:fillRect/>
          </a:stretch>
        </p:blipFill>
        <p:spPr bwMode="auto">
          <a:xfrm>
            <a:off x="-1" y="-1"/>
            <a:ext cx="9144000" cy="1051034"/>
          </a:xfrm>
          <a:prstGeom prst="rect">
            <a:avLst/>
          </a:prstGeom>
          <a:noFill/>
          <a:ln w="9525">
            <a:noFill/>
            <a:miter lim="800000"/>
            <a:headEnd/>
            <a:tailEnd/>
          </a:ln>
        </p:spPr>
      </p:pic>
      <p:sp>
        <p:nvSpPr>
          <p:cNvPr id="13" name="Slide Number Placeholder 5"/>
          <p:cNvSpPr txBox="1">
            <a:spLocks/>
          </p:cNvSpPr>
          <p:nvPr userDrawn="1"/>
        </p:nvSpPr>
        <p:spPr>
          <a:xfrm>
            <a:off x="8686800" y="64008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pic>
        <p:nvPicPr>
          <p:cNvPr id="14" name="Picture 13" descr="logo_no_icon_ALTERED2_081110.jpg"/>
          <p:cNvPicPr>
            <a:picLocks noChangeAspect="1"/>
          </p:cNvPicPr>
          <p:nvPr userDrawn="1"/>
        </p:nvPicPr>
        <p:blipFill>
          <a:blip r:embed="rId15" cstate="print"/>
          <a:stretch>
            <a:fillRect/>
          </a:stretch>
        </p:blipFill>
        <p:spPr>
          <a:xfrm>
            <a:off x="0" y="6143625"/>
            <a:ext cx="2190750" cy="7143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a/ac/NIST_Manufacturing_Systems_Integration_Program.jpg" TargetMode="External"/><Relationship Id="rId4" Type="http://schemas.openxmlformats.org/officeDocument/2006/relationships/image" Target="../media/image9.jpeg"/><Relationship Id="rId5" Type="http://schemas.openxmlformats.org/officeDocument/2006/relationships/hyperlink" Target="http://upload.wikimedia.org/wikipedia/commons/1/1d/Plasticity.jpg" TargetMode="External"/><Relationship Id="rId6" Type="http://schemas.openxmlformats.org/officeDocument/2006/relationships/image" Target="../media/image10.jpeg"/><Relationship Id="rId7" Type="http://schemas.openxmlformats.org/officeDocument/2006/relationships/hyperlink" Target="http://upload.wikimedia.org/wikipedia/commons/7/7b/FEM_example_of_2D_solution.png" TargetMode="External"/><Relationship Id="rId8" Type="http://schemas.openxmlformats.org/officeDocument/2006/relationships/image" Target="../media/image11.pn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14600"/>
            <a:ext cx="8610600" cy="1470025"/>
          </a:xfrm>
        </p:spPr>
        <p:txBody>
          <a:bodyPr>
            <a:normAutofit/>
          </a:bodyPr>
          <a:lstStyle/>
          <a:p>
            <a:r>
              <a:rPr lang="en-US" sz="3600" dirty="0" smtClean="0"/>
              <a:t>MBSE Infusion Experience</a:t>
            </a:r>
            <a:endParaRPr lang="en-US" sz="3600" dirty="0"/>
          </a:p>
        </p:txBody>
      </p:sp>
      <p:sp>
        <p:nvSpPr>
          <p:cNvPr id="3" name="Subtitle 2"/>
          <p:cNvSpPr>
            <a:spLocks noGrp="1"/>
          </p:cNvSpPr>
          <p:nvPr>
            <p:ph type="subTitle" idx="1"/>
          </p:nvPr>
        </p:nvSpPr>
        <p:spPr>
          <a:xfrm>
            <a:off x="1371600" y="3429000"/>
            <a:ext cx="6400800" cy="838200"/>
          </a:xfrm>
        </p:spPr>
        <p:txBody>
          <a:bodyPr>
            <a:normAutofit/>
          </a:bodyPr>
          <a:lstStyle/>
          <a:p>
            <a:r>
              <a:rPr lang="en-US" sz="2400" dirty="0" smtClean="0"/>
              <a:t>Lockheed Martin</a:t>
            </a:r>
            <a:endParaRPr lang="en-US" sz="2400" b="1" i="1" dirty="0">
              <a:solidFill>
                <a:schemeClr val="tx1"/>
              </a:solidFill>
              <a:latin typeface="Arial" pitchFamily="34" charset="0"/>
              <a:cs typeface="Arial" pitchFamily="34" charset="0"/>
            </a:endParaRPr>
          </a:p>
        </p:txBody>
      </p:sp>
      <p:sp>
        <p:nvSpPr>
          <p:cNvPr id="4" name="Subtitle 2"/>
          <p:cNvSpPr txBox="1">
            <a:spLocks/>
          </p:cNvSpPr>
          <p:nvPr/>
        </p:nvSpPr>
        <p:spPr>
          <a:xfrm>
            <a:off x="457200" y="5410200"/>
            <a:ext cx="7086600" cy="838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Subtitle 2"/>
          <p:cNvSpPr txBox="1">
            <a:spLocks/>
          </p:cNvSpPr>
          <p:nvPr/>
        </p:nvSpPr>
        <p:spPr>
          <a:xfrm>
            <a:off x="304800" y="5334000"/>
            <a:ext cx="6400800" cy="1143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Christopher Oster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latin typeface="Arial" pitchFamily="34" charset="0"/>
                <a:cs typeface="Arial" pitchFamily="34" charset="0"/>
              </a:rPr>
              <a:t>A2100 IRAD Model-based Enterprise Lead</a:t>
            </a:r>
            <a:r>
              <a:rPr lang="en-US" sz="2000" b="1" noProof="0" dirty="0" smtClean="0">
                <a:latin typeface="Arial" pitchFamily="34" charset="0"/>
                <a:cs typeface="Arial" pitchFamily="34" charset="0"/>
              </a:rPr>
              <a:t/>
            </a:r>
            <a:br>
              <a:rPr lang="en-US" sz="2000" b="1" noProof="0" dirty="0" smtClean="0">
                <a:latin typeface="Arial" pitchFamily="34" charset="0"/>
                <a:cs typeface="Arial" pitchFamily="34" charset="0"/>
              </a:rPr>
            </a:br>
            <a:r>
              <a:rPr lang="en-US" sz="2000" b="1" noProof="0" dirty="0" smtClean="0">
                <a:latin typeface="Arial" pitchFamily="34" charset="0"/>
                <a:cs typeface="Arial" pitchFamily="34" charset="0"/>
              </a:rPr>
              <a:t>Lockheed Martin Space Systems</a:t>
            </a:r>
            <a:endParaRPr kumimoji="0" lang="en-US"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Model?</a:t>
            </a:r>
          </a:p>
        </p:txBody>
      </p:sp>
      <p:sp>
        <p:nvSpPr>
          <p:cNvPr id="3" name="Content Placeholder 2"/>
          <p:cNvSpPr>
            <a:spLocks noGrp="1"/>
          </p:cNvSpPr>
          <p:nvPr>
            <p:ph idx="1"/>
          </p:nvPr>
        </p:nvSpPr>
        <p:spPr>
          <a:xfrm>
            <a:off x="3733800" y="1646237"/>
            <a:ext cx="5029200" cy="4754563"/>
          </a:xfrm>
        </p:spPr>
        <p:txBody>
          <a:bodyPr>
            <a:normAutofit fontScale="92500" lnSpcReduction="10000"/>
          </a:bodyPr>
          <a:lstStyle/>
          <a:p>
            <a:r>
              <a:rPr lang="en-US" b="1" dirty="0" smtClean="0"/>
              <a:t>Drive a consistent specification</a:t>
            </a:r>
          </a:p>
          <a:p>
            <a:endParaRPr lang="en-US" sz="2200" b="1" dirty="0" smtClean="0"/>
          </a:p>
          <a:p>
            <a:endParaRPr lang="en-US" b="1" dirty="0"/>
          </a:p>
          <a:p>
            <a:r>
              <a:rPr lang="en-US" b="1" dirty="0" smtClean="0"/>
              <a:t>Analyze &amp; Interrogate the System Design</a:t>
            </a:r>
            <a:br>
              <a:rPr lang="en-US" b="1" dirty="0" smtClean="0"/>
            </a:br>
            <a:endParaRPr lang="en-US" b="1" dirty="0" smtClean="0"/>
          </a:p>
          <a:p>
            <a:endParaRPr lang="en-US" sz="2200" b="1" dirty="0" smtClean="0"/>
          </a:p>
          <a:p>
            <a:r>
              <a:rPr lang="en-US" b="1" dirty="0" smtClean="0"/>
              <a:t>Automate, Automate, Automate!</a:t>
            </a:r>
          </a:p>
          <a:p>
            <a:endParaRPr lang="en-US" dirty="0"/>
          </a:p>
          <a:p>
            <a:endParaRPr lang="en-US" dirty="0"/>
          </a:p>
        </p:txBody>
      </p:sp>
      <p:sp>
        <p:nvSpPr>
          <p:cNvPr id="4" name="Footer Placeholder 3"/>
          <p:cNvSpPr>
            <a:spLocks noGrp="1"/>
          </p:cNvSpPr>
          <p:nvPr>
            <p:ph type="ftr" sz="quarter" idx="3"/>
          </p:nvPr>
        </p:nvSpPr>
        <p:spPr>
          <a:xfrm>
            <a:off x="2819571" y="6550223"/>
            <a:ext cx="3733458" cy="307777"/>
          </a:xfrm>
        </p:spPr>
        <p:txBody>
          <a:bodyPr/>
          <a:lstStyle/>
          <a:p>
            <a:pPr algn="ctr"/>
            <a:r>
              <a:rPr lang="en-US" smtClean="0"/>
              <a:t>© Copyright 2013 Lockheed Martin Corporation</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90" t="6381" r="8106" b="33799"/>
          <a:stretch/>
        </p:blipFill>
        <p:spPr bwMode="auto">
          <a:xfrm>
            <a:off x="553860" y="1219200"/>
            <a:ext cx="2486767" cy="146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14" b="13850"/>
          <a:stretch/>
        </p:blipFill>
        <p:spPr bwMode="auto">
          <a:xfrm>
            <a:off x="609600" y="4648200"/>
            <a:ext cx="2453983" cy="155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28" t="6248" r="5847"/>
          <a:stretch/>
        </p:blipFill>
        <p:spPr bwMode="auto">
          <a:xfrm>
            <a:off x="751021" y="2796654"/>
            <a:ext cx="2144579" cy="176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4060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Existing Modeling Activities</a:t>
            </a:r>
            <a:endParaRPr lang="en-US" b="1" dirty="0"/>
          </a:p>
        </p:txBody>
      </p:sp>
      <p:sp>
        <p:nvSpPr>
          <p:cNvPr id="3" name="Content Placeholder 2"/>
          <p:cNvSpPr>
            <a:spLocks noGrp="1"/>
          </p:cNvSpPr>
          <p:nvPr>
            <p:ph idx="1"/>
          </p:nvPr>
        </p:nvSpPr>
        <p:spPr>
          <a:xfrm>
            <a:off x="457200" y="1172028"/>
            <a:ext cx="8229600" cy="3505200"/>
          </a:xfrm>
        </p:spPr>
        <p:txBody>
          <a:bodyPr/>
          <a:lstStyle/>
          <a:p>
            <a:r>
              <a:rPr lang="en-US" dirty="0" smtClean="0"/>
              <a:t>Most engineers leverages </a:t>
            </a:r>
            <a:r>
              <a:rPr lang="en-US" i="1" dirty="0" smtClean="0"/>
              <a:t>focused</a:t>
            </a:r>
            <a:r>
              <a:rPr lang="en-US" dirty="0" smtClean="0"/>
              <a:t> modeling activities across various disciplines.</a:t>
            </a:r>
            <a:br>
              <a:rPr lang="en-US" dirty="0" smtClean="0"/>
            </a:br>
            <a:endParaRPr lang="en-US" sz="400" dirty="0" smtClean="0"/>
          </a:p>
          <a:p>
            <a:r>
              <a:rPr lang="en-US" dirty="0" smtClean="0"/>
              <a:t>Capability to support integration across discipline lines tends to be limited or missing.</a:t>
            </a:r>
            <a:br>
              <a:rPr lang="en-US" dirty="0" smtClean="0"/>
            </a:br>
            <a:endParaRPr lang="en-US" sz="400" dirty="0" smtClean="0"/>
          </a:p>
          <a:p>
            <a:r>
              <a:rPr lang="en-US" dirty="0" smtClean="0"/>
              <a:t>Existing integrations tend to be “point to point”</a:t>
            </a:r>
          </a:p>
        </p:txBody>
      </p:sp>
      <p:sp>
        <p:nvSpPr>
          <p:cNvPr id="4" name="Footer Placeholder 3"/>
          <p:cNvSpPr>
            <a:spLocks noGrp="1"/>
          </p:cNvSpPr>
          <p:nvPr>
            <p:ph type="ftr" sz="quarter" idx="3"/>
          </p:nvPr>
        </p:nvSpPr>
        <p:spPr/>
        <p:txBody>
          <a:bodyPr/>
          <a:lstStyle/>
          <a:p>
            <a:pPr algn="ctr"/>
            <a:r>
              <a:rPr lang="en-US" smtClean="0"/>
              <a:t>© Copyright 2011 Lockheed Martin Corporation</a:t>
            </a:r>
            <a:endParaRPr lang="en-US" dirty="0" smtClean="0"/>
          </a:p>
        </p:txBody>
      </p:sp>
      <p:pic>
        <p:nvPicPr>
          <p:cNvPr id="5" name="Picture 18" descr="http://upload.wikimedia.org/wikipedia/commons/1/11/Sysml_diagrams_collage.jpg"/>
          <p:cNvPicPr>
            <a:picLocks noChangeAspect="1" noChangeArrowheads="1"/>
          </p:cNvPicPr>
          <p:nvPr/>
        </p:nvPicPr>
        <p:blipFill>
          <a:blip r:embed="rId2" cstate="print"/>
          <a:srcRect l="8627" t="15152" r="16605" b="21212"/>
          <a:stretch>
            <a:fillRect/>
          </a:stretch>
        </p:blipFill>
        <p:spPr bwMode="auto">
          <a:xfrm>
            <a:off x="304800" y="4652997"/>
            <a:ext cx="1527628" cy="1295400"/>
          </a:xfrm>
          <a:prstGeom prst="rect">
            <a:avLst/>
          </a:prstGeom>
          <a:noFill/>
          <a:effectLst>
            <a:glow rad="101600">
              <a:schemeClr val="accent1">
                <a:satMod val="175000"/>
                <a:alpha val="40000"/>
              </a:schemeClr>
            </a:glow>
          </a:effectLst>
        </p:spPr>
      </p:pic>
      <p:pic>
        <p:nvPicPr>
          <p:cNvPr id="6" name="Picture 6" descr="File:NIST Manufacturing Systems Integration Program.jpg">
            <a:hlinkClick r:id="rId3"/>
          </p:cNvPr>
          <p:cNvPicPr>
            <a:picLocks noChangeAspect="1" noChangeArrowheads="1"/>
          </p:cNvPicPr>
          <p:nvPr/>
        </p:nvPicPr>
        <p:blipFill>
          <a:blip r:embed="rId4" cstate="print"/>
          <a:srcRect l="15975" t="21369" r="11521" b="15860"/>
          <a:stretch>
            <a:fillRect/>
          </a:stretch>
        </p:blipFill>
        <p:spPr bwMode="auto">
          <a:xfrm>
            <a:off x="7315200" y="4576797"/>
            <a:ext cx="1447800" cy="1329656"/>
          </a:xfrm>
          <a:prstGeom prst="rect">
            <a:avLst/>
          </a:prstGeom>
          <a:noFill/>
          <a:effectLst>
            <a:glow rad="101600">
              <a:schemeClr val="accent1">
                <a:satMod val="175000"/>
                <a:alpha val="40000"/>
              </a:schemeClr>
            </a:glow>
          </a:effectLst>
        </p:spPr>
      </p:pic>
      <p:pic>
        <p:nvPicPr>
          <p:cNvPr id="7" name="Picture 2" descr="File:Plasticity.jpg">
            <a:hlinkClick r:id="rId5"/>
          </p:cNvPr>
          <p:cNvPicPr>
            <a:picLocks noChangeAspect="1" noChangeArrowheads="1"/>
          </p:cNvPicPr>
          <p:nvPr/>
        </p:nvPicPr>
        <p:blipFill>
          <a:blip r:embed="rId6" cstate="print"/>
          <a:srcRect l="39759" t="17839" r="3614" b="10851"/>
          <a:stretch>
            <a:fillRect/>
          </a:stretch>
        </p:blipFill>
        <p:spPr bwMode="auto">
          <a:xfrm>
            <a:off x="3884184" y="4601028"/>
            <a:ext cx="1371599" cy="1342416"/>
          </a:xfrm>
          <a:prstGeom prst="rect">
            <a:avLst/>
          </a:prstGeom>
          <a:noFill/>
          <a:effectLst>
            <a:glow rad="101600">
              <a:schemeClr val="accent1">
                <a:satMod val="175000"/>
                <a:alpha val="40000"/>
              </a:schemeClr>
            </a:glow>
          </a:effectLst>
        </p:spPr>
      </p:pic>
      <p:pic>
        <p:nvPicPr>
          <p:cNvPr id="8" name="Picture 4" descr="File:FEM example of 2D solution.png">
            <a:hlinkClick r:id="rId7"/>
          </p:cNvPr>
          <p:cNvPicPr>
            <a:picLocks noChangeAspect="1" noChangeArrowheads="1"/>
          </p:cNvPicPr>
          <p:nvPr/>
        </p:nvPicPr>
        <p:blipFill>
          <a:blip r:embed="rId8" cstate="print"/>
          <a:srcRect/>
          <a:stretch>
            <a:fillRect/>
          </a:stretch>
        </p:blipFill>
        <p:spPr bwMode="auto">
          <a:xfrm>
            <a:off x="5562600" y="4557486"/>
            <a:ext cx="1447800" cy="1371600"/>
          </a:xfrm>
          <a:prstGeom prst="rect">
            <a:avLst/>
          </a:prstGeom>
          <a:noFill/>
          <a:effectLst>
            <a:glow rad="101600">
              <a:schemeClr val="accent1">
                <a:satMod val="175000"/>
                <a:alpha val="40000"/>
              </a:schemeClr>
            </a:glow>
          </a:effectLst>
        </p:spPr>
      </p:pic>
      <p:pic>
        <p:nvPicPr>
          <p:cNvPr id="9" name="Picture 2" descr="http://www.galorath.com/images/ss-software-core.jpg"/>
          <p:cNvPicPr>
            <a:picLocks noChangeAspect="1" noChangeArrowheads="1"/>
          </p:cNvPicPr>
          <p:nvPr/>
        </p:nvPicPr>
        <p:blipFill>
          <a:blip r:embed="rId9" cstate="print"/>
          <a:srcRect t="75388" r="49792"/>
          <a:stretch>
            <a:fillRect/>
          </a:stretch>
        </p:blipFill>
        <p:spPr bwMode="auto">
          <a:xfrm>
            <a:off x="2209800" y="4586514"/>
            <a:ext cx="1371600" cy="1371599"/>
          </a:xfrm>
          <a:prstGeom prst="rect">
            <a:avLst/>
          </a:prstGeom>
          <a:noFill/>
          <a:effectLst>
            <a:glow rad="101600">
              <a:schemeClr val="accent1">
                <a:satMod val="175000"/>
                <a:alpha val="40000"/>
              </a:schemeClr>
            </a:glow>
          </a:effectLst>
        </p:spPr>
      </p:pic>
      <p:sp>
        <p:nvSpPr>
          <p:cNvPr id="10" name="TextBox 9"/>
          <p:cNvSpPr txBox="1"/>
          <p:nvPr/>
        </p:nvSpPr>
        <p:spPr>
          <a:xfrm>
            <a:off x="381000" y="5929086"/>
            <a:ext cx="1345946" cy="369332"/>
          </a:xfrm>
          <a:prstGeom prst="rect">
            <a:avLst/>
          </a:prstGeom>
          <a:noFill/>
        </p:spPr>
        <p:txBody>
          <a:bodyPr wrap="none" rtlCol="0">
            <a:spAutoFit/>
          </a:bodyPr>
          <a:lstStyle/>
          <a:p>
            <a:r>
              <a:rPr lang="en-US" dirty="0" smtClean="0"/>
              <a:t>Architecture</a:t>
            </a:r>
            <a:endParaRPr lang="en-US" dirty="0"/>
          </a:p>
        </p:txBody>
      </p:sp>
      <p:sp>
        <p:nvSpPr>
          <p:cNvPr id="11" name="TextBox 10"/>
          <p:cNvSpPr txBox="1"/>
          <p:nvPr/>
        </p:nvSpPr>
        <p:spPr>
          <a:xfrm>
            <a:off x="2667000" y="5929086"/>
            <a:ext cx="594073" cy="369332"/>
          </a:xfrm>
          <a:prstGeom prst="rect">
            <a:avLst/>
          </a:prstGeom>
          <a:noFill/>
        </p:spPr>
        <p:txBody>
          <a:bodyPr wrap="none" rtlCol="0">
            <a:spAutoFit/>
          </a:bodyPr>
          <a:lstStyle/>
          <a:p>
            <a:r>
              <a:rPr lang="en-US" dirty="0" smtClean="0"/>
              <a:t>Cost</a:t>
            </a:r>
            <a:endParaRPr lang="en-US" dirty="0"/>
          </a:p>
        </p:txBody>
      </p:sp>
      <p:sp>
        <p:nvSpPr>
          <p:cNvPr id="12" name="TextBox 11"/>
          <p:cNvSpPr txBox="1"/>
          <p:nvPr/>
        </p:nvSpPr>
        <p:spPr>
          <a:xfrm>
            <a:off x="4253699" y="5929086"/>
            <a:ext cx="583814" cy="369332"/>
          </a:xfrm>
          <a:prstGeom prst="rect">
            <a:avLst/>
          </a:prstGeom>
          <a:noFill/>
        </p:spPr>
        <p:txBody>
          <a:bodyPr wrap="none" rtlCol="0">
            <a:spAutoFit/>
          </a:bodyPr>
          <a:lstStyle/>
          <a:p>
            <a:r>
              <a:rPr lang="en-US" dirty="0" smtClean="0"/>
              <a:t>CAD</a:t>
            </a:r>
            <a:endParaRPr lang="en-US" dirty="0"/>
          </a:p>
        </p:txBody>
      </p:sp>
      <p:sp>
        <p:nvSpPr>
          <p:cNvPr id="13" name="TextBox 12"/>
          <p:cNvSpPr txBox="1"/>
          <p:nvPr/>
        </p:nvSpPr>
        <p:spPr>
          <a:xfrm>
            <a:off x="5562600" y="5929086"/>
            <a:ext cx="1391856" cy="369332"/>
          </a:xfrm>
          <a:prstGeom prst="rect">
            <a:avLst/>
          </a:prstGeom>
          <a:noFill/>
        </p:spPr>
        <p:txBody>
          <a:bodyPr wrap="none" rtlCol="0">
            <a:spAutoFit/>
          </a:bodyPr>
          <a:lstStyle/>
          <a:p>
            <a:r>
              <a:rPr lang="en-US" dirty="0" smtClean="0"/>
              <a:t>Performance</a:t>
            </a:r>
            <a:endParaRPr lang="en-US" dirty="0"/>
          </a:p>
        </p:txBody>
      </p:sp>
      <p:sp>
        <p:nvSpPr>
          <p:cNvPr id="14" name="TextBox 13"/>
          <p:cNvSpPr txBox="1"/>
          <p:nvPr/>
        </p:nvSpPr>
        <p:spPr>
          <a:xfrm>
            <a:off x="7239000" y="5929086"/>
            <a:ext cx="1573188" cy="369332"/>
          </a:xfrm>
          <a:prstGeom prst="rect">
            <a:avLst/>
          </a:prstGeom>
          <a:noFill/>
        </p:spPr>
        <p:txBody>
          <a:bodyPr wrap="none" rtlCol="0">
            <a:spAutoFit/>
          </a:bodyPr>
          <a:lstStyle/>
          <a:p>
            <a:r>
              <a:rPr lang="en-US" dirty="0" smtClean="0"/>
              <a:t>Manufacturing</a:t>
            </a:r>
            <a:endParaRPr lang="en-US" dirty="0"/>
          </a:p>
        </p:txBody>
      </p:sp>
    </p:spTree>
    <p:extLst>
      <p:ext uri="{BB962C8B-B14F-4D97-AF65-F5344CB8AC3E}">
        <p14:creationId xmlns:p14="http://schemas.microsoft.com/office/powerpoint/2010/main" val="1077745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Infusion – The Problem</a:t>
            </a:r>
            <a:endParaRPr lang="en-US" dirty="0"/>
          </a:p>
        </p:txBody>
      </p:sp>
      <p:sp>
        <p:nvSpPr>
          <p:cNvPr id="3" name="Content Placeholder 2"/>
          <p:cNvSpPr>
            <a:spLocks noGrp="1"/>
          </p:cNvSpPr>
          <p:nvPr>
            <p:ph idx="1"/>
          </p:nvPr>
        </p:nvSpPr>
        <p:spPr/>
        <p:txBody>
          <a:bodyPr/>
          <a:lstStyle/>
          <a:p>
            <a:r>
              <a:rPr lang="en-US" dirty="0" smtClean="0"/>
              <a:t>Lockheed Martin Corporation</a:t>
            </a:r>
            <a:br>
              <a:rPr lang="en-US" dirty="0" smtClean="0"/>
            </a:br>
            <a:endParaRPr lang="en-US" dirty="0" smtClean="0"/>
          </a:p>
          <a:p>
            <a:r>
              <a:rPr lang="en-US" dirty="0" smtClean="0"/>
              <a:t>Space Systems Division</a:t>
            </a:r>
            <a:br>
              <a:rPr lang="en-US" dirty="0" smtClean="0"/>
            </a:br>
            <a:endParaRPr lang="en-US" dirty="0" smtClean="0"/>
          </a:p>
          <a:p>
            <a:r>
              <a:rPr lang="en-US" dirty="0" smtClean="0"/>
              <a:t>Satellite Product Line</a:t>
            </a:r>
            <a:br>
              <a:rPr lang="en-US" dirty="0" smtClean="0"/>
            </a:br>
            <a:endParaRPr lang="en-US" dirty="0" smtClean="0"/>
          </a:p>
          <a:p>
            <a:r>
              <a:rPr lang="en-US" dirty="0" smtClean="0"/>
              <a:t>Individual Program</a:t>
            </a:r>
          </a:p>
          <a:p>
            <a:endParaRPr lang="en-US" dirty="0"/>
          </a:p>
        </p:txBody>
      </p:sp>
      <p:sp>
        <p:nvSpPr>
          <p:cNvPr id="4" name="Footer Placeholder 3"/>
          <p:cNvSpPr>
            <a:spLocks noGrp="1"/>
          </p:cNvSpPr>
          <p:nvPr>
            <p:ph type="ftr" sz="quarter" idx="3"/>
          </p:nvPr>
        </p:nvSpPr>
        <p:spPr>
          <a:xfrm>
            <a:off x="2819571" y="6550223"/>
            <a:ext cx="3733458" cy="307777"/>
          </a:xfrm>
        </p:spPr>
        <p:txBody>
          <a:bodyPr/>
          <a:lstStyle/>
          <a:p>
            <a:pPr algn="ctr"/>
            <a:r>
              <a:rPr lang="en-US" dirty="0" smtClean="0"/>
              <a:t>© Copyright 2013 Lockheed Martin Corporation</a:t>
            </a:r>
            <a:endParaRPr lang="en-US" dirty="0"/>
          </a:p>
        </p:txBody>
      </p:sp>
      <p:sp>
        <p:nvSpPr>
          <p:cNvPr id="5" name="Down Arrow 4"/>
          <p:cNvSpPr/>
          <p:nvPr/>
        </p:nvSpPr>
        <p:spPr>
          <a:xfrm>
            <a:off x="7696200" y="1524000"/>
            <a:ext cx="685800" cy="408621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Down Arrow 5"/>
          <p:cNvSpPr/>
          <p:nvPr/>
        </p:nvSpPr>
        <p:spPr>
          <a:xfrm rot="10800000">
            <a:off x="6324600" y="1523999"/>
            <a:ext cx="685800" cy="408621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TextBox 6"/>
          <p:cNvSpPr txBox="1"/>
          <p:nvPr/>
        </p:nvSpPr>
        <p:spPr>
          <a:xfrm>
            <a:off x="5880936" y="5610216"/>
            <a:ext cx="1573123" cy="646331"/>
          </a:xfrm>
          <a:prstGeom prst="rect">
            <a:avLst/>
          </a:prstGeom>
          <a:noFill/>
        </p:spPr>
        <p:txBody>
          <a:bodyPr wrap="none" rtlCol="0">
            <a:spAutoFit/>
          </a:bodyPr>
          <a:lstStyle/>
          <a:p>
            <a:pPr algn="ctr"/>
            <a:r>
              <a:rPr lang="en-US" dirty="0" smtClean="0"/>
              <a:t>Impact &amp;</a:t>
            </a:r>
            <a:br>
              <a:rPr lang="en-US" dirty="0" smtClean="0"/>
            </a:br>
            <a:r>
              <a:rPr lang="en-US" dirty="0" smtClean="0"/>
              <a:t>Strategic Value</a:t>
            </a:r>
            <a:endParaRPr lang="en-US" dirty="0"/>
          </a:p>
        </p:txBody>
      </p:sp>
      <p:sp>
        <p:nvSpPr>
          <p:cNvPr id="8" name="TextBox 7"/>
          <p:cNvSpPr txBox="1"/>
          <p:nvPr/>
        </p:nvSpPr>
        <p:spPr>
          <a:xfrm>
            <a:off x="7605094" y="5610216"/>
            <a:ext cx="1081706" cy="646331"/>
          </a:xfrm>
          <a:prstGeom prst="rect">
            <a:avLst/>
          </a:prstGeom>
          <a:noFill/>
        </p:spPr>
        <p:txBody>
          <a:bodyPr wrap="none" rtlCol="0">
            <a:spAutoFit/>
          </a:bodyPr>
          <a:lstStyle/>
          <a:p>
            <a:pPr algn="ctr"/>
            <a:r>
              <a:rPr lang="en-US" dirty="0" smtClean="0"/>
              <a:t>Ability to </a:t>
            </a:r>
            <a:br>
              <a:rPr lang="en-US" dirty="0" smtClean="0"/>
            </a:br>
            <a:r>
              <a:rPr lang="en-US" dirty="0" smtClean="0"/>
              <a:t>Manage</a:t>
            </a:r>
            <a:endParaRPr lang="en-US" dirty="0"/>
          </a:p>
        </p:txBody>
      </p:sp>
    </p:spTree>
    <p:extLst>
      <p:ext uri="{BB962C8B-B14F-4D97-AF65-F5344CB8AC3E}">
        <p14:creationId xmlns:p14="http://schemas.microsoft.com/office/powerpoint/2010/main" val="136364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08" y="247342"/>
            <a:ext cx="8229600" cy="563562"/>
          </a:xfrm>
        </p:spPr>
        <p:txBody>
          <a:bodyPr>
            <a:noAutofit/>
          </a:bodyPr>
          <a:lstStyle/>
          <a:p>
            <a:r>
              <a:rPr lang="en-US" sz="3200" dirty="0" smtClean="0">
                <a:latin typeface="+mj-lt"/>
              </a:rPr>
              <a:t>SSC MBE Adoption Timeline</a:t>
            </a:r>
            <a:endParaRPr lang="en-US" sz="3200" dirty="0">
              <a:latin typeface="+mj-lt"/>
            </a:endParaRPr>
          </a:p>
        </p:txBody>
      </p:sp>
      <p:grpSp>
        <p:nvGrpSpPr>
          <p:cNvPr id="3" name="Group 14"/>
          <p:cNvGrpSpPr/>
          <p:nvPr/>
        </p:nvGrpSpPr>
        <p:grpSpPr>
          <a:xfrm>
            <a:off x="6156700" y="1120158"/>
            <a:ext cx="2735051" cy="4707487"/>
            <a:chOff x="6223376" y="1112288"/>
            <a:chExt cx="2702910" cy="4707487"/>
          </a:xfrm>
        </p:grpSpPr>
        <p:sp>
          <p:nvSpPr>
            <p:cNvPr id="7" name="Rounded Rectangle 6"/>
            <p:cNvSpPr/>
            <p:nvPr/>
          </p:nvSpPr>
          <p:spPr>
            <a:xfrm>
              <a:off x="6223376" y="1112288"/>
              <a:ext cx="2702910" cy="4707487"/>
            </a:xfrm>
            <a:prstGeom prst="roundRect">
              <a:avLst>
                <a:gd name="adj" fmla="val 5715"/>
              </a:avLst>
            </a:prstGeom>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u="sng" dirty="0" smtClean="0">
                <a:latin typeface="Arial" pitchFamily="34" charset="0"/>
                <a:cs typeface="Arial" pitchFamily="34" charset="0"/>
              </a:endParaRPr>
            </a:p>
            <a:p>
              <a:pPr algn="ctr"/>
              <a:r>
                <a:rPr lang="en-US" sz="1600" u="sng" dirty="0" smtClean="0">
                  <a:latin typeface="Arial" pitchFamily="34" charset="0"/>
                  <a:cs typeface="Arial" pitchFamily="34" charset="0"/>
                </a:rPr>
                <a:t>Institutionalized</a:t>
              </a:r>
            </a:p>
            <a:p>
              <a:pPr marL="171450" indent="-171450">
                <a:buFont typeface="Arial" pitchFamily="34" charset="0"/>
                <a:buChar char="•"/>
              </a:pPr>
              <a:r>
                <a:rPr lang="en-US" sz="1400" dirty="0" smtClean="0">
                  <a:latin typeface="Arial" pitchFamily="34" charset="0"/>
                  <a:cs typeface="Arial" pitchFamily="34" charset="0"/>
                </a:rPr>
                <a:t>Deliver required quality and productivity through MBE </a:t>
              </a:r>
            </a:p>
            <a:p>
              <a:pPr marL="171450" indent="-171450">
                <a:buFont typeface="Arial" pitchFamily="34" charset="0"/>
                <a:buChar char="•"/>
              </a:pPr>
              <a:r>
                <a:rPr lang="en-US" sz="1400" dirty="0" smtClean="0">
                  <a:latin typeface="Arial" pitchFamily="34" charset="0"/>
                  <a:cs typeface="Arial" pitchFamily="34" charset="0"/>
                </a:rPr>
                <a:t>Use standard and integrated MB processes and tools</a:t>
              </a:r>
            </a:p>
            <a:p>
              <a:pPr marL="171450" indent="-171450">
                <a:buFont typeface="Arial" pitchFamily="34" charset="0"/>
                <a:buChar char="•"/>
              </a:pPr>
              <a:r>
                <a:rPr lang="en-US" sz="1400" dirty="0" smtClean="0">
                  <a:latin typeface="Arial" pitchFamily="34" charset="0"/>
                  <a:cs typeface="Arial" pitchFamily="34" charset="0"/>
                </a:rPr>
                <a:t>Establish model data set as the record-of-authority</a:t>
              </a:r>
            </a:p>
            <a:p>
              <a:pPr marL="171450" indent="-171450">
                <a:buFont typeface="Arial" pitchFamily="34" charset="0"/>
                <a:buChar char="•"/>
              </a:pPr>
              <a:r>
                <a:rPr lang="en-US" sz="1400" dirty="0" smtClean="0">
                  <a:latin typeface="Arial" pitchFamily="34" charset="0"/>
                  <a:cs typeface="Arial" pitchFamily="34" charset="0"/>
                </a:rPr>
                <a:t>Use MB to define common architectures &amp; components</a:t>
              </a:r>
            </a:p>
            <a:p>
              <a:pPr marL="171450" indent="-171450">
                <a:buFont typeface="Arial" pitchFamily="34" charset="0"/>
                <a:buChar char="•"/>
              </a:pPr>
              <a:r>
                <a:rPr lang="en-US" sz="1400" dirty="0" smtClean="0">
                  <a:latin typeface="Arial" pitchFamily="34" charset="0"/>
                  <a:cs typeface="Arial" pitchFamily="34" charset="0"/>
                </a:rPr>
                <a:t>Maintain growth of workforce MB skills</a:t>
              </a:r>
            </a:p>
            <a:p>
              <a:pPr marL="171450" indent="-171450">
                <a:buFont typeface="Arial" pitchFamily="34" charset="0"/>
                <a:buChar char="•"/>
              </a:pPr>
              <a:r>
                <a:rPr lang="en-US" sz="1400" dirty="0" smtClean="0">
                  <a:latin typeface="Arial" pitchFamily="34" charset="0"/>
                  <a:cs typeface="Arial" pitchFamily="34" charset="0"/>
                </a:rPr>
                <a:t>Evolve the state of MB practice within SSC</a:t>
              </a:r>
              <a:endParaRPr lang="en-US" sz="1600" dirty="0" smtClean="0">
                <a:latin typeface="Arial" pitchFamily="34" charset="0"/>
                <a:cs typeface="Arial" pitchFamily="34" charset="0"/>
              </a:endParaRPr>
            </a:p>
            <a:p>
              <a:pPr marL="171450" indent="-171450">
                <a:buFont typeface="Arial" pitchFamily="34" charset="0"/>
                <a:buChar char="•"/>
              </a:pPr>
              <a:endParaRPr lang="en-US" sz="1600" dirty="0">
                <a:latin typeface="Arial" pitchFamily="34" charset="0"/>
                <a:cs typeface="Arial" pitchFamily="34" charset="0"/>
              </a:endParaRPr>
            </a:p>
          </p:txBody>
        </p:sp>
        <p:pic>
          <p:nvPicPr>
            <p:cNvPr id="1026" name="Picture 2" descr="C:\Documents and Settings\pdinno\Local Settings\Temporary Internet Files\Content.IE5\8MFZ513P\MP900202080[1].jpg"/>
            <p:cNvPicPr>
              <a:picLocks noChangeAspect="1" noChangeArrowheads="1"/>
            </p:cNvPicPr>
            <p:nvPr/>
          </p:nvPicPr>
          <p:blipFill>
            <a:blip r:embed="rId3" cstate="print"/>
            <a:srcRect/>
            <a:stretch>
              <a:fillRect/>
            </a:stretch>
          </p:blipFill>
          <p:spPr bwMode="auto">
            <a:xfrm>
              <a:off x="6838950" y="1305632"/>
              <a:ext cx="1373897" cy="1367028"/>
            </a:xfrm>
            <a:prstGeom prst="ellipse">
              <a:avLst/>
            </a:prstGeom>
            <a:ln/>
          </p:spPr>
          <p:style>
            <a:lnRef idx="0">
              <a:schemeClr val="accent1"/>
            </a:lnRef>
            <a:fillRef idx="3">
              <a:schemeClr val="accent1"/>
            </a:fillRef>
            <a:effectRef idx="3">
              <a:schemeClr val="accent1"/>
            </a:effectRef>
            <a:fontRef idx="minor">
              <a:schemeClr val="lt1"/>
            </a:fontRef>
          </p:style>
        </p:pic>
      </p:grpSp>
      <p:grpSp>
        <p:nvGrpSpPr>
          <p:cNvPr id="4" name="Group 13"/>
          <p:cNvGrpSpPr/>
          <p:nvPr/>
        </p:nvGrpSpPr>
        <p:grpSpPr>
          <a:xfrm>
            <a:off x="3159502" y="1120158"/>
            <a:ext cx="2797253" cy="4707487"/>
            <a:chOff x="3327776" y="1112288"/>
            <a:chExt cx="2590800" cy="4707487"/>
          </a:xfrm>
        </p:grpSpPr>
        <p:sp>
          <p:nvSpPr>
            <p:cNvPr id="6" name="Rounded Rectangle 5"/>
            <p:cNvSpPr/>
            <p:nvPr/>
          </p:nvSpPr>
          <p:spPr>
            <a:xfrm>
              <a:off x="3327776" y="1112288"/>
              <a:ext cx="2590800" cy="4707487"/>
            </a:xfrm>
            <a:prstGeom prst="roundRect">
              <a:avLst>
                <a:gd name="adj" fmla="val 7649"/>
              </a:avLst>
            </a:prstGeom>
            <a:ln w="76200">
              <a:solidFill>
                <a:srgbClr val="FF0000"/>
              </a:solidFill>
            </a:ln>
          </p:spPr>
          <p:style>
            <a:lnRef idx="0">
              <a:schemeClr val="accent6"/>
            </a:lnRef>
            <a:fillRef idx="3">
              <a:schemeClr val="accent6"/>
            </a:fillRef>
            <a:effectRef idx="3">
              <a:schemeClr val="accent6"/>
            </a:effectRef>
            <a:fontRef idx="minor">
              <a:schemeClr val="lt1"/>
            </a:fontRef>
          </p:style>
          <p:txBody>
            <a:bodyPr rtlCol="0" anchor="t"/>
            <a:lstStyle/>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u="sng" dirty="0" smtClean="0">
                <a:latin typeface="Arial" pitchFamily="34" charset="0"/>
                <a:cs typeface="Arial" pitchFamily="34" charset="0"/>
              </a:endParaRPr>
            </a:p>
            <a:p>
              <a:pPr algn="ctr"/>
              <a:r>
                <a:rPr lang="en-US" sz="1600" u="sng" dirty="0" smtClean="0">
                  <a:latin typeface="Arial" pitchFamily="34" charset="0"/>
                  <a:cs typeface="Arial" pitchFamily="34" charset="0"/>
                </a:rPr>
                <a:t>Embracing</a:t>
              </a:r>
            </a:p>
            <a:p>
              <a:pPr marL="171450" indent="-171450">
                <a:buFont typeface="Arial" pitchFamily="34" charset="0"/>
                <a:buChar char="•"/>
              </a:pPr>
              <a:r>
                <a:rPr lang="en-US" sz="1400" dirty="0" smtClean="0">
                  <a:latin typeface="Arial" pitchFamily="34" charset="0"/>
                  <a:cs typeface="Arial" pitchFamily="34" charset="0"/>
                </a:rPr>
                <a:t>Run large scale pilots</a:t>
              </a:r>
            </a:p>
            <a:p>
              <a:pPr marL="171450" indent="-171450">
                <a:buFont typeface="Arial" pitchFamily="34" charset="0"/>
                <a:buChar char="•"/>
              </a:pPr>
              <a:r>
                <a:rPr lang="en-US" sz="1400" dirty="0" smtClean="0">
                  <a:latin typeface="Arial" pitchFamily="34" charset="0"/>
                  <a:cs typeface="Arial" pitchFamily="34" charset="0"/>
                </a:rPr>
                <a:t>Assist  in program insertion of MB approaches</a:t>
              </a:r>
            </a:p>
            <a:p>
              <a:pPr marL="171450" indent="-171450">
                <a:buFont typeface="Arial" pitchFamily="34" charset="0"/>
                <a:buChar char="•"/>
              </a:pPr>
              <a:r>
                <a:rPr lang="en-US" sz="1400" dirty="0" smtClean="0">
                  <a:latin typeface="Arial" pitchFamily="34" charset="0"/>
                  <a:cs typeface="Arial" pitchFamily="34" charset="0"/>
                </a:rPr>
                <a:t>Integrate MB approaches across major disciplines</a:t>
              </a:r>
            </a:p>
            <a:p>
              <a:pPr marL="171450" indent="-171450">
                <a:buFont typeface="Arial" pitchFamily="34" charset="0"/>
                <a:buChar char="•"/>
              </a:pPr>
              <a:r>
                <a:rPr lang="en-US" sz="1400" dirty="0" smtClean="0">
                  <a:latin typeface="Arial" pitchFamily="34" charset="0"/>
                  <a:cs typeface="Arial" pitchFamily="34" charset="0"/>
                </a:rPr>
                <a:t>Maintain an effective </a:t>
              </a:r>
              <a:r>
                <a:rPr lang="en-US" sz="1400" dirty="0" err="1" smtClean="0">
                  <a:latin typeface="Arial" pitchFamily="34" charset="0"/>
                  <a:cs typeface="Arial" pitchFamily="34" charset="0"/>
                </a:rPr>
                <a:t>CoP</a:t>
              </a:r>
              <a:endParaRPr lang="en-US" sz="1400" dirty="0" smtClean="0">
                <a:latin typeface="Arial" pitchFamily="34" charset="0"/>
                <a:cs typeface="Arial" pitchFamily="34" charset="0"/>
              </a:endParaRPr>
            </a:p>
            <a:p>
              <a:pPr marL="171450" indent="-171450">
                <a:buFont typeface="Arial" pitchFamily="34" charset="0"/>
                <a:buChar char="•"/>
              </a:pPr>
              <a:r>
                <a:rPr lang="en-US" sz="1400" dirty="0" smtClean="0">
                  <a:latin typeface="Arial" pitchFamily="34" charset="0"/>
                  <a:cs typeface="Arial" pitchFamily="34" charset="0"/>
                </a:rPr>
                <a:t>Build critical mass of MB workforce skills</a:t>
              </a:r>
            </a:p>
            <a:p>
              <a:pPr marL="171450" indent="-171450">
                <a:buFont typeface="Arial" pitchFamily="34" charset="0"/>
                <a:buChar char="•"/>
              </a:pPr>
              <a:r>
                <a:rPr lang="en-US" sz="1400" dirty="0" smtClean="0">
                  <a:latin typeface="Arial" pitchFamily="34" charset="0"/>
                  <a:cs typeface="Arial" pitchFamily="34" charset="0"/>
                </a:rPr>
                <a:t>Coordinate MB actions internally and across BAs</a:t>
              </a:r>
            </a:p>
            <a:p>
              <a:pPr marL="171450" indent="-171450">
                <a:buFont typeface="Arial" pitchFamily="34" charset="0"/>
                <a:buChar char="•"/>
              </a:pPr>
              <a:r>
                <a:rPr lang="en-US" sz="1400" dirty="0" smtClean="0">
                  <a:latin typeface="Arial" pitchFamily="34" charset="0"/>
                  <a:cs typeface="Arial" pitchFamily="34" charset="0"/>
                </a:rPr>
                <a:t>Define business case and quantify benefits</a:t>
              </a:r>
            </a:p>
            <a:p>
              <a:pPr marL="171450" indent="-171450">
                <a:buFont typeface="Arial" pitchFamily="34" charset="0"/>
                <a:buChar char="•"/>
              </a:pPr>
              <a:r>
                <a:rPr lang="en-US" sz="1400" dirty="0" smtClean="0">
                  <a:latin typeface="Arial" pitchFamily="34" charset="0"/>
                  <a:cs typeface="Arial" pitchFamily="34" charset="0"/>
                </a:rPr>
                <a:t>Establish stakeholder buy-in</a:t>
              </a:r>
            </a:p>
            <a:p>
              <a:pPr marL="171450" indent="-171450">
                <a:buFont typeface="Arial" pitchFamily="34" charset="0"/>
                <a:buChar char="•"/>
              </a:pPr>
              <a:endParaRPr lang="en-US" sz="1200" dirty="0">
                <a:latin typeface="Arial" pitchFamily="34" charset="0"/>
                <a:cs typeface="Arial" pitchFamily="34" charset="0"/>
              </a:endParaRPr>
            </a:p>
          </p:txBody>
        </p:sp>
        <p:pic>
          <p:nvPicPr>
            <p:cNvPr id="1040" name="Picture 16" descr="C:\Documents and Settings\pdinno\Local Settings\Temporary Internet Files\Content.IE5\RHS0V8Z3\MP900433123[1].jpg"/>
            <p:cNvPicPr>
              <a:picLocks noChangeAspect="1" noChangeArrowheads="1"/>
            </p:cNvPicPr>
            <p:nvPr/>
          </p:nvPicPr>
          <p:blipFill>
            <a:blip r:embed="rId4" cstate="print"/>
            <a:srcRect/>
            <a:stretch>
              <a:fillRect/>
            </a:stretch>
          </p:blipFill>
          <p:spPr bwMode="auto">
            <a:xfrm>
              <a:off x="3924300" y="1305632"/>
              <a:ext cx="1365890" cy="1372318"/>
            </a:xfrm>
            <a:prstGeom prst="ellipse">
              <a:avLst/>
            </a:prstGeom>
            <a:ln w="9525">
              <a:noFill/>
            </a:ln>
          </p:spPr>
          <p:style>
            <a:lnRef idx="0">
              <a:schemeClr val="accent6"/>
            </a:lnRef>
            <a:fillRef idx="3">
              <a:schemeClr val="accent6"/>
            </a:fillRef>
            <a:effectRef idx="3">
              <a:schemeClr val="accent6"/>
            </a:effectRef>
            <a:fontRef idx="minor">
              <a:schemeClr val="lt1"/>
            </a:fontRef>
          </p:style>
        </p:pic>
      </p:grpSp>
      <p:grpSp>
        <p:nvGrpSpPr>
          <p:cNvPr id="8" name="Group 12"/>
          <p:cNvGrpSpPr/>
          <p:nvPr/>
        </p:nvGrpSpPr>
        <p:grpSpPr>
          <a:xfrm>
            <a:off x="365501" y="1120158"/>
            <a:ext cx="2590800" cy="4707487"/>
            <a:chOff x="432176" y="1112288"/>
            <a:chExt cx="2590800" cy="4707487"/>
          </a:xfrm>
        </p:grpSpPr>
        <p:sp>
          <p:nvSpPr>
            <p:cNvPr id="5" name="Rounded Rectangle 4"/>
            <p:cNvSpPr/>
            <p:nvPr/>
          </p:nvSpPr>
          <p:spPr>
            <a:xfrm>
              <a:off x="432176" y="1112288"/>
              <a:ext cx="2590800" cy="4707487"/>
            </a:xfrm>
            <a:prstGeom prst="roundRect">
              <a:avLst>
                <a:gd name="adj" fmla="val 6931"/>
              </a:avLst>
            </a:prstGeom>
          </p:spPr>
          <p:style>
            <a:lnRef idx="0">
              <a:schemeClr val="dk1"/>
            </a:lnRef>
            <a:fillRef idx="3">
              <a:schemeClr val="dk1"/>
            </a:fillRef>
            <a:effectRef idx="3">
              <a:schemeClr val="dk1"/>
            </a:effectRef>
            <a:fontRef idx="minor">
              <a:schemeClr val="lt1"/>
            </a:fontRef>
          </p:style>
          <p:txBody>
            <a:bodyPr rtlCol="0" anchor="t"/>
            <a:lstStyle/>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endParaRPr lang="en-US" sz="1600" dirty="0" smtClean="0">
                <a:latin typeface="Arial" pitchFamily="34" charset="0"/>
                <a:cs typeface="Arial" pitchFamily="34" charset="0"/>
              </a:endParaRPr>
            </a:p>
            <a:p>
              <a:pPr algn="ctr"/>
              <a:r>
                <a:rPr lang="en-US" sz="1600" u="sng" dirty="0" smtClean="0">
                  <a:latin typeface="Arial" pitchFamily="34" charset="0"/>
                  <a:cs typeface="Arial" pitchFamily="34" charset="0"/>
                </a:rPr>
                <a:t>Foundational</a:t>
              </a:r>
            </a:p>
            <a:p>
              <a:pPr marL="171450" indent="-171450">
                <a:buFont typeface="Arial" pitchFamily="34" charset="0"/>
                <a:buChar char="•"/>
              </a:pPr>
              <a:r>
                <a:rPr lang="en-US" sz="1400" dirty="0" smtClean="0">
                  <a:latin typeface="Arial" pitchFamily="34" charset="0"/>
                  <a:cs typeface="Arial" pitchFamily="34" charset="0"/>
                </a:rPr>
                <a:t>Run small scale pilots</a:t>
              </a:r>
            </a:p>
            <a:p>
              <a:pPr marL="171450" indent="-171450">
                <a:buFont typeface="Arial" pitchFamily="34" charset="0"/>
                <a:buChar char="•"/>
              </a:pPr>
              <a:r>
                <a:rPr lang="en-US" sz="1400" dirty="0" smtClean="0">
                  <a:latin typeface="Arial" pitchFamily="34" charset="0"/>
                  <a:cs typeface="Arial" pitchFamily="34" charset="0"/>
                </a:rPr>
                <a:t>Minimal sharing of modeling experience data</a:t>
              </a:r>
            </a:p>
            <a:p>
              <a:pPr marL="171450" indent="-171450">
                <a:buFont typeface="Arial" pitchFamily="34" charset="0"/>
                <a:buChar char="•"/>
              </a:pPr>
              <a:r>
                <a:rPr lang="en-US" sz="1400" dirty="0" smtClean="0">
                  <a:latin typeface="Arial" pitchFamily="34" charset="0"/>
                  <a:cs typeface="Arial" pitchFamily="34" charset="0"/>
                </a:rPr>
                <a:t>Separate model-based (MB) approaches used in different modeling domains</a:t>
              </a:r>
            </a:p>
            <a:p>
              <a:pPr marL="171450" indent="-171450">
                <a:buFont typeface="Arial" pitchFamily="34" charset="0"/>
                <a:buChar char="•"/>
              </a:pPr>
              <a:r>
                <a:rPr lang="en-US" sz="1400" dirty="0" smtClean="0">
                  <a:latin typeface="Arial" pitchFamily="34" charset="0"/>
                  <a:cs typeface="Arial" pitchFamily="34" charset="0"/>
                </a:rPr>
                <a:t>Create a Community of Practice (</a:t>
              </a:r>
              <a:r>
                <a:rPr lang="en-US" sz="1400" dirty="0" err="1" smtClean="0">
                  <a:latin typeface="Arial" pitchFamily="34" charset="0"/>
                  <a:cs typeface="Arial" pitchFamily="34" charset="0"/>
                </a:rPr>
                <a:t>CoP</a:t>
              </a:r>
              <a:r>
                <a:rPr lang="en-US" sz="1400" dirty="0" smtClean="0">
                  <a:latin typeface="Arial" pitchFamily="34" charset="0"/>
                  <a:cs typeface="Arial" pitchFamily="34" charset="0"/>
                </a:rPr>
                <a:t>)</a:t>
              </a:r>
            </a:p>
            <a:p>
              <a:pPr marL="171450" indent="-171450">
                <a:buFont typeface="Arial" pitchFamily="34" charset="0"/>
                <a:buChar char="•"/>
              </a:pPr>
              <a:r>
                <a:rPr lang="en-US" sz="1400" dirty="0" smtClean="0">
                  <a:latin typeface="Arial" pitchFamily="34" charset="0"/>
                  <a:cs typeface="Arial" pitchFamily="34" charset="0"/>
                </a:rPr>
                <a:t>Use of MB approaches on programs is the exception </a:t>
              </a:r>
            </a:p>
            <a:p>
              <a:pPr marL="171450" indent="-171450">
                <a:buFont typeface="Arial" pitchFamily="34" charset="0"/>
                <a:buChar char="•"/>
              </a:pPr>
              <a:endParaRPr lang="en-US" sz="1400" dirty="0">
                <a:latin typeface="Arial" pitchFamily="34" charset="0"/>
                <a:cs typeface="Arial" pitchFamily="34" charset="0"/>
              </a:endParaRPr>
            </a:p>
          </p:txBody>
        </p:sp>
        <p:pic>
          <p:nvPicPr>
            <p:cNvPr id="1042" name="Picture 18" descr="C:\Documents and Settings\pdinno\Local Settings\Temporary Internet Files\Content.IE5\TNMYL98U\MP900442344[1].jpg"/>
            <p:cNvPicPr>
              <a:picLocks noChangeAspect="1" noChangeArrowheads="1"/>
            </p:cNvPicPr>
            <p:nvPr/>
          </p:nvPicPr>
          <p:blipFill>
            <a:blip r:embed="rId5" cstate="print"/>
            <a:srcRect/>
            <a:stretch>
              <a:fillRect/>
            </a:stretch>
          </p:blipFill>
          <p:spPr bwMode="auto">
            <a:xfrm>
              <a:off x="1028700" y="1305632"/>
              <a:ext cx="1371600" cy="1371600"/>
            </a:xfrm>
            <a:prstGeom prst="ellipse">
              <a:avLst/>
            </a:prstGeom>
            <a:ln/>
          </p:spPr>
          <p:style>
            <a:lnRef idx="0">
              <a:schemeClr val="dk1"/>
            </a:lnRef>
            <a:fillRef idx="3">
              <a:schemeClr val="dk1"/>
            </a:fillRef>
            <a:effectRef idx="3">
              <a:schemeClr val="dk1"/>
            </a:effectRef>
            <a:fontRef idx="minor">
              <a:schemeClr val="lt1"/>
            </a:fontRef>
          </p:style>
        </p:pic>
      </p:grpSp>
      <p:sp>
        <p:nvSpPr>
          <p:cNvPr id="33" name="Right Arrow 32"/>
          <p:cNvSpPr/>
          <p:nvPr/>
        </p:nvSpPr>
        <p:spPr>
          <a:xfrm>
            <a:off x="533400" y="5934028"/>
            <a:ext cx="8101794" cy="609600"/>
          </a:xfrm>
          <a:prstGeom prst="rightArrow">
            <a:avLst/>
          </a:prstGeom>
          <a:solidFill>
            <a:schemeClr val="accent6">
              <a:lumMod val="90000"/>
              <a:lumOff val="1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bg1"/>
              </a:solidFill>
            </a:endParaRPr>
          </a:p>
        </p:txBody>
      </p:sp>
      <p:sp>
        <p:nvSpPr>
          <p:cNvPr id="30" name="TextBox 29"/>
          <p:cNvSpPr txBox="1">
            <a:spLocks noChangeArrowheads="1"/>
          </p:cNvSpPr>
          <p:nvPr/>
        </p:nvSpPr>
        <p:spPr bwMode="auto">
          <a:xfrm>
            <a:off x="1138434" y="6075142"/>
            <a:ext cx="1164101" cy="338554"/>
          </a:xfrm>
          <a:prstGeom prst="rect">
            <a:avLst/>
          </a:prstGeom>
          <a:noFill/>
          <a:ln w="9525">
            <a:noFill/>
            <a:miter lim="800000"/>
            <a:headEnd/>
            <a:tailEnd/>
          </a:ln>
        </p:spPr>
        <p:txBody>
          <a:bodyPr wrap="none">
            <a:spAutoFit/>
          </a:bodyPr>
          <a:lstStyle/>
          <a:p>
            <a:r>
              <a:rPr lang="en-US" sz="1600" b="1" dirty="0" smtClean="0">
                <a:solidFill>
                  <a:schemeClr val="bg1"/>
                </a:solidFill>
                <a:latin typeface="Arial" pitchFamily="34" charset="0"/>
                <a:cs typeface="Arial" pitchFamily="34" charset="0"/>
              </a:rPr>
              <a:t>2001-2009</a:t>
            </a:r>
            <a:endParaRPr lang="en-US" sz="1400" b="1" dirty="0">
              <a:solidFill>
                <a:schemeClr val="bg1"/>
              </a:solidFill>
              <a:latin typeface="Arial" pitchFamily="34" charset="0"/>
              <a:cs typeface="Arial" pitchFamily="34" charset="0"/>
            </a:endParaRPr>
          </a:p>
        </p:txBody>
      </p:sp>
      <p:sp>
        <p:nvSpPr>
          <p:cNvPr id="31" name="TextBox 30"/>
          <p:cNvSpPr txBox="1">
            <a:spLocks noChangeArrowheads="1"/>
          </p:cNvSpPr>
          <p:nvPr/>
        </p:nvSpPr>
        <p:spPr bwMode="auto">
          <a:xfrm>
            <a:off x="4067607" y="6075142"/>
            <a:ext cx="1164101" cy="338554"/>
          </a:xfrm>
          <a:prstGeom prst="rect">
            <a:avLst/>
          </a:prstGeom>
          <a:noFill/>
          <a:ln w="9525">
            <a:noFill/>
            <a:miter lim="800000"/>
            <a:headEnd/>
            <a:tailEnd/>
          </a:ln>
        </p:spPr>
        <p:txBody>
          <a:bodyPr wrap="none">
            <a:spAutoFit/>
          </a:bodyPr>
          <a:lstStyle/>
          <a:p>
            <a:pPr algn="ctr"/>
            <a:r>
              <a:rPr lang="en-US" sz="1600" b="1" dirty="0" smtClean="0">
                <a:solidFill>
                  <a:schemeClr val="bg1"/>
                </a:solidFill>
                <a:latin typeface="Arial" pitchFamily="34" charset="0"/>
                <a:cs typeface="Arial" pitchFamily="34" charset="0"/>
              </a:rPr>
              <a:t>2010-2014</a:t>
            </a:r>
            <a:endParaRPr lang="en-US" sz="1400" b="1" dirty="0">
              <a:solidFill>
                <a:schemeClr val="bg1"/>
              </a:solidFill>
              <a:latin typeface="Arial" pitchFamily="34" charset="0"/>
              <a:cs typeface="Arial" pitchFamily="34" charset="0"/>
            </a:endParaRPr>
          </a:p>
        </p:txBody>
      </p:sp>
      <p:sp>
        <p:nvSpPr>
          <p:cNvPr id="32" name="TextBox 31"/>
          <p:cNvSpPr txBox="1">
            <a:spLocks noChangeArrowheads="1"/>
          </p:cNvSpPr>
          <p:nvPr/>
        </p:nvSpPr>
        <p:spPr bwMode="auto">
          <a:xfrm>
            <a:off x="6653447" y="6075142"/>
            <a:ext cx="1904689" cy="338554"/>
          </a:xfrm>
          <a:prstGeom prst="rect">
            <a:avLst/>
          </a:prstGeom>
          <a:noFill/>
          <a:ln w="9525">
            <a:noFill/>
            <a:miter lim="800000"/>
            <a:headEnd/>
            <a:tailEnd/>
          </a:ln>
        </p:spPr>
        <p:txBody>
          <a:bodyPr wrap="none">
            <a:spAutoFit/>
          </a:bodyPr>
          <a:lstStyle/>
          <a:p>
            <a:r>
              <a:rPr lang="en-US" sz="1600" b="1" dirty="0" smtClean="0">
                <a:solidFill>
                  <a:schemeClr val="bg1"/>
                </a:solidFill>
                <a:latin typeface="Arial" pitchFamily="34" charset="0"/>
                <a:cs typeface="Arial" pitchFamily="34" charset="0"/>
              </a:rPr>
              <a:t>2015  </a:t>
            </a:r>
            <a:r>
              <a:rPr lang="en-US" sz="1600" b="1" dirty="0">
                <a:solidFill>
                  <a:schemeClr val="bg1"/>
                </a:solidFill>
                <a:latin typeface="Arial" pitchFamily="34" charset="0"/>
                <a:cs typeface="Arial" pitchFamily="34" charset="0"/>
              </a:rPr>
              <a:t>and beyond</a:t>
            </a:r>
            <a:endParaRPr lang="en-US" sz="1400" b="1" dirty="0">
              <a:solidFill>
                <a:schemeClr val="bg1"/>
              </a:solidFill>
              <a:latin typeface="Arial" pitchFamily="34" charset="0"/>
              <a:cs typeface="Arial" pitchFamily="34" charset="0"/>
            </a:endParaRPr>
          </a:p>
        </p:txBody>
      </p:sp>
      <p:sp>
        <p:nvSpPr>
          <p:cNvPr id="9" name="Footer Placeholder 8"/>
          <p:cNvSpPr>
            <a:spLocks noGrp="1"/>
          </p:cNvSpPr>
          <p:nvPr>
            <p:ph type="ftr" sz="quarter" idx="3"/>
          </p:nvPr>
        </p:nvSpPr>
        <p:spPr/>
        <p:txBody>
          <a:bodyPr/>
          <a:lstStyle/>
          <a:p>
            <a:pPr algn="ctr"/>
            <a:r>
              <a:rPr lang="en-US" smtClean="0"/>
              <a:t>© Copyright 2013 Lockheed Martin Corporation</a:t>
            </a:r>
            <a:endParaRPr lang="en-US" dirty="0"/>
          </a:p>
        </p:txBody>
      </p:sp>
    </p:spTree>
    <p:extLst>
      <p:ext uri="{BB962C8B-B14F-4D97-AF65-F5344CB8AC3E}">
        <p14:creationId xmlns:p14="http://schemas.microsoft.com/office/powerpoint/2010/main" val="3551913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Enablers</a:t>
            </a:r>
            <a:endParaRPr lang="en-US" dirty="0"/>
          </a:p>
        </p:txBody>
      </p:sp>
      <p:sp>
        <p:nvSpPr>
          <p:cNvPr id="3" name="Content Placeholder 2"/>
          <p:cNvSpPr>
            <a:spLocks noGrp="1"/>
          </p:cNvSpPr>
          <p:nvPr>
            <p:ph idx="1"/>
          </p:nvPr>
        </p:nvSpPr>
        <p:spPr/>
        <p:txBody>
          <a:bodyPr/>
          <a:lstStyle/>
          <a:p>
            <a:r>
              <a:rPr lang="en-US" dirty="0" smtClean="0"/>
              <a:t>Seed funding from Corporation, Business Area, Business Unit levels</a:t>
            </a:r>
          </a:p>
          <a:p>
            <a:r>
              <a:rPr lang="en-US" dirty="0" smtClean="0"/>
              <a:t>Top level leadership support </a:t>
            </a:r>
          </a:p>
          <a:p>
            <a:r>
              <a:rPr lang="en-US" dirty="0" smtClean="0"/>
              <a:t>Passionate practitioners</a:t>
            </a:r>
          </a:p>
          <a:p>
            <a:r>
              <a:rPr lang="en-US" dirty="0" smtClean="0"/>
              <a:t>Successful pilots</a:t>
            </a:r>
          </a:p>
          <a:p>
            <a:r>
              <a:rPr lang="en-US" dirty="0" smtClean="0"/>
              <a:t>Metrics / Trends</a:t>
            </a:r>
          </a:p>
          <a:p>
            <a:r>
              <a:rPr lang="en-US" dirty="0" smtClean="0"/>
              <a:t>Customer excitement</a:t>
            </a:r>
          </a:p>
          <a:p>
            <a:endParaRPr lang="en-US" dirty="0" smtClean="0"/>
          </a:p>
          <a:p>
            <a:endParaRPr lang="en-US" dirty="0"/>
          </a:p>
        </p:txBody>
      </p:sp>
      <p:sp>
        <p:nvSpPr>
          <p:cNvPr id="4" name="Footer Placeholder 3"/>
          <p:cNvSpPr>
            <a:spLocks noGrp="1"/>
          </p:cNvSpPr>
          <p:nvPr>
            <p:ph type="ftr" sz="quarter" idx="3"/>
          </p:nvPr>
        </p:nvSpPr>
        <p:spPr>
          <a:xfrm>
            <a:off x="2819571" y="6550223"/>
            <a:ext cx="3733458" cy="307777"/>
          </a:xfrm>
        </p:spPr>
        <p:txBody>
          <a:bodyPr/>
          <a:lstStyle/>
          <a:p>
            <a:pPr algn="ctr"/>
            <a:r>
              <a:rPr lang="en-US" dirty="0" smtClean="0"/>
              <a:t>© Copyright 2013 Lockheed Martin Corporation</a:t>
            </a:r>
            <a:endParaRPr lang="en-US" dirty="0"/>
          </a:p>
        </p:txBody>
      </p:sp>
    </p:spTree>
    <p:extLst>
      <p:ext uri="{BB962C8B-B14F-4D97-AF65-F5344CB8AC3E}">
        <p14:creationId xmlns:p14="http://schemas.microsoft.com/office/powerpoint/2010/main" val="35148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p:txBody>
          <a:bodyPr/>
          <a:lstStyle/>
          <a:p>
            <a:r>
              <a:rPr lang="en-US" dirty="0" smtClean="0"/>
              <a:t>Culture &amp; Heritage of Success</a:t>
            </a:r>
          </a:p>
          <a:p>
            <a:r>
              <a:rPr lang="en-US" i="1" dirty="0" smtClean="0"/>
              <a:t>Not Invented Here </a:t>
            </a:r>
            <a:r>
              <a:rPr lang="en-US" dirty="0" smtClean="0"/>
              <a:t>Syndrome</a:t>
            </a:r>
          </a:p>
          <a:p>
            <a:r>
              <a:rPr lang="en-US" dirty="0" smtClean="0"/>
              <a:t>Tools, Training and Infrastructure</a:t>
            </a:r>
          </a:p>
          <a:p>
            <a:r>
              <a:rPr lang="en-US" i="1" dirty="0" smtClean="0"/>
              <a:t>Scape Goat </a:t>
            </a:r>
            <a:r>
              <a:rPr lang="en-US" dirty="0" smtClean="0"/>
              <a:t>Syndrome</a:t>
            </a:r>
          </a:p>
          <a:p>
            <a:r>
              <a:rPr lang="en-US" dirty="0" smtClean="0"/>
              <a:t>Organizational Structure </a:t>
            </a:r>
          </a:p>
          <a:p>
            <a:endParaRPr lang="en-US" dirty="0"/>
          </a:p>
        </p:txBody>
      </p:sp>
      <p:sp>
        <p:nvSpPr>
          <p:cNvPr id="4" name="Footer Placeholder 3"/>
          <p:cNvSpPr>
            <a:spLocks noGrp="1"/>
          </p:cNvSpPr>
          <p:nvPr>
            <p:ph type="ftr" sz="quarter" idx="3"/>
          </p:nvPr>
        </p:nvSpPr>
        <p:spPr>
          <a:xfrm>
            <a:off x="2819571" y="6550223"/>
            <a:ext cx="3733458" cy="307777"/>
          </a:xfrm>
        </p:spPr>
        <p:txBody>
          <a:bodyPr/>
          <a:lstStyle/>
          <a:p>
            <a:pPr algn="ctr"/>
            <a:r>
              <a:rPr lang="en-US" dirty="0" smtClean="0"/>
              <a:t>© Copyright 2013 Lockheed Martin Corporation</a:t>
            </a:r>
            <a:endParaRPr lang="en-US" dirty="0"/>
          </a:p>
        </p:txBody>
      </p:sp>
    </p:spTree>
    <p:extLst>
      <p:ext uri="{BB962C8B-B14F-4D97-AF65-F5344CB8AC3E}">
        <p14:creationId xmlns:p14="http://schemas.microsoft.com/office/powerpoint/2010/main" val="389684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Progress</a:t>
            </a:r>
            <a:endParaRPr lang="en-US" dirty="0"/>
          </a:p>
        </p:txBody>
      </p:sp>
      <p:sp>
        <p:nvSpPr>
          <p:cNvPr id="3" name="Content Placeholder 2"/>
          <p:cNvSpPr>
            <a:spLocks noGrp="1"/>
          </p:cNvSpPr>
          <p:nvPr>
            <p:ph idx="1"/>
          </p:nvPr>
        </p:nvSpPr>
        <p:spPr/>
        <p:txBody>
          <a:bodyPr/>
          <a:lstStyle/>
          <a:p>
            <a:r>
              <a:rPr lang="en-US" dirty="0" smtClean="0"/>
              <a:t>Value is tracked and measured in multiple ways:</a:t>
            </a:r>
          </a:p>
          <a:p>
            <a:pPr lvl="1"/>
            <a:r>
              <a:rPr lang="en-US" dirty="0" smtClean="0"/>
              <a:t>Cost reductions / Cost avoidance</a:t>
            </a:r>
          </a:p>
          <a:p>
            <a:pPr lvl="1"/>
            <a:r>
              <a:rPr lang="en-US" dirty="0" smtClean="0"/>
              <a:t>Quality improvement</a:t>
            </a:r>
          </a:p>
          <a:p>
            <a:pPr lvl="1"/>
            <a:r>
              <a:rPr lang="en-US" dirty="0" smtClean="0"/>
              <a:t>Customer buy-in</a:t>
            </a:r>
          </a:p>
          <a:p>
            <a:pPr lvl="1"/>
            <a:r>
              <a:rPr lang="en-US" dirty="0" smtClean="0"/>
              <a:t>Increased </a:t>
            </a:r>
            <a:r>
              <a:rPr lang="en-US" dirty="0" err="1" smtClean="0"/>
              <a:t>Pwin</a:t>
            </a:r>
            <a:endParaRPr lang="en-US" dirty="0" smtClean="0"/>
          </a:p>
          <a:p>
            <a:r>
              <a:rPr lang="en-US" dirty="0" smtClean="0"/>
              <a:t>Progress is tracked in terms of adoption rate</a:t>
            </a:r>
          </a:p>
          <a:p>
            <a:pPr lvl="1"/>
            <a:r>
              <a:rPr lang="en-US" dirty="0" smtClean="0"/>
              <a:t>Adoption has become a mandated objective in </a:t>
            </a:r>
            <a:r>
              <a:rPr lang="en-US" smtClean="0"/>
              <a:t>multiple organizations</a:t>
            </a:r>
            <a:endParaRPr lang="en-US"/>
          </a:p>
        </p:txBody>
      </p:sp>
      <p:sp>
        <p:nvSpPr>
          <p:cNvPr id="4" name="Footer Placeholder 3"/>
          <p:cNvSpPr>
            <a:spLocks noGrp="1"/>
          </p:cNvSpPr>
          <p:nvPr>
            <p:ph type="ftr" sz="quarter" idx="3"/>
          </p:nvPr>
        </p:nvSpPr>
        <p:spPr>
          <a:xfrm>
            <a:off x="2819572" y="6550223"/>
            <a:ext cx="3733458" cy="307777"/>
          </a:xfrm>
        </p:spPr>
        <p:txBody>
          <a:bodyPr/>
          <a:lstStyle/>
          <a:p>
            <a:pPr algn="ctr"/>
            <a:r>
              <a:rPr lang="en-US" dirty="0" smtClean="0"/>
              <a:t>© Copyright 2013 Lockheed Martin Corporation</a:t>
            </a:r>
            <a:endParaRPr lang="en-US" dirty="0"/>
          </a:p>
        </p:txBody>
      </p:sp>
    </p:spTree>
    <p:extLst>
      <p:ext uri="{BB962C8B-B14F-4D97-AF65-F5344CB8AC3E}">
        <p14:creationId xmlns:p14="http://schemas.microsoft.com/office/powerpoint/2010/main" val="155104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A5A5A5"/>
      </a:accent3>
      <a:accent4>
        <a:srgbClr val="0B5394"/>
      </a:accent4>
      <a:accent5>
        <a:srgbClr val="0075A2"/>
      </a:accent5>
      <a:accent6>
        <a:srgbClr val="02485C"/>
      </a:accent6>
      <a:hlink>
        <a:srgbClr val="0B5394"/>
      </a:hlink>
      <a:folHlink>
        <a:srgbClr val="0B53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E6322E8F405D4D9EA89D8C83B7E1048B002D1DCA3ED43FE14A92BAA03CB5641150" ma:contentTypeVersion="1" ma:contentTypeDescription="Custom Document" ma:contentTypeScope="" ma:versionID="0e5cd51d4f7e26d847e47cc216804044">
  <xsd:schema xmlns:xsd="http://www.w3.org/2001/XMLSchema" xmlns:p="http://schemas.microsoft.com/office/2006/metadata/properties" xmlns:ns2="09727343-5D5E-4FB5-B80C-D18B1AFC47CC" xmlns:ns3="d09b800f-870a-4472-9c2b-dde6bc2f3409" targetNamespace="http://schemas.microsoft.com/office/2006/metadata/properties" ma:root="true" ma:fieldsID="728892fa54c34db74826536a14d7848e" ns2:_="" ns3:_="">
    <xsd:import namespace="09727343-5D5E-4FB5-B80C-D18B1AFC47CC"/>
    <xsd:import namespace="d09b800f-870a-4472-9c2b-dde6bc2f3409"/>
    <xsd:element name="properties">
      <xsd:complexType>
        <xsd:sequence>
          <xsd:element name="documentManagement">
            <xsd:complexType>
              <xsd:all>
                <xsd:element ref="ns2:Unity_Description" minOccurs="0"/>
                <xsd:element ref="ns2:Unity_Tag" minOccurs="0"/>
                <xsd:element ref="ns3:SipLabel" minOccurs="0"/>
              </xsd:all>
            </xsd:complexType>
          </xsd:element>
        </xsd:sequence>
      </xsd:complexType>
    </xsd:element>
  </xsd:schema>
  <xsd:schema xmlns:xsd="http://www.w3.org/2001/XMLSchema" xmlns:dms="http://schemas.microsoft.com/office/2006/documentManagement/types" targetNamespace="09727343-5D5E-4FB5-B80C-D18B1AFC47CC" elementFormDefault="qualified">
    <xsd:import namespace="http://schemas.microsoft.com/office/2006/documentManagement/types"/>
    <xsd:element name="Unity_Description" ma:index="8" nillable="true" ma:displayName="Description" ma:internalName="Unity_Description">
      <xsd:simpleType>
        <xsd:restriction base="dms:Text"/>
      </xsd:simpleType>
    </xsd:element>
    <xsd:element name="Unity_Tag" ma:index="9" nillable="true" ma:displayName="Tag" ma:internalName="Tag">
      <xsd:simpleType>
        <xsd:restriction base="dms:Text"/>
      </xsd:simpleType>
    </xsd:element>
  </xsd:schema>
  <xsd:schema xmlns:xsd="http://www.w3.org/2001/XMLSchema" xmlns:dms="http://schemas.microsoft.com/office/2006/documentManagement/types" targetNamespace="d09b800f-870a-4472-9c2b-dde6bc2f3409" elementFormDefault="qualified">
    <xsd:import namespace="http://schemas.microsoft.com/office/2006/documentManagement/types"/>
    <xsd:element name="SipLabel" ma:index="10" nillable="true" ma:displayName="SipLabel" ma:default="2" ma:list="{C76A60B3-EB5F-4202-8B86-AD6692765BBC}" ma:internalName="SipLabel" ma:showField="SIPText" ma:web="d09b800f-870a-4472-9c2b-dde6bc2f3409"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SipLabel xmlns="d09b800f-870a-4472-9c2b-dde6bc2f3409">
      <Value>1</Value>
    </SipLabel>
    <Unity_Description xmlns="09727343-5D5E-4FB5-B80C-D18B1AFC47CC" xsi:nil="true"/>
    <Unity_Tag xmlns="09727343-5D5E-4FB5-B80C-D18B1AFC47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E03495-9AFC-4ECC-AE83-4D762F3A12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27343-5D5E-4FB5-B80C-D18B1AFC47CC"/>
    <ds:schemaRef ds:uri="d09b800f-870a-4472-9c2b-dde6bc2f340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0EE3734-262F-42BB-AFE6-81106E435FEE}">
  <ds:schemaRefs>
    <ds:schemaRef ds:uri="http://schemas.microsoft.com/office/2006/metadata/properties"/>
    <ds:schemaRef ds:uri="http://purl.org/dc/terms/"/>
    <ds:schemaRef ds:uri="http://www.w3.org/XML/1998/namespace"/>
    <ds:schemaRef ds:uri="http://purl.org/dc/elements/1.1/"/>
    <ds:schemaRef ds:uri="09727343-5D5E-4FB5-B80C-D18B1AFC47CC"/>
    <ds:schemaRef ds:uri="http://schemas.microsoft.com/office/2006/documentManagement/types"/>
    <ds:schemaRef ds:uri="http://schemas.openxmlformats.org/package/2006/metadata/core-properties"/>
    <ds:schemaRef ds:uri="d09b800f-870a-4472-9c2b-dde6bc2f3409"/>
    <ds:schemaRef ds:uri="http://purl.org/dc/dcmitype/"/>
  </ds:schemaRefs>
</ds:datastoreItem>
</file>

<file path=customXml/itemProps3.xml><?xml version="1.0" encoding="utf-8"?>
<ds:datastoreItem xmlns:ds="http://schemas.openxmlformats.org/officeDocument/2006/customXml" ds:itemID="{33523E5A-09EA-4F96-BF13-8450612BE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13807</TotalTime>
  <Words>387</Words>
  <Application>Microsoft Macintosh PowerPoint</Application>
  <PresentationFormat>On-screen Show (4:3)</PresentationFormat>
  <Paragraphs>103</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MBSE Infusion Experience</vt:lpstr>
      <vt:lpstr>Why Model?</vt:lpstr>
      <vt:lpstr>Existing Modeling Activities</vt:lpstr>
      <vt:lpstr>Infusion – The Problem</vt:lpstr>
      <vt:lpstr>SSC MBE Adoption Timeline</vt:lpstr>
      <vt:lpstr>Enablers</vt:lpstr>
      <vt:lpstr>Barriers</vt:lpstr>
      <vt:lpstr>Value and Progress</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Here</dc:title>
  <dc:creator>Steve Butt</dc:creator>
  <cp:lastModifiedBy>Dave Nichols</cp:lastModifiedBy>
  <cp:revision>347</cp:revision>
  <dcterms:created xsi:type="dcterms:W3CDTF">2010-01-28T18:10:59Z</dcterms:created>
  <dcterms:modified xsi:type="dcterms:W3CDTF">2014-01-25T21:17:19Z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0x010100E6322E8F405D4D9EA89D8C83B7E1048B002D1DCA3ED43FE14A92BAA03CB5641150</vt:lpwstr>
  </property>
  <property fmtid="{D5CDD505-2E9C-101B-9397-08002B2CF9AE}" pid="4" name="SIPHeaderWording">
    <vt:lpwstr/>
  </property>
  <property fmtid="{D5CDD505-2E9C-101B-9397-08002B2CF9AE}" pid="5" name="SIPLevel">
    <vt:lpwstr>0</vt:lpwstr>
  </property>
  <property fmtid="{D5CDD505-2E9C-101B-9397-08002B2CF9AE}" pid="6" name="Document Author">
    <vt:lpwstr>ACCT04\osterc</vt:lpwstr>
  </property>
  <property fmtid="{D5CDD505-2E9C-101B-9397-08002B2CF9AE}" pid="7" name="Document Sensitivity">
    <vt:lpwstr>1</vt:lpwstr>
  </property>
  <property fmtid="{D5CDD505-2E9C-101B-9397-08002B2CF9AE}" pid="8" name="ThirdParty">
    <vt:lpwstr/>
  </property>
  <property fmtid="{D5CDD505-2E9C-101B-9397-08002B2CF9AE}" pid="9" name="OCI Restriction">
    <vt:bool>false</vt:bool>
  </property>
  <property fmtid="{D5CDD505-2E9C-101B-9397-08002B2CF9AE}" pid="10" name="OCI Additional Info">
    <vt:lpwstr/>
  </property>
  <property fmtid="{D5CDD505-2E9C-101B-9397-08002B2CF9AE}" pid="11" name="Allow Header Overwrite">
    <vt:bool>false</vt:bool>
  </property>
  <property fmtid="{D5CDD505-2E9C-101B-9397-08002B2CF9AE}" pid="12" name="Allow Footer Overwrite">
    <vt:bool>false</vt:bool>
  </property>
  <property fmtid="{D5CDD505-2E9C-101B-9397-08002B2CF9AE}" pid="13" name="Multiple Selected">
    <vt:lpwstr>-1</vt:lpwstr>
  </property>
  <property fmtid="{D5CDD505-2E9C-101B-9397-08002B2CF9AE}" pid="14" name="SIPLongWording">
    <vt:lpwstr/>
  </property>
  <property fmtid="{D5CDD505-2E9C-101B-9397-08002B2CF9AE}" pid="15" name="checkedProgramsCount">
    <vt:i4>0</vt:i4>
  </property>
</Properties>
</file>