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19"/>
  </p:notesMasterIdLst>
  <p:sldIdLst>
    <p:sldId id="256" r:id="rId5"/>
    <p:sldId id="272" r:id="rId6"/>
    <p:sldId id="265" r:id="rId7"/>
    <p:sldId id="271" r:id="rId8"/>
    <p:sldId id="257" r:id="rId9"/>
    <p:sldId id="261" r:id="rId10"/>
    <p:sldId id="259" r:id="rId11"/>
    <p:sldId id="264" r:id="rId12"/>
    <p:sldId id="267" r:id="rId13"/>
    <p:sldId id="266" r:id="rId14"/>
    <p:sldId id="268" r:id="rId15"/>
    <p:sldId id="263" r:id="rId16"/>
    <p:sldId id="260" r:id="rId17"/>
    <p:sldId id="262"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1E22"/>
    <a:srgbClr val="000000"/>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112" autoAdjust="0"/>
    <p:restoredTop sz="94767" autoAdjust="0"/>
  </p:normalViewPr>
  <p:slideViewPr>
    <p:cSldViewPr>
      <p:cViewPr>
        <p:scale>
          <a:sx n="64" d="100"/>
          <a:sy n="64" d="100"/>
        </p:scale>
        <p:origin x="-990" y="-4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87DD7462-2C72-4D13-B4BE-0167004348F1}" type="datetimeFigureOut">
              <a:rPr lang="en-US"/>
              <a:pPr>
                <a:defRPr/>
              </a:pPr>
              <a:t>1/29/2011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F67C68E0-BB1D-44AA-96D3-B38BDA64E87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E3942C-6964-421F-B8A3-9D32ED304787}"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48C68-C815-426F-86A8-416B964558FF}" type="slidenum">
              <a:rPr lang="en-US"/>
              <a:pPr/>
              <a:t>11</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B27923-3358-411A-B726-847464B158D5}" type="slidenum">
              <a:rPr lang="en-US"/>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FA8245-7AB0-441A-BDDD-2907BE49064E}" type="slidenum">
              <a:rPr lang="en-US"/>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DB9ED4-A5C5-47AF-924F-A734BF674B8A}" type="slidenum">
              <a:rPr lang="en-US"/>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59D9810-17A6-47A6-8B7A-5D1FBC3EA09B}" type="slidenum">
              <a:rPr lang="de-DE"/>
              <a:pPr/>
              <a:t>3</a:t>
            </a:fld>
            <a:endParaRPr lang="de-DE"/>
          </a:p>
        </p:txBody>
      </p:sp>
      <p:sp>
        <p:nvSpPr>
          <p:cNvPr id="1741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If we can pull this off we can achieve this ultimate vision for integrated requirements…, visualizing where requirements go and how they interact  with various systems… For example, …starting with the car, what are the requirements associated with the front end of this vehicle. </a:t>
            </a:r>
          </a:p>
          <a:p>
            <a:pPr>
              <a:spcBef>
                <a:spcPct val="0"/>
              </a:spcBef>
            </a:pPr>
            <a:r>
              <a:rPr lang="en-US" smtClean="0"/>
              <a:t>Shows current requirements by graphically clicking on the car…</a:t>
            </a:r>
          </a:p>
          <a:p>
            <a:pPr>
              <a:spcBef>
                <a:spcPct val="0"/>
              </a:spcBef>
            </a:pPr>
            <a:r>
              <a:rPr lang="en-US" smtClean="0"/>
              <a:t>What about changing a requirement…stopping distance</a:t>
            </a:r>
          </a:p>
          <a:p>
            <a:pPr>
              <a:spcBef>
                <a:spcPct val="0"/>
              </a:spcBef>
            </a:pPr>
            <a:r>
              <a:rPr lang="en-US" smtClean="0"/>
              <a:t>Show the potential impact of changing stopping distance including…</a:t>
            </a:r>
          </a:p>
          <a:p>
            <a:pPr>
              <a:spcBef>
                <a:spcPct val="0"/>
              </a:spcBef>
            </a:pPr>
            <a:r>
              <a:rPr lang="en-US" smtClean="0"/>
              <a:t>Thermal/heat problems with brakes</a:t>
            </a:r>
          </a:p>
          <a:p>
            <a:pPr>
              <a:spcBef>
                <a:spcPct val="0"/>
              </a:spcBef>
            </a:pPr>
            <a:r>
              <a:rPr lang="en-US" smtClean="0"/>
              <a:t>Ergonmic feedback problems with brake pedal</a:t>
            </a:r>
          </a:p>
          <a:p>
            <a:pPr>
              <a:spcBef>
                <a:spcPct val="0"/>
              </a:spcBef>
            </a:pPr>
            <a:r>
              <a:rPr lang="en-US" smtClean="0"/>
              <a:t>Hydraulic fluid rating violation</a:t>
            </a:r>
          </a:p>
          <a:p>
            <a:pPr>
              <a:spcBef>
                <a:spcPct val="0"/>
              </a:spcBef>
            </a:pPr>
            <a:r>
              <a:rPr lang="en-US" smtClean="0"/>
              <a:t>Failure modes/MTBF rating problems with sensors</a:t>
            </a:r>
          </a:p>
          <a:p>
            <a:pPr>
              <a:spcBef>
                <a:spcPct val="0"/>
              </a:spcBef>
            </a:pPr>
            <a:r>
              <a:rPr lang="en-US" smtClean="0"/>
              <a:t>Hydraulic pressure problems </a:t>
            </a:r>
          </a:p>
          <a:p>
            <a:pPr>
              <a:spcBef>
                <a:spcPct val="0"/>
              </a:spcBef>
            </a:pPr>
            <a:r>
              <a:rPr lang="en-US" smtClean="0"/>
              <a:t>Electrical fault problems </a:t>
            </a:r>
          </a:p>
          <a:p>
            <a:pPr>
              <a:spcBef>
                <a:spcPct val="0"/>
              </a:spcBef>
            </a:pPr>
            <a:r>
              <a:rPr lang="en-US" smtClean="0"/>
              <a:t>Zooming into the electrical box, highlights a fuse</a:t>
            </a:r>
          </a:p>
          <a:p>
            <a:pPr>
              <a:spcBef>
                <a:spcPct val="0"/>
              </a:spcBef>
            </a:pPr>
            <a:r>
              <a:rPr lang="en-US" smtClean="0"/>
              <a:t>Clicking into the fuse brings up the schematic and highlights a fuse link </a:t>
            </a:r>
          </a:p>
          <a:p>
            <a:pPr>
              <a:spcBef>
                <a:spcPct val="0"/>
              </a:spcBef>
            </a:pPr>
            <a:r>
              <a:rPr lang="en-US" smtClean="0"/>
              <a:t>Clicking into the schematic zooms in on the wire harness that has the problem—including the signal for a failed sensor that in this particular failure mode causes the short.</a:t>
            </a:r>
          </a:p>
          <a:p>
            <a:pPr>
              <a:spcBef>
                <a:spcPct val="0"/>
              </a:spcBef>
            </a:pPr>
            <a:r>
              <a:rPr lang="en-US" smtClean="0"/>
              <a:t>…which allows us to go look at the Failure Modes document and update appropriately.   </a:t>
            </a:r>
          </a:p>
          <a:p>
            <a:pPr>
              <a:spcBef>
                <a:spcPct val="0"/>
              </a:spcBef>
            </a:pPr>
            <a:r>
              <a:rPr lang="en-US" smtClean="0"/>
              <a:t>Updating the software to handle that fault</a:t>
            </a:r>
          </a:p>
          <a:p>
            <a:pPr>
              <a:spcBef>
                <a:spcPct val="0"/>
              </a:spcBef>
            </a:pPr>
            <a:r>
              <a:rPr lang="en-US" smtClean="0"/>
              <a:t>…and even seeing the impact on our safety rating and insurance costs.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4294967295"/>
          </p:nvPr>
        </p:nvSpPr>
        <p:spPr bwMode="auto">
          <a:xfrm>
            <a:off x="3884613" y="8684926"/>
            <a:ext cx="2971800" cy="457513"/>
          </a:xfrm>
          <a:prstGeom prst="rect">
            <a:avLst/>
          </a:prstGeom>
          <a:noFill/>
          <a:ln>
            <a:miter lim="800000"/>
            <a:headEnd/>
            <a:tailEnd/>
          </a:ln>
        </p:spPr>
        <p:txBody>
          <a:bodyPr/>
          <a:lstStyle/>
          <a:p>
            <a:fld id="{43E0DD64-3AD3-44C2-9E3A-2136B3F9ECBC}" type="slidenum">
              <a:rPr lang="en-US"/>
              <a:pPr/>
              <a:t>4</a:t>
            </a:fld>
            <a:endParaRPr lang="en-US"/>
          </a:p>
        </p:txBody>
      </p:sp>
      <p:sp>
        <p:nvSpPr>
          <p:cNvPr id="24579" name="Rectangle 2"/>
          <p:cNvSpPr>
            <a:spLocks noGrp="1" noRot="1" noChangeAspect="1" noChangeArrowheads="1" noTextEdit="1"/>
          </p:cNvSpPr>
          <p:nvPr>
            <p:ph type="sldImg"/>
          </p:nvPr>
        </p:nvSpPr>
        <p:spPr>
          <a:xfrm>
            <a:off x="1301750" y="803275"/>
            <a:ext cx="4257675" cy="3194050"/>
          </a:xfrm>
          <a:ln/>
        </p:spPr>
      </p:sp>
      <p:sp>
        <p:nvSpPr>
          <p:cNvPr id="24580" name="Rectangle 3"/>
          <p:cNvSpPr>
            <a:spLocks noGrp="1" noChangeArrowheads="1"/>
          </p:cNvSpPr>
          <p:nvPr>
            <p:ph type="body" idx="1"/>
          </p:nvPr>
        </p:nvSpPr>
        <p:spPr>
          <a:xfrm>
            <a:off x="993775" y="4351833"/>
            <a:ext cx="4870450" cy="3599200"/>
          </a:xfrm>
          <a:noFill/>
          <a:ln w="9525"/>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3A18B4-F73F-40CE-8FAB-31857956E9E4}"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AFFA8F-76E1-4FA6-8AE1-D7F57089D57C}" type="slidenum">
              <a:rPr lang="en-US"/>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2AB774-CC01-41A5-B87A-90D9BC9EF5A9}"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03551C-D013-4A44-AD5F-52D6DC214D9F}"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689626-2116-40A9-AC5D-FF0A310745C9}" type="slidenum">
              <a:rPr lang="de-DE"/>
              <a:pPr/>
              <a:t>9</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1E6593F-0EEE-4127-8E0B-F6B000F5ECFE}" type="slidenum">
              <a:rPr lang="de-DE"/>
              <a:pPr/>
              <a:t>10</a:t>
            </a:fld>
            <a:endParaRPr lang="de-DE"/>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INCOSELogo_transparent"/>
          <p:cNvPicPr>
            <a:picLocks noChangeAspect="1" noChangeArrowheads="1"/>
          </p:cNvPicPr>
          <p:nvPr userDrawn="1"/>
        </p:nvPicPr>
        <p:blipFill>
          <a:blip r:embed="rId2"/>
          <a:srcRect/>
          <a:stretch>
            <a:fillRect/>
          </a:stretch>
        </p:blipFill>
        <p:spPr bwMode="auto">
          <a:xfrm>
            <a:off x="444500" y="5676900"/>
            <a:ext cx="1219200" cy="762000"/>
          </a:xfrm>
          <a:prstGeom prst="rect">
            <a:avLst/>
          </a:prstGeom>
          <a:noFill/>
          <a:ln w="9525">
            <a:noFill/>
            <a:miter lim="800000"/>
            <a:headEnd/>
            <a:tailEnd/>
          </a:ln>
        </p:spPr>
      </p:pic>
      <p:grpSp>
        <p:nvGrpSpPr>
          <p:cNvPr id="5" name="Group 8"/>
          <p:cNvGrpSpPr>
            <a:grpSpLocks/>
          </p:cNvGrpSpPr>
          <p:nvPr userDrawn="1"/>
        </p:nvGrpSpPr>
        <p:grpSpPr bwMode="auto">
          <a:xfrm>
            <a:off x="323850" y="0"/>
            <a:ext cx="196850" cy="5867400"/>
            <a:chOff x="216" y="0"/>
            <a:chExt cx="93" cy="3244"/>
          </a:xfrm>
        </p:grpSpPr>
        <p:sp>
          <p:nvSpPr>
            <p:cNvPr id="6" name="Line 9"/>
            <p:cNvSpPr>
              <a:spLocks noChangeShapeType="1"/>
            </p:cNvSpPr>
            <p:nvPr/>
          </p:nvSpPr>
          <p:spPr bwMode="auto">
            <a:xfrm>
              <a:off x="216" y="0"/>
              <a:ext cx="0" cy="3244"/>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7" name="Line 10"/>
            <p:cNvSpPr>
              <a:spLocks noChangeShapeType="1"/>
            </p:cNvSpPr>
            <p:nvPr/>
          </p:nvSpPr>
          <p:spPr bwMode="auto">
            <a:xfrm>
              <a:off x="309" y="0"/>
              <a:ext cx="0" cy="3244"/>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8" name="Line 11"/>
            <p:cNvSpPr>
              <a:spLocks noChangeShapeType="1"/>
            </p:cNvSpPr>
            <p:nvPr/>
          </p:nvSpPr>
          <p:spPr bwMode="auto">
            <a:xfrm>
              <a:off x="262" y="0"/>
              <a:ext cx="0" cy="3244"/>
            </a:xfrm>
            <a:prstGeom prst="line">
              <a:avLst/>
            </a:prstGeom>
            <a:noFill/>
            <a:ln w="38100">
              <a:solidFill>
                <a:srgbClr val="003366">
                  <a:alpha val="60001"/>
                </a:srgbClr>
              </a:solidFill>
              <a:round/>
              <a:headEnd/>
              <a:tailEnd/>
            </a:ln>
            <a:effectLst/>
          </p:spPr>
          <p:txBody>
            <a:bodyPr/>
            <a:lstStyle/>
            <a:p>
              <a:pPr>
                <a:defRPr/>
              </a:pPr>
              <a:endParaRPr lang="en-US">
                <a:latin typeface="Arial" pitchFamily="-107" charset="0"/>
                <a:ea typeface="+mn-ea"/>
              </a:endParaRPr>
            </a:p>
          </p:txBody>
        </p:sp>
      </p:grpSp>
      <p:grpSp>
        <p:nvGrpSpPr>
          <p:cNvPr id="9" name="Group 12"/>
          <p:cNvGrpSpPr>
            <a:grpSpLocks/>
          </p:cNvGrpSpPr>
          <p:nvPr userDrawn="1"/>
        </p:nvGrpSpPr>
        <p:grpSpPr bwMode="auto">
          <a:xfrm>
            <a:off x="1358900" y="6400800"/>
            <a:ext cx="7772400" cy="127000"/>
            <a:chOff x="1652" y="4032"/>
            <a:chExt cx="4108" cy="80"/>
          </a:xfrm>
        </p:grpSpPr>
        <p:sp>
          <p:nvSpPr>
            <p:cNvPr id="10" name="Line 13"/>
            <p:cNvSpPr>
              <a:spLocks noChangeShapeType="1"/>
            </p:cNvSpPr>
            <p:nvPr/>
          </p:nvSpPr>
          <p:spPr bwMode="auto">
            <a:xfrm flipH="1">
              <a:off x="1652" y="4112"/>
              <a:ext cx="4108" cy="0"/>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11" name="Line 14"/>
            <p:cNvSpPr>
              <a:spLocks noChangeShapeType="1"/>
            </p:cNvSpPr>
            <p:nvPr/>
          </p:nvSpPr>
          <p:spPr bwMode="auto">
            <a:xfrm flipH="1">
              <a:off x="1652" y="4072"/>
              <a:ext cx="4108" cy="0"/>
            </a:xfrm>
            <a:prstGeom prst="line">
              <a:avLst/>
            </a:prstGeom>
            <a:noFill/>
            <a:ln w="38100">
              <a:solidFill>
                <a:srgbClr val="003366">
                  <a:alpha val="60001"/>
                </a:srgbClr>
              </a:solidFill>
              <a:round/>
              <a:headEnd/>
              <a:tailEnd/>
            </a:ln>
            <a:effectLst/>
          </p:spPr>
          <p:txBody>
            <a:bodyPr/>
            <a:lstStyle/>
            <a:p>
              <a:pPr>
                <a:defRPr/>
              </a:pPr>
              <a:endParaRPr lang="en-US">
                <a:latin typeface="Arial" pitchFamily="-107" charset="0"/>
                <a:ea typeface="+mn-ea"/>
              </a:endParaRPr>
            </a:p>
          </p:txBody>
        </p:sp>
        <p:sp>
          <p:nvSpPr>
            <p:cNvPr id="12" name="Line 15"/>
            <p:cNvSpPr>
              <a:spLocks noChangeShapeType="1"/>
            </p:cNvSpPr>
            <p:nvPr/>
          </p:nvSpPr>
          <p:spPr bwMode="auto">
            <a:xfrm flipH="1">
              <a:off x="1652" y="4032"/>
              <a:ext cx="4108" cy="0"/>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grpSp>
      <p:sp>
        <p:nvSpPr>
          <p:cNvPr id="13" name="Rectangle 16"/>
          <p:cNvSpPr>
            <a:spLocks noChangeArrowheads="1"/>
          </p:cNvSpPr>
          <p:nvPr userDrawn="1"/>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a:defRPr/>
            </a:pPr>
            <a:endParaRPr lang="en-US"/>
          </a:p>
        </p:txBody>
      </p:sp>
      <p:pic>
        <p:nvPicPr>
          <p:cNvPr id="14" name="Picture 4"/>
          <p:cNvPicPr>
            <a:picLocks noChangeAspect="1" noChangeArrowheads="1"/>
          </p:cNvPicPr>
          <p:nvPr userDrawn="1"/>
        </p:nvPicPr>
        <p:blipFill>
          <a:blip r:embed="rId3"/>
          <a:srcRect l="9705" r="9705"/>
          <a:stretch>
            <a:fillRect/>
          </a:stretch>
        </p:blipFill>
        <p:spPr bwMode="auto">
          <a:xfrm>
            <a:off x="406400" y="14288"/>
            <a:ext cx="1041400" cy="927100"/>
          </a:xfrm>
          <a:prstGeom prst="rect">
            <a:avLst/>
          </a:prstGeom>
          <a:noFill/>
          <a:ln w="9525">
            <a:noFill/>
            <a:miter lim="800000"/>
            <a:headEnd/>
            <a:tailEnd/>
          </a:ln>
        </p:spPr>
      </p:pic>
      <p:sp>
        <p:nvSpPr>
          <p:cNvPr id="6146" name="Rectangle 2"/>
          <p:cNvSpPr>
            <a:spLocks noGrp="1" noChangeArrowheads="1"/>
          </p:cNvSpPr>
          <p:nvPr>
            <p:ph type="ctrTitle"/>
          </p:nvPr>
        </p:nvSpPr>
        <p:spPr>
          <a:xfrm>
            <a:off x="685800" y="2130425"/>
            <a:ext cx="7772400" cy="1470025"/>
          </a:xfrm>
        </p:spPr>
        <p:txBody>
          <a:bodyPr/>
          <a:lstStyle>
            <a:lvl1pPr>
              <a:defRPr/>
            </a:lvl1pPr>
          </a:lstStyle>
          <a:p>
            <a:r>
              <a:rPr lang="en-US" dirty="0"/>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US"/>
          </a:p>
        </p:txBody>
      </p:sp>
      <p:sp>
        <p:nvSpPr>
          <p:cNvPr id="15" name="Rectangle 5"/>
          <p:cNvSpPr>
            <a:spLocks noGrp="1" noChangeArrowheads="1"/>
          </p:cNvSpPr>
          <p:nvPr>
            <p:ph type="ftr" sz="quarter" idx="10"/>
          </p:nvPr>
        </p:nvSpPr>
        <p:spPr/>
        <p:txBody>
          <a:bodyPr/>
          <a:lstStyle>
            <a:lvl1pPr>
              <a:defRPr/>
            </a:lvl1pPr>
          </a:lstStyle>
          <a:p>
            <a:pPr>
              <a:defRPr/>
            </a:pPr>
            <a:endParaRPr lang="en-US"/>
          </a:p>
        </p:txBody>
      </p:sp>
      <p:sp>
        <p:nvSpPr>
          <p:cNvPr id="16" name="Rectangle 6"/>
          <p:cNvSpPr>
            <a:spLocks noGrp="1" noChangeArrowheads="1"/>
          </p:cNvSpPr>
          <p:nvPr>
            <p:ph type="sldNum" sz="quarter" idx="11"/>
          </p:nvPr>
        </p:nvSpPr>
        <p:spPr/>
        <p:txBody>
          <a:bodyPr/>
          <a:lstStyle>
            <a:lvl1pPr>
              <a:defRPr/>
            </a:lvl1pPr>
          </a:lstStyle>
          <a:p>
            <a:pPr>
              <a:defRPr/>
            </a:pPr>
            <a:fld id="{6119BCDE-84F7-4008-A2AC-E3447F87303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E4B4469D-D430-460F-954C-90B8E0366672}" type="slidenum">
              <a:rPr lang="en-US"/>
              <a:pPr>
                <a:defRPr/>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6248400" cy="954088"/>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br>
              <a:rPr lang="en-US" smtClean="0"/>
            </a:br>
            <a:r>
              <a:rPr lang="en-US" smtClean="0"/>
              <a:t>Line 2</a:t>
            </a:r>
          </a:p>
        </p:txBody>
      </p:sp>
      <p:sp>
        <p:nvSpPr>
          <p:cNvPr id="1027" name="Rectangle 3"/>
          <p:cNvSpPr>
            <a:spLocks noGrp="1" noChangeArrowheads="1"/>
          </p:cNvSpPr>
          <p:nvPr>
            <p:ph type="body" idx="1"/>
          </p:nvPr>
        </p:nvSpPr>
        <p:spPr bwMode="auto">
          <a:xfrm>
            <a:off x="685800" y="1066800"/>
            <a:ext cx="7848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 name="Rectangle 5"/>
          <p:cNvSpPr>
            <a:spLocks noGrp="1" noChangeArrowheads="1"/>
          </p:cNvSpPr>
          <p:nvPr>
            <p:ph type="ftr" sz="quarter" idx="3"/>
          </p:nvPr>
        </p:nvSpPr>
        <p:spPr bwMode="auto">
          <a:xfrm>
            <a:off x="3111500" y="6496050"/>
            <a:ext cx="28956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36" name="Rectangle 6"/>
          <p:cNvSpPr>
            <a:spLocks noGrp="1" noChangeArrowheads="1"/>
          </p:cNvSpPr>
          <p:nvPr>
            <p:ph type="sldNum" sz="quarter" idx="4"/>
          </p:nvPr>
        </p:nvSpPr>
        <p:spPr bwMode="auto">
          <a:xfrm>
            <a:off x="6540500" y="6496050"/>
            <a:ext cx="21336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C73C713-E55C-4690-AD64-1913AAB0AC4E}" type="slidenum">
              <a:rPr lang="en-US"/>
              <a:pPr>
                <a:defRPr/>
              </a:pPr>
              <a:t>‹#›</a:t>
            </a:fld>
            <a:endParaRPr lang="en-US"/>
          </a:p>
        </p:txBody>
      </p:sp>
      <p:pic>
        <p:nvPicPr>
          <p:cNvPr id="1030" name="Picture 7" descr="INCOSELogo_transparent"/>
          <p:cNvPicPr>
            <a:picLocks noChangeAspect="1" noChangeArrowheads="1"/>
          </p:cNvPicPr>
          <p:nvPr userDrawn="1"/>
        </p:nvPicPr>
        <p:blipFill>
          <a:blip r:embed="rId5"/>
          <a:srcRect/>
          <a:stretch>
            <a:fillRect/>
          </a:stretch>
        </p:blipFill>
        <p:spPr bwMode="auto">
          <a:xfrm>
            <a:off x="444500" y="5676900"/>
            <a:ext cx="1219200" cy="762000"/>
          </a:xfrm>
          <a:prstGeom prst="rect">
            <a:avLst/>
          </a:prstGeom>
          <a:noFill/>
          <a:ln w="9525">
            <a:noFill/>
            <a:miter lim="800000"/>
            <a:headEnd/>
            <a:tailEnd/>
          </a:ln>
        </p:spPr>
      </p:pic>
      <p:grpSp>
        <p:nvGrpSpPr>
          <p:cNvPr id="1031" name="Group 8"/>
          <p:cNvGrpSpPr>
            <a:grpSpLocks/>
          </p:cNvGrpSpPr>
          <p:nvPr userDrawn="1"/>
        </p:nvGrpSpPr>
        <p:grpSpPr bwMode="auto">
          <a:xfrm>
            <a:off x="323850" y="0"/>
            <a:ext cx="196850" cy="5867400"/>
            <a:chOff x="216" y="0"/>
            <a:chExt cx="93" cy="3244"/>
          </a:xfrm>
        </p:grpSpPr>
        <p:sp>
          <p:nvSpPr>
            <p:cNvPr id="33" name="Line 9"/>
            <p:cNvSpPr>
              <a:spLocks noChangeShapeType="1"/>
            </p:cNvSpPr>
            <p:nvPr/>
          </p:nvSpPr>
          <p:spPr bwMode="auto">
            <a:xfrm>
              <a:off x="216" y="0"/>
              <a:ext cx="0" cy="3244"/>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34" name="Line 10"/>
            <p:cNvSpPr>
              <a:spLocks noChangeShapeType="1"/>
            </p:cNvSpPr>
            <p:nvPr/>
          </p:nvSpPr>
          <p:spPr bwMode="auto">
            <a:xfrm>
              <a:off x="309" y="0"/>
              <a:ext cx="0" cy="3244"/>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37" name="Line 11"/>
            <p:cNvSpPr>
              <a:spLocks noChangeShapeType="1"/>
            </p:cNvSpPr>
            <p:nvPr/>
          </p:nvSpPr>
          <p:spPr bwMode="auto">
            <a:xfrm>
              <a:off x="262" y="0"/>
              <a:ext cx="0" cy="3244"/>
            </a:xfrm>
            <a:prstGeom prst="line">
              <a:avLst/>
            </a:prstGeom>
            <a:noFill/>
            <a:ln w="38100">
              <a:solidFill>
                <a:srgbClr val="003366">
                  <a:alpha val="60001"/>
                </a:srgbClr>
              </a:solidFill>
              <a:round/>
              <a:headEnd/>
              <a:tailEnd/>
            </a:ln>
            <a:effectLst/>
          </p:spPr>
          <p:txBody>
            <a:bodyPr/>
            <a:lstStyle/>
            <a:p>
              <a:pPr>
                <a:defRPr/>
              </a:pPr>
              <a:endParaRPr lang="en-US">
                <a:latin typeface="Arial" pitchFamily="-107" charset="0"/>
                <a:ea typeface="+mn-ea"/>
              </a:endParaRPr>
            </a:p>
          </p:txBody>
        </p:sp>
      </p:grpSp>
      <p:grpSp>
        <p:nvGrpSpPr>
          <p:cNvPr id="1032" name="Group 12"/>
          <p:cNvGrpSpPr>
            <a:grpSpLocks/>
          </p:cNvGrpSpPr>
          <p:nvPr userDrawn="1"/>
        </p:nvGrpSpPr>
        <p:grpSpPr bwMode="auto">
          <a:xfrm>
            <a:off x="1358900" y="6400800"/>
            <a:ext cx="7772400" cy="127000"/>
            <a:chOff x="1652" y="4032"/>
            <a:chExt cx="4108" cy="80"/>
          </a:xfrm>
        </p:grpSpPr>
        <p:sp>
          <p:nvSpPr>
            <p:cNvPr id="39" name="Line 13"/>
            <p:cNvSpPr>
              <a:spLocks noChangeShapeType="1"/>
            </p:cNvSpPr>
            <p:nvPr/>
          </p:nvSpPr>
          <p:spPr bwMode="auto">
            <a:xfrm flipH="1">
              <a:off x="1652" y="4112"/>
              <a:ext cx="4108" cy="0"/>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40" name="Line 14"/>
            <p:cNvSpPr>
              <a:spLocks noChangeShapeType="1"/>
            </p:cNvSpPr>
            <p:nvPr/>
          </p:nvSpPr>
          <p:spPr bwMode="auto">
            <a:xfrm flipH="1">
              <a:off x="1652" y="4072"/>
              <a:ext cx="4108" cy="0"/>
            </a:xfrm>
            <a:prstGeom prst="line">
              <a:avLst/>
            </a:prstGeom>
            <a:noFill/>
            <a:ln w="38100">
              <a:solidFill>
                <a:srgbClr val="003366">
                  <a:alpha val="60001"/>
                </a:srgbClr>
              </a:solidFill>
              <a:round/>
              <a:headEnd/>
              <a:tailEnd/>
            </a:ln>
            <a:effectLst/>
          </p:spPr>
          <p:txBody>
            <a:bodyPr/>
            <a:lstStyle/>
            <a:p>
              <a:pPr>
                <a:defRPr/>
              </a:pPr>
              <a:endParaRPr lang="en-US">
                <a:latin typeface="Arial" pitchFamily="-107" charset="0"/>
                <a:ea typeface="+mn-ea"/>
              </a:endParaRPr>
            </a:p>
          </p:txBody>
        </p:sp>
        <p:sp>
          <p:nvSpPr>
            <p:cNvPr id="41" name="Line 15"/>
            <p:cNvSpPr>
              <a:spLocks noChangeShapeType="1"/>
            </p:cNvSpPr>
            <p:nvPr/>
          </p:nvSpPr>
          <p:spPr bwMode="auto">
            <a:xfrm flipH="1">
              <a:off x="1652" y="4032"/>
              <a:ext cx="4108" cy="0"/>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grpSp>
      <p:sp>
        <p:nvSpPr>
          <p:cNvPr id="42" name="Rectangle 16"/>
          <p:cNvSpPr>
            <a:spLocks noChangeArrowheads="1"/>
          </p:cNvSpPr>
          <p:nvPr userDrawn="1"/>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a:defRPr/>
            </a:pPr>
            <a:endParaRPr lang="en-US"/>
          </a:p>
        </p:txBody>
      </p:sp>
      <p:sp>
        <p:nvSpPr>
          <p:cNvPr id="43" name="Rectangle 17"/>
          <p:cNvSpPr>
            <a:spLocks noChangeArrowheads="1"/>
          </p:cNvSpPr>
          <p:nvPr userDrawn="1"/>
        </p:nvSpPr>
        <p:spPr bwMode="auto">
          <a:xfrm>
            <a:off x="0" y="914400"/>
            <a:ext cx="9156700" cy="936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a:defRPr/>
            </a:pPr>
            <a:endParaRPr lang="en-US"/>
          </a:p>
        </p:txBody>
      </p:sp>
      <p:sp>
        <p:nvSpPr>
          <p:cNvPr id="44" name="Text Box 19"/>
          <p:cNvSpPr txBox="1">
            <a:spLocks noChangeArrowheads="1"/>
          </p:cNvSpPr>
          <p:nvPr userDrawn="1"/>
        </p:nvSpPr>
        <p:spPr bwMode="auto">
          <a:xfrm>
            <a:off x="6646863" y="-4763"/>
            <a:ext cx="1900237" cy="646113"/>
          </a:xfrm>
          <a:prstGeom prst="rect">
            <a:avLst/>
          </a:prstGeom>
          <a:noFill/>
          <a:ln w="9525">
            <a:noFill/>
            <a:miter lim="800000"/>
            <a:headEnd/>
            <a:tailEnd/>
          </a:ln>
          <a:effectLst/>
        </p:spPr>
        <p:txBody>
          <a:bodyPr wrap="none">
            <a:spAutoFit/>
          </a:bodyPr>
          <a:lstStyle/>
          <a:p>
            <a:pPr algn="r">
              <a:defRPr/>
            </a:pPr>
            <a:r>
              <a:rPr lang="en-GB" sz="1200" b="1" dirty="0">
                <a:solidFill>
                  <a:srgbClr val="B41E22"/>
                </a:solidFill>
              </a:rPr>
              <a:t>International Workshop</a:t>
            </a:r>
          </a:p>
          <a:p>
            <a:pPr algn="r">
              <a:defRPr/>
            </a:pPr>
            <a:r>
              <a:rPr lang="en-GB" sz="1200" b="1" dirty="0">
                <a:solidFill>
                  <a:srgbClr val="B41E22"/>
                </a:solidFill>
              </a:rPr>
              <a:t>28 Jan </a:t>
            </a:r>
            <a:r>
              <a:rPr lang="en-US" sz="1200" b="1" dirty="0">
                <a:solidFill>
                  <a:srgbClr val="B41E22"/>
                </a:solidFill>
              </a:rPr>
              <a:t>–</a:t>
            </a:r>
            <a:r>
              <a:rPr lang="en-GB" sz="1200" b="1" dirty="0">
                <a:solidFill>
                  <a:srgbClr val="B41E22"/>
                </a:solidFill>
              </a:rPr>
              <a:t> 2 Feb 2011</a:t>
            </a:r>
          </a:p>
          <a:p>
            <a:pPr algn="r">
              <a:defRPr/>
            </a:pPr>
            <a:r>
              <a:rPr lang="en-GB" sz="1200" b="1" dirty="0">
                <a:solidFill>
                  <a:srgbClr val="B41E22"/>
                </a:solidFill>
              </a:rPr>
              <a:t>Phoenix, AZ, USA</a:t>
            </a:r>
          </a:p>
        </p:txBody>
      </p:sp>
      <p:pic>
        <p:nvPicPr>
          <p:cNvPr id="1036" name="Picture 21" descr="http://upload.wikimedia.org/wikipedia/en/thumb/b/b1/Phoenix-logo.svg/2000px-Phoenix-logo.svg.png"/>
          <p:cNvPicPr>
            <a:picLocks noChangeAspect="1" noChangeArrowheads="1"/>
          </p:cNvPicPr>
          <p:nvPr userDrawn="1"/>
        </p:nvPicPr>
        <p:blipFill>
          <a:blip r:embed="rId6"/>
          <a:srcRect/>
          <a:stretch>
            <a:fillRect/>
          </a:stretch>
        </p:blipFill>
        <p:spPr bwMode="auto">
          <a:xfrm>
            <a:off x="7804150" y="5791200"/>
            <a:ext cx="750888" cy="628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xStyles>
    <p:titleStyle>
      <a:lvl1pPr algn="ctr" rtl="0" eaLnBrk="0" fontAlgn="base" hangingPunct="0">
        <a:spcBef>
          <a:spcPct val="0"/>
        </a:spcBef>
        <a:spcAft>
          <a:spcPct val="0"/>
        </a:spcAft>
        <a:defRPr sz="2800">
          <a:solidFill>
            <a:schemeClr val="tx2"/>
          </a:solidFill>
          <a:latin typeface="Arial" pitchFamily="-107" charset="0"/>
          <a:ea typeface="+mj-ea"/>
          <a:cs typeface="+mj-cs"/>
        </a:defRPr>
      </a:lvl1pPr>
      <a:lvl2pPr algn="ctr" rtl="0" eaLnBrk="0" fontAlgn="base" hangingPunct="0">
        <a:spcBef>
          <a:spcPct val="0"/>
        </a:spcBef>
        <a:spcAft>
          <a:spcPct val="0"/>
        </a:spcAft>
        <a:defRPr sz="2800">
          <a:solidFill>
            <a:schemeClr val="tx2"/>
          </a:solidFill>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2800">
          <a:solidFill>
            <a:schemeClr val="tx2"/>
          </a:solidFill>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2800">
          <a:solidFill>
            <a:schemeClr val="tx2"/>
          </a:solidFill>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2800">
          <a:solidFill>
            <a:schemeClr val="tx2"/>
          </a:solidFill>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latin typeface="Arial" pitchFamily="-107" charset="0"/>
        </a:defRPr>
      </a:lvl6pPr>
      <a:lvl7pPr marL="914400" algn="ctr" rtl="0" fontAlgn="base">
        <a:spcBef>
          <a:spcPct val="0"/>
        </a:spcBef>
        <a:spcAft>
          <a:spcPct val="0"/>
        </a:spcAft>
        <a:defRPr sz="4400">
          <a:solidFill>
            <a:schemeClr val="tx2"/>
          </a:solidFill>
          <a:latin typeface="Arial" pitchFamily="-107" charset="0"/>
        </a:defRPr>
      </a:lvl7pPr>
      <a:lvl8pPr marL="1371600" algn="ctr" rtl="0" fontAlgn="base">
        <a:spcBef>
          <a:spcPct val="0"/>
        </a:spcBef>
        <a:spcAft>
          <a:spcPct val="0"/>
        </a:spcAft>
        <a:defRPr sz="4400">
          <a:solidFill>
            <a:schemeClr val="tx2"/>
          </a:solidFill>
          <a:latin typeface="Arial" pitchFamily="-107" charset="0"/>
        </a:defRPr>
      </a:lvl8pPr>
      <a:lvl9pPr marL="1828800" algn="ctr" rtl="0" fontAlgn="base">
        <a:spcBef>
          <a:spcPct val="0"/>
        </a:spcBef>
        <a:spcAft>
          <a:spcPct val="0"/>
        </a:spcAft>
        <a:defRPr sz="4400">
          <a:solidFill>
            <a:schemeClr val="tx2"/>
          </a:solidFill>
          <a:latin typeface="Arial" pitchFamily="-107" charset="0"/>
        </a:defRPr>
      </a:lvl9pPr>
    </p:titleStyle>
    <p:bodyStyle>
      <a:lvl1pPr marL="342900" indent="-342900" algn="l" rtl="0" eaLnBrk="0" fontAlgn="base" hangingPunct="0">
        <a:spcBef>
          <a:spcPct val="20000"/>
        </a:spcBef>
        <a:spcAft>
          <a:spcPct val="0"/>
        </a:spcAft>
        <a:buChar char="•"/>
        <a:defRPr sz="2800">
          <a:solidFill>
            <a:schemeClr val="tx1"/>
          </a:solidFill>
          <a:latin typeface="Arial" pitchFamily="-107"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Arial" pitchFamily="-107" charset="0"/>
          <a:ea typeface="+mn-ea"/>
        </a:defRPr>
      </a:lvl2pPr>
      <a:lvl3pPr marL="1143000" indent="-228600" algn="l" rtl="0" eaLnBrk="0" fontAlgn="base" hangingPunct="0">
        <a:spcBef>
          <a:spcPct val="20000"/>
        </a:spcBef>
        <a:spcAft>
          <a:spcPct val="0"/>
        </a:spcAft>
        <a:buChar char="•"/>
        <a:defRPr sz="2000">
          <a:solidFill>
            <a:schemeClr val="tx1"/>
          </a:solidFill>
          <a:latin typeface="Arial" pitchFamily="-107" charset="0"/>
          <a:ea typeface="+mn-ea"/>
        </a:defRPr>
      </a:lvl3pPr>
      <a:lvl4pPr marL="1600200" indent="-228600" algn="l" rtl="0" eaLnBrk="0" fontAlgn="base" hangingPunct="0">
        <a:spcBef>
          <a:spcPct val="20000"/>
        </a:spcBef>
        <a:spcAft>
          <a:spcPct val="0"/>
        </a:spcAft>
        <a:buChar char="–"/>
        <a:defRPr>
          <a:solidFill>
            <a:schemeClr val="tx1"/>
          </a:solidFill>
          <a:latin typeface="Arial" pitchFamily="-107" charset="0"/>
          <a:ea typeface="+mn-ea"/>
        </a:defRPr>
      </a:lvl4pPr>
      <a:lvl5pPr marL="2057400" indent="-228600" algn="l" rtl="0" eaLnBrk="0" fontAlgn="base" hangingPunct="0">
        <a:spcBef>
          <a:spcPct val="20000"/>
        </a:spcBef>
        <a:spcAft>
          <a:spcPct val="0"/>
        </a:spcAft>
        <a:buChar char="»"/>
        <a:defRPr>
          <a:solidFill>
            <a:schemeClr val="tx1"/>
          </a:solidFill>
          <a:latin typeface="Arial" pitchFamily="-107"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omgwiki.org/MBSE/doku.php"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www.omgwiki.org/MBSE/doku.php?id=mbse:methodology" TargetMode="External"/><Relationship Id="rId3" Type="http://schemas.openxmlformats.org/officeDocument/2006/relationships/hyperlink" Target="http://www.omgwiki.org/MBSE/doku.php?id=mbse:modsim" TargetMode="External"/><Relationship Id="rId7" Type="http://schemas.openxmlformats.org/officeDocument/2006/relationships/hyperlink" Target="http://www.omgwiki.org/MBSE/doku.php?id=mbse:usability" TargetMode="External"/><Relationship Id="rId12" Type="http://schemas.openxmlformats.org/officeDocument/2006/relationships/hyperlink" Target="http://www.omgwiki.org/MBSE/doku.php?id=mbse:enterprise"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www.omgwiki.org/MBSE/doku.php?id=mbse:geoss" TargetMode="External"/><Relationship Id="rId11" Type="http://schemas.openxmlformats.org/officeDocument/2006/relationships/hyperlink" Target="http://www.omgwiki.org/MBSE/doku.php?id=mbse:ontology" TargetMode="External"/><Relationship Id="rId5" Type="http://schemas.openxmlformats.org/officeDocument/2006/relationships/hyperlink" Target="http://www.omgwiki.org/MBSE/doku.php?id=mbse:telescope" TargetMode="External"/><Relationship Id="rId10" Type="http://schemas.openxmlformats.org/officeDocument/2006/relationships/hyperlink" Target="http://www.omgwiki.org/MBSE/doku.php?id=mbse:standards" TargetMode="External"/><Relationship Id="rId4" Type="http://schemas.openxmlformats.org/officeDocument/2006/relationships/hyperlink" Target="http://www.omgwiki.org/MBSE/doku.php?id=mbse:space" TargetMode="External"/><Relationship Id="rId9" Type="http://schemas.openxmlformats.org/officeDocument/2006/relationships/hyperlink" Target="http://www.omgwiki.org/MBSE/doku.php?id=mbse:modelmg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5"/>
          <p:cNvSpPr>
            <a:spLocks noGrp="1" noChangeArrowheads="1"/>
          </p:cNvSpPr>
          <p:nvPr>
            <p:ph type="ctrTitle"/>
          </p:nvPr>
        </p:nvSpPr>
        <p:spPr/>
        <p:txBody>
          <a:bodyPr/>
          <a:lstStyle/>
          <a:p>
            <a:pPr eaLnBrk="1" hangingPunct="1"/>
            <a:r>
              <a:rPr lang="en-GB" smtClean="0">
                <a:latin typeface="Arial" charset="0"/>
              </a:rPr>
              <a:t>Model-based Systems Engineering</a:t>
            </a:r>
            <a:br>
              <a:rPr lang="en-GB" smtClean="0">
                <a:latin typeface="Arial" charset="0"/>
              </a:rPr>
            </a:br>
            <a:r>
              <a:rPr lang="en-GB" smtClean="0">
                <a:latin typeface="Arial" charset="0"/>
              </a:rPr>
              <a:t>(MBSE) Initiative</a:t>
            </a:r>
          </a:p>
        </p:txBody>
      </p:sp>
      <p:sp>
        <p:nvSpPr>
          <p:cNvPr id="4099" name="Rectangle 26"/>
          <p:cNvSpPr>
            <a:spLocks noGrp="1" noChangeArrowheads="1"/>
          </p:cNvSpPr>
          <p:nvPr>
            <p:ph type="subTitle" idx="1"/>
          </p:nvPr>
        </p:nvSpPr>
        <p:spPr/>
        <p:txBody>
          <a:bodyPr/>
          <a:lstStyle/>
          <a:p>
            <a:pPr eaLnBrk="1" hangingPunct="1"/>
            <a:r>
              <a:rPr lang="en-US" dirty="0" smtClean="0">
                <a:latin typeface="Arial" charset="0"/>
              </a:rPr>
              <a:t>Mark Sampson, Sanford Friedenthal</a:t>
            </a:r>
          </a:p>
          <a:p>
            <a:pPr eaLnBrk="1" hangingPunct="1"/>
            <a:r>
              <a:rPr lang="en-US" dirty="0" smtClean="0">
                <a:latin typeface="Arial" charset="0"/>
              </a:rPr>
              <a:t>CAB Briefing</a:t>
            </a:r>
          </a:p>
          <a:p>
            <a:pPr eaLnBrk="1" hangingPunct="1"/>
            <a:r>
              <a:rPr lang="en-US" dirty="0" smtClean="0">
                <a:latin typeface="Arial" charset="0"/>
              </a:rPr>
              <a:t>29 January 2011</a:t>
            </a:r>
            <a:endParaRPr lang="en-GB" dirty="0" smtClean="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srcRect/>
          <a:stretch>
            <a:fillRect/>
          </a:stretch>
        </p:blipFill>
        <p:spPr bwMode="auto">
          <a:xfrm>
            <a:off x="0" y="0"/>
            <a:ext cx="9628188" cy="6831013"/>
          </a:xfrm>
          <a:prstGeom prst="rect">
            <a:avLst/>
          </a:prstGeom>
          <a:noFill/>
          <a:ln w="9525">
            <a:noFill/>
            <a:miter lim="800000"/>
            <a:headEnd/>
            <a:tailEnd/>
          </a:ln>
        </p:spPr>
      </p:pic>
      <p:sp>
        <p:nvSpPr>
          <p:cNvPr id="11267" name="Rectangle 3"/>
          <p:cNvSpPr>
            <a:spLocks noGrp="1" noChangeArrowheads="1"/>
          </p:cNvSpPr>
          <p:nvPr>
            <p:ph type="title"/>
          </p:nvPr>
        </p:nvSpPr>
        <p:spPr>
          <a:xfrm>
            <a:off x="228600" y="5105400"/>
            <a:ext cx="4648200" cy="838200"/>
          </a:xfrm>
          <a:solidFill>
            <a:schemeClr val="bg1"/>
          </a:solidFill>
        </p:spPr>
        <p:txBody>
          <a:bodyPr/>
          <a:lstStyle/>
          <a:p>
            <a:pPr eaLnBrk="1" hangingPunct="1"/>
            <a:r>
              <a:rPr lang="en-US" smtClean="0">
                <a:latin typeface="Arial" charset="0"/>
              </a:rPr>
              <a:t>Model-based SE world </a:t>
            </a:r>
            <a:br>
              <a:rPr lang="en-US" smtClean="0">
                <a:latin typeface="Arial" charset="0"/>
              </a:rPr>
            </a:br>
            <a:r>
              <a:rPr lang="en-US" smtClean="0">
                <a:latin typeface="Arial" charset="0"/>
              </a:rPr>
              <a:t>is coming…</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4294967295"/>
          </p:nvPr>
        </p:nvSpPr>
        <p:spPr>
          <a:xfrm>
            <a:off x="7239000" y="6400800"/>
            <a:ext cx="1905000" cy="457200"/>
          </a:xfrm>
          <a:prstGeom prst="rect">
            <a:avLst/>
          </a:prstGeom>
        </p:spPr>
        <p:txBody>
          <a:bodyPr/>
          <a:lstStyle/>
          <a:p>
            <a:fld id="{1FD0672E-1F7C-4D6D-99C1-DFB0D10490DC}" type="slidenum">
              <a:rPr lang="en-US"/>
              <a:pPr/>
              <a:t>11</a:t>
            </a:fld>
            <a:endParaRPr lang="en-US"/>
          </a:p>
        </p:txBody>
      </p:sp>
      <p:sp>
        <p:nvSpPr>
          <p:cNvPr id="130051" name="Rectangle 3"/>
          <p:cNvSpPr>
            <a:spLocks noGrp="1" noChangeArrowheads="1"/>
          </p:cNvSpPr>
          <p:nvPr>
            <p:ph type="body" idx="1"/>
          </p:nvPr>
        </p:nvSpPr>
        <p:spPr>
          <a:xfrm>
            <a:off x="457200" y="990600"/>
            <a:ext cx="4244975" cy="5294312"/>
          </a:xfrm>
        </p:spPr>
        <p:txBody>
          <a:bodyPr/>
          <a:lstStyle/>
          <a:p>
            <a:pPr>
              <a:buFontTx/>
              <a:buNone/>
            </a:pPr>
            <a:r>
              <a:rPr lang="en-US" dirty="0"/>
              <a:t>How prepared is </a:t>
            </a:r>
            <a:r>
              <a:rPr lang="en-US" dirty="0" smtClean="0"/>
              <a:t>your organization for the change?</a:t>
            </a:r>
          </a:p>
          <a:p>
            <a:pPr>
              <a:buFontTx/>
              <a:buNone/>
            </a:pPr>
            <a:endParaRPr lang="en-US" dirty="0" smtClean="0"/>
          </a:p>
          <a:p>
            <a:pPr>
              <a:buFontTx/>
              <a:buNone/>
            </a:pPr>
            <a:r>
              <a:rPr lang="en-US" sz="2800" dirty="0" smtClean="0"/>
              <a:t>Culture </a:t>
            </a:r>
            <a:r>
              <a:rPr lang="en-US" sz="2800" dirty="0"/>
              <a:t>change vs.</a:t>
            </a:r>
            <a:br>
              <a:rPr lang="en-US" sz="2800" dirty="0"/>
            </a:br>
            <a:r>
              <a:rPr lang="en-US" sz="2800" dirty="0"/>
              <a:t>getting lucky…</a:t>
            </a:r>
            <a:r>
              <a:rPr lang="en-US" sz="1800" dirty="0"/>
              <a:t> </a:t>
            </a:r>
          </a:p>
          <a:p>
            <a:pPr lvl="1">
              <a:buFontTx/>
              <a:buNone/>
            </a:pPr>
            <a:endParaRPr lang="en-US" sz="1600" dirty="0"/>
          </a:p>
        </p:txBody>
      </p:sp>
      <p:sp>
        <p:nvSpPr>
          <p:cNvPr id="130052" name="Rectangle 4"/>
          <p:cNvSpPr>
            <a:spLocks noChangeArrowheads="1"/>
          </p:cNvSpPr>
          <p:nvPr/>
        </p:nvSpPr>
        <p:spPr bwMode="auto">
          <a:xfrm>
            <a:off x="5949950" y="6367463"/>
            <a:ext cx="2922588" cy="457200"/>
          </a:xfrm>
          <a:prstGeom prst="rect">
            <a:avLst/>
          </a:prstGeom>
          <a:noFill/>
          <a:ln w="9525" algn="ctr">
            <a:noFill/>
            <a:miter lim="800000"/>
            <a:headEnd/>
            <a:tailEnd/>
          </a:ln>
          <a:effectLst/>
        </p:spPr>
        <p:txBody>
          <a:bodyPr wrap="none">
            <a:spAutoFit/>
          </a:bodyPr>
          <a:lstStyle/>
          <a:p>
            <a:pPr algn="ctr" eaLnBrk="0" hangingPunct="0"/>
            <a:r>
              <a:rPr lang="en-US" sz="1400"/>
              <a:t>[Sampson, 2000, Von Wodtke, 1993</a:t>
            </a:r>
            <a:r>
              <a:rPr lang="en-US"/>
              <a:t> </a:t>
            </a:r>
            <a:r>
              <a:rPr lang="en-US" sz="1400"/>
              <a:t>]</a:t>
            </a:r>
          </a:p>
        </p:txBody>
      </p:sp>
      <p:pic>
        <p:nvPicPr>
          <p:cNvPr id="130053" name="Picture 5"/>
          <p:cNvPicPr>
            <a:picLocks noChangeAspect="1" noChangeArrowheads="1"/>
          </p:cNvPicPr>
          <p:nvPr/>
        </p:nvPicPr>
        <p:blipFill>
          <a:blip r:embed="rId3" cstate="print"/>
          <a:srcRect/>
          <a:stretch>
            <a:fillRect/>
          </a:stretch>
        </p:blipFill>
        <p:spPr bwMode="auto">
          <a:xfrm>
            <a:off x="4572000" y="1066800"/>
            <a:ext cx="4429125" cy="4749800"/>
          </a:xfrm>
          <a:prstGeom prst="rect">
            <a:avLst/>
          </a:prstGeom>
          <a:noFill/>
          <a:ln w="9525" algn="ctr">
            <a:noFill/>
            <a:miter lim="800000"/>
            <a:headEnd/>
            <a:tailEnd/>
          </a:ln>
          <a:effectLst/>
        </p:spPr>
      </p:pic>
      <p:pic>
        <p:nvPicPr>
          <p:cNvPr id="130054" name="Picture 6"/>
          <p:cNvPicPr>
            <a:picLocks noChangeAspect="1" noChangeArrowheads="1"/>
          </p:cNvPicPr>
          <p:nvPr/>
        </p:nvPicPr>
        <p:blipFill>
          <a:blip r:embed="rId4" cstate="print"/>
          <a:srcRect/>
          <a:stretch>
            <a:fillRect/>
          </a:stretch>
        </p:blipFill>
        <p:spPr bwMode="auto">
          <a:xfrm>
            <a:off x="990600" y="3810000"/>
            <a:ext cx="3659187" cy="2038350"/>
          </a:xfrm>
          <a:prstGeom prst="rect">
            <a:avLst/>
          </a:prstGeom>
          <a:noFill/>
          <a:ln w="9525" algn="ctr">
            <a:noFill/>
            <a:miter lim="800000"/>
            <a:headEnd/>
            <a:tailEnd/>
          </a:ln>
          <a:effectLst/>
        </p:spPr>
      </p:pic>
      <p:sp>
        <p:nvSpPr>
          <p:cNvPr id="130055" name="Text Box 7"/>
          <p:cNvSpPr txBox="1">
            <a:spLocks noChangeArrowheads="1"/>
          </p:cNvSpPr>
          <p:nvPr/>
        </p:nvSpPr>
        <p:spPr bwMode="auto">
          <a:xfrm>
            <a:off x="152400" y="5638800"/>
            <a:ext cx="3657600" cy="369332"/>
          </a:xfrm>
          <a:prstGeom prst="rect">
            <a:avLst/>
          </a:prstGeom>
          <a:solidFill>
            <a:schemeClr val="accent1"/>
          </a:solidFill>
          <a:ln w="9525" algn="ctr">
            <a:solidFill>
              <a:schemeClr val="tx1"/>
            </a:solidFill>
            <a:miter lim="800000"/>
            <a:headEnd/>
            <a:tailEnd/>
          </a:ln>
          <a:effectLst/>
        </p:spPr>
        <p:txBody>
          <a:bodyPr wrap="square">
            <a:spAutoFit/>
          </a:bodyPr>
          <a:lstStyle/>
          <a:p>
            <a:pPr eaLnBrk="0" hangingPunct="0"/>
            <a:r>
              <a:rPr lang="en-US" sz="1800" b="1"/>
              <a:t>Buckminster Fuller’s Magic Log</a:t>
            </a:r>
          </a:p>
        </p:txBody>
      </p:sp>
      <p:sp>
        <p:nvSpPr>
          <p:cNvPr id="9" name="TextBox 8"/>
          <p:cNvSpPr txBox="1"/>
          <p:nvPr/>
        </p:nvSpPr>
        <p:spPr>
          <a:xfrm>
            <a:off x="4724400" y="6019800"/>
            <a:ext cx="1600200" cy="338554"/>
          </a:xfrm>
          <a:prstGeom prst="rect">
            <a:avLst/>
          </a:prstGeom>
          <a:noFill/>
          <a:ln>
            <a:solidFill>
              <a:schemeClr val="tx1"/>
            </a:solidFill>
          </a:ln>
        </p:spPr>
        <p:txBody>
          <a:bodyPr wrap="square" rtlCol="0">
            <a:spAutoFit/>
          </a:bodyPr>
          <a:lstStyle/>
          <a:p>
            <a:r>
              <a:rPr lang="en-US" sz="1600" dirty="0" smtClean="0"/>
              <a:t>Cows drink…</a:t>
            </a:r>
            <a:endParaRPr lang="en-US" sz="1600" dirty="0"/>
          </a:p>
        </p:txBody>
      </p:sp>
      <p:sp>
        <p:nvSpPr>
          <p:cNvPr id="10" name="Title 9"/>
          <p:cNvSpPr>
            <a:spLocks noGrp="1"/>
          </p:cNvSpPr>
          <p:nvPr>
            <p:ph type="title"/>
          </p:nvPr>
        </p:nvSpPr>
        <p:spPr/>
        <p:txBody>
          <a:bodyPr/>
          <a:lstStyle/>
          <a:p>
            <a:pPr algn="l"/>
            <a:r>
              <a:rPr lang="en-US" dirty="0" smtClean="0"/>
              <a:t>Organizational SDB’s…</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r>
              <a:rPr lang="en-US" smtClean="0">
                <a:latin typeface="Arial" charset="0"/>
              </a:rPr>
              <a:t>Backup</a:t>
            </a:r>
          </a:p>
        </p:txBody>
      </p:sp>
      <p:sp>
        <p:nvSpPr>
          <p:cNvPr id="12291" name="Subtitle 2"/>
          <p:cNvSpPr>
            <a:spLocks noGrp="1"/>
          </p:cNvSpPr>
          <p:nvPr>
            <p:ph type="subTitle" idx="1"/>
          </p:nvPr>
        </p:nvSpPr>
        <p:spPr/>
        <p:txBody>
          <a:bodyPr/>
          <a:lstStyle/>
          <a:p>
            <a:endParaRPr lang="en-US" smtClean="0">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r>
              <a:rPr lang="en-US" dirty="0" smtClean="0">
                <a:latin typeface="Arial" charset="0"/>
              </a:rPr>
              <a:t>MBSE Presentations</a:t>
            </a:r>
            <a:br>
              <a:rPr lang="en-US" dirty="0" smtClean="0">
                <a:latin typeface="Arial" charset="0"/>
              </a:rPr>
            </a:br>
            <a:r>
              <a:rPr lang="en-US" dirty="0" smtClean="0">
                <a:latin typeface="Arial" charset="0"/>
              </a:rPr>
              <a:t>Sunday, </a:t>
            </a:r>
            <a:r>
              <a:rPr lang="en-US" dirty="0" smtClean="0">
                <a:latin typeface="Arial" charset="0"/>
              </a:rPr>
              <a:t>January </a:t>
            </a:r>
            <a:r>
              <a:rPr lang="en-US" dirty="0" smtClean="0">
                <a:latin typeface="Arial" charset="0"/>
              </a:rPr>
              <a:t>30 Agenda</a:t>
            </a:r>
          </a:p>
        </p:txBody>
      </p:sp>
      <p:sp>
        <p:nvSpPr>
          <p:cNvPr id="13315" name="Rectangle 3"/>
          <p:cNvSpPr>
            <a:spLocks noGrp="1" noChangeArrowheads="1"/>
          </p:cNvSpPr>
          <p:nvPr>
            <p:ph type="body" idx="4294967295"/>
          </p:nvPr>
        </p:nvSpPr>
        <p:spPr>
          <a:xfrm>
            <a:off x="685800" y="1066800"/>
            <a:ext cx="8077200" cy="4876800"/>
          </a:xfrm>
        </p:spPr>
        <p:txBody>
          <a:bodyPr/>
          <a:lstStyle/>
          <a:p>
            <a:pPr>
              <a:buFontTx/>
              <a:buNone/>
            </a:pPr>
            <a:r>
              <a:rPr lang="en-US" sz="2000" smtClean="0">
                <a:latin typeface="Arial" charset="0"/>
              </a:rPr>
              <a:t>08:00 – 12:00 </a:t>
            </a:r>
          </a:p>
          <a:p>
            <a:r>
              <a:rPr lang="en-US" sz="2000" smtClean="0">
                <a:latin typeface="Arial" charset="0"/>
              </a:rPr>
              <a:t>Introduction - Sandy Friedenthal (30 min)</a:t>
            </a:r>
          </a:p>
          <a:p>
            <a:r>
              <a:rPr lang="en-US" sz="2000" smtClean="0">
                <a:latin typeface="Arial" charset="0"/>
              </a:rPr>
              <a:t>Methodology and metrics – Jeff Estefan (30 min)</a:t>
            </a:r>
          </a:p>
          <a:p>
            <a:r>
              <a:rPr lang="en-US" sz="2000" smtClean="0">
                <a:latin typeface="Arial" charset="0"/>
              </a:rPr>
              <a:t>SoS/Enterprise Modeling – Ron Williamson (50 min)</a:t>
            </a:r>
          </a:p>
          <a:p>
            <a:r>
              <a:rPr lang="en-US" sz="2000" smtClean="0">
                <a:latin typeface="Arial" charset="0"/>
              </a:rPr>
              <a:t>MBSE Usability - Scott Workinger / David Lempia (50 min)</a:t>
            </a:r>
          </a:p>
          <a:p>
            <a:r>
              <a:rPr lang="en-US" sz="2000" smtClean="0">
                <a:latin typeface="Arial" charset="0"/>
              </a:rPr>
              <a:t>Challenge Team – Robert Karban (50 min)</a:t>
            </a:r>
          </a:p>
          <a:p>
            <a:pPr>
              <a:buFontTx/>
              <a:buNone/>
            </a:pPr>
            <a:r>
              <a:rPr lang="en-US" sz="2000" smtClean="0">
                <a:latin typeface="Arial" charset="0"/>
              </a:rPr>
              <a:t>13:00 – 17:30 </a:t>
            </a:r>
          </a:p>
          <a:p>
            <a:r>
              <a:rPr lang="en-US" sz="2000" smtClean="0">
                <a:latin typeface="Arial" charset="0"/>
              </a:rPr>
              <a:t>Model Management - Mark Sampson (50 min)</a:t>
            </a:r>
          </a:p>
          <a:p>
            <a:r>
              <a:rPr lang="en-US" sz="2000" smtClean="0">
                <a:latin typeface="Arial" charset="0"/>
              </a:rPr>
              <a:t>Ontology - Henson Graves (50 min)</a:t>
            </a:r>
          </a:p>
          <a:p>
            <a:r>
              <a:rPr lang="en-US" sz="2000" smtClean="0">
                <a:latin typeface="Arial" charset="0"/>
              </a:rPr>
              <a:t>Challenge Team - Chris Delp/Bjorn Cole (50 min)</a:t>
            </a:r>
          </a:p>
          <a:p>
            <a:r>
              <a:rPr lang="en-US" sz="2000" smtClean="0">
                <a:latin typeface="Arial" charset="0"/>
              </a:rPr>
              <a:t>Challenge Team – Russell Peak (50 min)</a:t>
            </a:r>
          </a:p>
          <a:p>
            <a:r>
              <a:rPr lang="en-US" sz="2000" smtClean="0">
                <a:latin typeface="Arial" charset="0"/>
              </a:rPr>
              <a:t>Modeling Standards – Roger Burkhart (30 min)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r>
              <a:rPr lang="en-US" dirty="0" smtClean="0">
                <a:latin typeface="Arial" charset="0"/>
              </a:rPr>
              <a:t>MBSE Breakout Sessions</a:t>
            </a:r>
            <a:br>
              <a:rPr lang="en-US" dirty="0" smtClean="0">
                <a:latin typeface="Arial" charset="0"/>
              </a:rPr>
            </a:br>
            <a:r>
              <a:rPr lang="en-US" dirty="0" smtClean="0">
                <a:latin typeface="Arial" charset="0"/>
              </a:rPr>
              <a:t>Monday, </a:t>
            </a:r>
            <a:r>
              <a:rPr lang="en-US" dirty="0" smtClean="0">
                <a:latin typeface="Arial" charset="0"/>
              </a:rPr>
              <a:t>January </a:t>
            </a:r>
            <a:r>
              <a:rPr lang="en-US" dirty="0" smtClean="0">
                <a:latin typeface="Arial" charset="0"/>
              </a:rPr>
              <a:t>31 Agenda</a:t>
            </a:r>
          </a:p>
        </p:txBody>
      </p:sp>
      <p:sp>
        <p:nvSpPr>
          <p:cNvPr id="14339" name="Rectangle 3"/>
          <p:cNvSpPr>
            <a:spLocks noGrp="1" noChangeArrowheads="1"/>
          </p:cNvSpPr>
          <p:nvPr>
            <p:ph type="body" idx="4294967295"/>
          </p:nvPr>
        </p:nvSpPr>
        <p:spPr>
          <a:xfrm>
            <a:off x="685800" y="1066800"/>
            <a:ext cx="8077200" cy="4876800"/>
          </a:xfrm>
        </p:spPr>
        <p:txBody>
          <a:bodyPr/>
          <a:lstStyle/>
          <a:p>
            <a:pPr>
              <a:buFontTx/>
              <a:buNone/>
            </a:pPr>
            <a:r>
              <a:rPr lang="en-US" sz="2000" smtClean="0">
                <a:latin typeface="Arial" charset="0"/>
              </a:rPr>
              <a:t>08:00 – 11:00 </a:t>
            </a:r>
          </a:p>
          <a:p>
            <a:r>
              <a:rPr lang="en-US" sz="2000" smtClean="0">
                <a:latin typeface="Arial" charset="0"/>
              </a:rPr>
              <a:t>SoS/Enterprise Modeling – Ron Williamson (3 hrs)</a:t>
            </a:r>
          </a:p>
          <a:p>
            <a:r>
              <a:rPr lang="en-US" sz="2000" smtClean="0">
                <a:latin typeface="Arial" charset="0"/>
              </a:rPr>
              <a:t>MBSE Usability - Scott Workinger / David Lempia (3 hrs)</a:t>
            </a:r>
          </a:p>
          <a:p>
            <a:r>
              <a:rPr lang="en-US" sz="2000" smtClean="0">
                <a:latin typeface="Arial" charset="0"/>
              </a:rPr>
              <a:t>Ontology - Henson Graves (3 hrs)</a:t>
            </a:r>
          </a:p>
          <a:p>
            <a:r>
              <a:rPr lang="en-US" sz="2000" smtClean="0">
                <a:latin typeface="Arial" charset="0"/>
              </a:rPr>
              <a:t>Challenge Team Session – Robert Karban (3 hours)</a:t>
            </a:r>
          </a:p>
          <a:p>
            <a:pPr>
              <a:buFontTx/>
              <a:buNone/>
            </a:pPr>
            <a:r>
              <a:rPr lang="en-US" sz="2000" smtClean="0">
                <a:latin typeface="Arial" charset="0"/>
              </a:rPr>
              <a:t>11:00 – 12:00 Team Outbriefs </a:t>
            </a:r>
          </a:p>
          <a:p>
            <a:pPr>
              <a:buFontTx/>
              <a:buNone/>
            </a:pPr>
            <a:r>
              <a:rPr lang="en-US" sz="2000" smtClean="0">
                <a:latin typeface="Arial" charset="0"/>
              </a:rPr>
              <a:t>13:00 – 16:00 </a:t>
            </a:r>
          </a:p>
          <a:p>
            <a:r>
              <a:rPr lang="en-US" sz="2000" smtClean="0">
                <a:latin typeface="Arial" charset="0"/>
              </a:rPr>
              <a:t>Methodology and metrics – Jeff Estefan (3 hrs)</a:t>
            </a:r>
          </a:p>
          <a:p>
            <a:r>
              <a:rPr lang="en-US" sz="2000" smtClean="0">
                <a:latin typeface="Arial" charset="0"/>
              </a:rPr>
              <a:t>Model Management - Mark Sampson (3 hrs)</a:t>
            </a:r>
          </a:p>
          <a:p>
            <a:r>
              <a:rPr lang="en-US" sz="2000" smtClean="0">
                <a:latin typeface="Arial" charset="0"/>
              </a:rPr>
              <a:t>Modeling Standards – Roger Burkhart (2 hrs)</a:t>
            </a:r>
          </a:p>
          <a:p>
            <a:r>
              <a:rPr lang="en-US" sz="2000" smtClean="0">
                <a:latin typeface="Arial" charset="0"/>
              </a:rPr>
              <a:t>Challenge Team Session - Russell Peak (3 hours)</a:t>
            </a:r>
          </a:p>
          <a:p>
            <a:pPr>
              <a:buFontTx/>
              <a:buNone/>
            </a:pPr>
            <a:r>
              <a:rPr lang="en-US" sz="2000" smtClean="0">
                <a:latin typeface="Arial" charset="0"/>
              </a:rPr>
              <a:t>16:00 – 17:00 Team Outbriefs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title"/>
          </p:nvPr>
        </p:nvSpPr>
        <p:spPr>
          <a:xfrm>
            <a:off x="982663" y="0"/>
            <a:ext cx="5781675" cy="954088"/>
          </a:xfrm>
        </p:spPr>
        <p:txBody>
          <a:bodyPr/>
          <a:lstStyle/>
          <a:p>
            <a:r>
              <a:rPr lang="en-US" smtClean="0"/>
              <a:t>MBSE Initiative Charter</a:t>
            </a:r>
          </a:p>
        </p:txBody>
      </p:sp>
      <p:sp>
        <p:nvSpPr>
          <p:cNvPr id="12291" name="Rectangle 8"/>
          <p:cNvSpPr>
            <a:spLocks noGrp="1" noChangeArrowheads="1"/>
          </p:cNvSpPr>
          <p:nvPr>
            <p:ph type="body" idx="1"/>
          </p:nvPr>
        </p:nvSpPr>
        <p:spPr>
          <a:xfrm>
            <a:off x="685800" y="1066800"/>
            <a:ext cx="8458200" cy="4876800"/>
          </a:xfrm>
        </p:spPr>
        <p:txBody>
          <a:bodyPr/>
          <a:lstStyle/>
          <a:p>
            <a:r>
              <a:rPr lang="en-US" sz="2400" dirty="0" smtClean="0"/>
              <a:t>Supports MBSE Component of the SE Vision 2020</a:t>
            </a:r>
          </a:p>
          <a:p>
            <a:r>
              <a:rPr lang="en-US" sz="2400" dirty="0" smtClean="0"/>
              <a:t>Promote, advance, and institutionalize the practice of MBSE through broad industry/academic involvement in:</a:t>
            </a:r>
          </a:p>
          <a:p>
            <a:pPr lvl="1"/>
            <a:r>
              <a:rPr lang="en-US" dirty="0" smtClean="0"/>
              <a:t>Research</a:t>
            </a:r>
          </a:p>
          <a:p>
            <a:pPr lvl="1"/>
            <a:r>
              <a:rPr lang="en-US" dirty="0" smtClean="0"/>
              <a:t>Standards</a:t>
            </a:r>
          </a:p>
          <a:p>
            <a:pPr lvl="1"/>
            <a:r>
              <a:rPr lang="en-US" dirty="0" smtClean="0"/>
              <a:t>Processes, Practices, &amp; Methods</a:t>
            </a:r>
          </a:p>
          <a:p>
            <a:pPr lvl="1"/>
            <a:r>
              <a:rPr lang="en-US" dirty="0" smtClean="0"/>
              <a:t>Tools &amp; Technology</a:t>
            </a:r>
          </a:p>
          <a:p>
            <a:pPr lvl="1"/>
            <a:r>
              <a:rPr lang="en-US" dirty="0" smtClean="0"/>
              <a:t>Outreach, Training &amp; Education</a:t>
            </a:r>
          </a:p>
        </p:txBody>
      </p:sp>
      <p:pic>
        <p:nvPicPr>
          <p:cNvPr id="4" name="Picture 4"/>
          <p:cNvPicPr>
            <a:picLocks noChangeAspect="1" noChangeArrowheads="1"/>
          </p:cNvPicPr>
          <p:nvPr/>
        </p:nvPicPr>
        <p:blipFill>
          <a:blip r:embed="rId2"/>
          <a:srcRect l="9705" r="9705"/>
          <a:stretch>
            <a:fillRect/>
          </a:stretch>
        </p:blipFill>
        <p:spPr bwMode="auto">
          <a:xfrm>
            <a:off x="406400" y="14288"/>
            <a:ext cx="1041400" cy="927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4" descr="Opel_Insignia.png"/>
          <p:cNvPicPr>
            <a:picLocks noChangeAspect="1"/>
          </p:cNvPicPr>
          <p:nvPr/>
        </p:nvPicPr>
        <p:blipFill>
          <a:blip r:embed="rId3"/>
          <a:srcRect/>
          <a:stretch>
            <a:fillRect/>
          </a:stretch>
        </p:blipFill>
        <p:spPr bwMode="auto">
          <a:xfrm rot="21289137" flipH="1">
            <a:off x="-706438" y="3062288"/>
            <a:ext cx="5095876" cy="3703637"/>
          </a:xfrm>
          <a:prstGeom prst="rect">
            <a:avLst/>
          </a:prstGeom>
          <a:noFill/>
          <a:ln w="9525">
            <a:noFill/>
            <a:miter lim="800000"/>
            <a:headEnd/>
            <a:tailEnd/>
          </a:ln>
        </p:spPr>
      </p:pic>
      <p:pic>
        <p:nvPicPr>
          <p:cNvPr id="161795"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933450" y="2841625"/>
            <a:ext cx="5529263" cy="4257675"/>
          </a:xfrm>
          <a:prstGeom prst="rect">
            <a:avLst/>
          </a:prstGeom>
          <a:noFill/>
          <a:ln w="9525">
            <a:noFill/>
            <a:miter lim="800000"/>
            <a:headEnd/>
            <a:tailEnd/>
          </a:ln>
        </p:spPr>
      </p:pic>
      <p:sp>
        <p:nvSpPr>
          <p:cNvPr id="5124" name="Rectangle 3"/>
          <p:cNvSpPr>
            <a:spLocks noGrp="1" noChangeArrowheads="1"/>
          </p:cNvSpPr>
          <p:nvPr>
            <p:ph type="title"/>
          </p:nvPr>
        </p:nvSpPr>
        <p:spPr>
          <a:xfrm>
            <a:off x="381000" y="228600"/>
            <a:ext cx="6553200" cy="808038"/>
          </a:xfrm>
        </p:spPr>
        <p:txBody>
          <a:bodyPr/>
          <a:lstStyle/>
          <a:p>
            <a:r>
              <a:rPr lang="en-US" smtClean="0">
                <a:latin typeface="Arial" charset="0"/>
              </a:rPr>
              <a:t>Integrated Systems Engineering Vision</a:t>
            </a:r>
            <a:br>
              <a:rPr lang="en-US" smtClean="0">
                <a:latin typeface="Arial" charset="0"/>
              </a:rPr>
            </a:br>
            <a:endParaRPr lang="en-US" smtClean="0">
              <a:latin typeface="Arial" charset="0"/>
            </a:endParaRPr>
          </a:p>
        </p:txBody>
      </p:sp>
      <p:sp>
        <p:nvSpPr>
          <p:cNvPr id="686084" name="AutoShape 4"/>
          <p:cNvSpPr>
            <a:spLocks noChangeArrowheads="1"/>
          </p:cNvSpPr>
          <p:nvPr/>
        </p:nvSpPr>
        <p:spPr bwMode="auto">
          <a:xfrm>
            <a:off x="215900" y="6116638"/>
            <a:ext cx="2908300" cy="700087"/>
          </a:xfrm>
          <a:prstGeom prst="wedgeRectCallout">
            <a:avLst>
              <a:gd name="adj1" fmla="val 36480"/>
              <a:gd name="adj2" fmla="val -97360"/>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a:t>Minimum Turn Radius: 24 ft.</a:t>
            </a:r>
          </a:p>
          <a:p>
            <a:pPr>
              <a:buClr>
                <a:srgbClr val="A3A3A3"/>
              </a:buClr>
              <a:buSzPct val="80000"/>
              <a:buFont typeface="Wingdings 3" pitchFamily="18" charset="2"/>
              <a:buNone/>
              <a:defRPr/>
            </a:pPr>
            <a:r>
              <a:rPr lang="en-US" sz="1400"/>
              <a:t>Dry Pavement Braking Distance at 60 MPH : 110 ft. </a:t>
            </a:r>
          </a:p>
        </p:txBody>
      </p:sp>
      <p:grpSp>
        <p:nvGrpSpPr>
          <p:cNvPr id="2" name="Group 28"/>
          <p:cNvGrpSpPr>
            <a:grpSpLocks/>
          </p:cNvGrpSpPr>
          <p:nvPr/>
        </p:nvGrpSpPr>
        <p:grpSpPr bwMode="auto">
          <a:xfrm>
            <a:off x="2057400" y="0"/>
            <a:ext cx="9550400" cy="7827963"/>
            <a:chOff x="9445479" y="481892"/>
            <a:chExt cx="9550400" cy="7827963"/>
          </a:xfrm>
        </p:grpSpPr>
        <p:sp>
          <p:nvSpPr>
            <p:cNvPr id="686087" name="AutoShape 7"/>
            <p:cNvSpPr>
              <a:spLocks noChangeArrowheads="1"/>
            </p:cNvSpPr>
            <p:nvPr/>
          </p:nvSpPr>
          <p:spPr bwMode="auto">
            <a:xfrm>
              <a:off x="13399942" y="5869867"/>
              <a:ext cx="1855787" cy="630238"/>
            </a:xfrm>
            <a:prstGeom prst="wedgeRectCallout">
              <a:avLst>
                <a:gd name="adj1" fmla="val -54875"/>
                <a:gd name="adj2" fmla="val -228588"/>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a:t>Automatic Cruise Control </a:t>
              </a:r>
              <a:r>
                <a:rPr lang="en-US" sz="1400">
                  <a:solidFill>
                    <a:schemeClr val="folHlink"/>
                  </a:solidFill>
                </a:rPr>
                <a:t>&lt;FAULT&gt;</a:t>
              </a:r>
            </a:p>
          </p:txBody>
        </p:sp>
        <p:grpSp>
          <p:nvGrpSpPr>
            <p:cNvPr id="5135" name="Group 8"/>
            <p:cNvGrpSpPr>
              <a:grpSpLocks/>
            </p:cNvGrpSpPr>
            <p:nvPr/>
          </p:nvGrpSpPr>
          <p:grpSpPr bwMode="auto">
            <a:xfrm>
              <a:off x="9445479" y="481892"/>
              <a:ext cx="9550400" cy="7827963"/>
              <a:chOff x="1137" y="0"/>
              <a:chExt cx="6016" cy="4931"/>
            </a:xfrm>
          </p:grpSpPr>
          <p:pic>
            <p:nvPicPr>
              <p:cNvPr id="5136" name="Picture 9"/>
              <p:cNvPicPr>
                <a:picLocks noChangeAspect="1" noChangeArrowheads="1"/>
              </p:cNvPicPr>
              <p:nvPr/>
            </p:nvPicPr>
            <p:blipFill>
              <a:blip r:embed="rId5">
                <a:clrChange>
                  <a:clrFrom>
                    <a:srgbClr val="FCFEFC"/>
                  </a:clrFrom>
                  <a:clrTo>
                    <a:srgbClr val="FCFEFC">
                      <a:alpha val="0"/>
                    </a:srgbClr>
                  </a:clrTo>
                </a:clrChange>
              </a:blip>
              <a:srcRect/>
              <a:stretch>
                <a:fillRect/>
              </a:stretch>
            </p:blipFill>
            <p:spPr bwMode="auto">
              <a:xfrm>
                <a:off x="1877" y="0"/>
                <a:ext cx="5276" cy="4931"/>
              </a:xfrm>
              <a:prstGeom prst="rect">
                <a:avLst/>
              </a:prstGeom>
              <a:noFill/>
              <a:ln w="9525">
                <a:noFill/>
                <a:miter lim="800000"/>
                <a:headEnd/>
                <a:tailEnd/>
              </a:ln>
            </p:spPr>
          </p:pic>
          <p:sp>
            <p:nvSpPr>
              <p:cNvPr id="686090" name="AutoShape 10"/>
              <p:cNvSpPr>
                <a:spLocks noChangeArrowheads="1"/>
              </p:cNvSpPr>
              <p:nvPr/>
            </p:nvSpPr>
            <p:spPr bwMode="auto">
              <a:xfrm>
                <a:off x="4580" y="1495"/>
                <a:ext cx="1076" cy="517"/>
              </a:xfrm>
              <a:prstGeom prst="wedgeRectCallout">
                <a:avLst>
                  <a:gd name="adj1" fmla="val -78625"/>
                  <a:gd name="adj2" fmla="val -61991"/>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dirty="0"/>
                  <a:t>Thermal/Heat </a:t>
                </a:r>
                <a:br>
                  <a:rPr lang="en-US" sz="1400" dirty="0"/>
                </a:br>
                <a:r>
                  <a:rPr lang="en-US" sz="1400" dirty="0"/>
                  <a:t>Dissipation: </a:t>
                </a:r>
                <a:r>
                  <a:rPr lang="en-US" sz="1400" b="1" dirty="0">
                    <a:solidFill>
                      <a:schemeClr val="accent2"/>
                    </a:solidFill>
                  </a:rPr>
                  <a:t>780</a:t>
                </a:r>
                <a:r>
                  <a:rPr lang="en-US" sz="1400" dirty="0">
                    <a:solidFill>
                      <a:srgbClr val="FFFF00"/>
                    </a:solidFill>
                    <a:cs typeface="Arial" pitchFamily="34" charset="0"/>
                  </a:rPr>
                  <a:t>°</a:t>
                </a:r>
              </a:p>
            </p:txBody>
          </p:sp>
          <p:sp>
            <p:nvSpPr>
              <p:cNvPr id="686091" name="AutoShape 11"/>
              <p:cNvSpPr>
                <a:spLocks noChangeArrowheads="1"/>
              </p:cNvSpPr>
              <p:nvPr/>
            </p:nvSpPr>
            <p:spPr bwMode="auto">
              <a:xfrm>
                <a:off x="4104" y="2082"/>
                <a:ext cx="1169" cy="397"/>
              </a:xfrm>
              <a:prstGeom prst="wedgeRectCallout">
                <a:avLst>
                  <a:gd name="adj1" fmla="val -99185"/>
                  <a:gd name="adj2" fmla="val -19019"/>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dirty="0"/>
                  <a:t>Ergonomic/Pedal Feedback: </a:t>
                </a:r>
                <a:r>
                  <a:rPr lang="en-US" sz="1400" dirty="0">
                    <a:solidFill>
                      <a:srgbClr val="FF0000"/>
                    </a:solidFill>
                  </a:rPr>
                  <a:t>34 ERGS</a:t>
                </a:r>
              </a:p>
            </p:txBody>
          </p:sp>
          <p:sp>
            <p:nvSpPr>
              <p:cNvPr id="686092" name="AutoShape 12"/>
              <p:cNvSpPr>
                <a:spLocks noChangeArrowheads="1"/>
              </p:cNvSpPr>
              <p:nvPr/>
            </p:nvSpPr>
            <p:spPr bwMode="auto">
              <a:xfrm>
                <a:off x="4104" y="2598"/>
                <a:ext cx="1169" cy="397"/>
              </a:xfrm>
              <a:prstGeom prst="wedgeRectCallout">
                <a:avLst>
                  <a:gd name="adj1" fmla="val -110139"/>
                  <a:gd name="adj2" fmla="val -72167"/>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dirty="0"/>
                  <a:t>Hydraulic Pressure: </a:t>
                </a:r>
                <a:r>
                  <a:rPr lang="en-US" sz="1400" dirty="0">
                    <a:solidFill>
                      <a:srgbClr val="FF0000"/>
                    </a:solidFill>
                  </a:rPr>
                  <a:t>350 PSI</a:t>
                </a:r>
              </a:p>
            </p:txBody>
          </p:sp>
          <p:sp>
            <p:nvSpPr>
              <p:cNvPr id="686093" name="AutoShape 13"/>
              <p:cNvSpPr>
                <a:spLocks noChangeArrowheads="1"/>
              </p:cNvSpPr>
              <p:nvPr/>
            </p:nvSpPr>
            <p:spPr bwMode="auto">
              <a:xfrm>
                <a:off x="2774" y="3111"/>
                <a:ext cx="846" cy="272"/>
              </a:xfrm>
              <a:prstGeom prst="wedgeRectCallout">
                <a:avLst>
                  <a:gd name="adj1" fmla="val -51417"/>
                  <a:gd name="adj2" fmla="val -425000"/>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dirty="0"/>
                  <a:t>Sensor MTBF:</a:t>
                </a:r>
                <a:br>
                  <a:rPr lang="en-US" sz="1400" dirty="0"/>
                </a:br>
                <a:r>
                  <a:rPr lang="en-US" sz="1400" dirty="0">
                    <a:solidFill>
                      <a:srgbClr val="FF0000"/>
                    </a:solidFill>
                  </a:rPr>
                  <a:t>3000 hrs</a:t>
                </a:r>
              </a:p>
            </p:txBody>
          </p:sp>
          <p:sp>
            <p:nvSpPr>
              <p:cNvPr id="686094" name="AutoShape 14"/>
              <p:cNvSpPr>
                <a:spLocks noChangeArrowheads="1"/>
              </p:cNvSpPr>
              <p:nvPr/>
            </p:nvSpPr>
            <p:spPr bwMode="auto">
              <a:xfrm>
                <a:off x="1137" y="990"/>
                <a:ext cx="846" cy="272"/>
              </a:xfrm>
              <a:prstGeom prst="wedgeRectCallout">
                <a:avLst>
                  <a:gd name="adj1" fmla="val 91255"/>
                  <a:gd name="adj2" fmla="val 90074"/>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dirty="0"/>
                  <a:t>Power Rating:</a:t>
                </a:r>
                <a:br>
                  <a:rPr lang="en-US" sz="1400" dirty="0"/>
                </a:br>
                <a:r>
                  <a:rPr lang="en-US" sz="1400" dirty="0">
                    <a:solidFill>
                      <a:srgbClr val="FF0000"/>
                    </a:solidFill>
                  </a:rPr>
                  <a:t>18 Amps</a:t>
                </a:r>
              </a:p>
            </p:txBody>
          </p:sp>
          <p:sp>
            <p:nvSpPr>
              <p:cNvPr id="686095" name="AutoShape 15"/>
              <p:cNvSpPr>
                <a:spLocks noChangeArrowheads="1"/>
              </p:cNvSpPr>
              <p:nvPr/>
            </p:nvSpPr>
            <p:spPr bwMode="auto">
              <a:xfrm>
                <a:off x="2847" y="566"/>
                <a:ext cx="942" cy="424"/>
              </a:xfrm>
              <a:prstGeom prst="wedgeRectCallout">
                <a:avLst>
                  <a:gd name="adj1" fmla="val -48088"/>
                  <a:gd name="adj2" fmla="val 129718"/>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dirty="0"/>
                  <a:t>Hydraulic Fluid: </a:t>
                </a:r>
                <a:r>
                  <a:rPr lang="en-US" sz="1400" dirty="0">
                    <a:solidFill>
                      <a:srgbClr val="FF0000"/>
                    </a:solidFill>
                  </a:rPr>
                  <a:t>SAE 1340 not-compliant</a:t>
                </a:r>
                <a:r>
                  <a:rPr lang="en-US" sz="1200" dirty="0">
                    <a:solidFill>
                      <a:srgbClr val="FF0000"/>
                    </a:solidFill>
                  </a:rPr>
                  <a:t> </a:t>
                </a:r>
              </a:p>
            </p:txBody>
          </p:sp>
        </p:grpSp>
      </p:grpSp>
      <p:pic>
        <p:nvPicPr>
          <p:cNvPr id="686096" name="Picture 16"/>
          <p:cNvPicPr>
            <a:picLocks noChangeAspect="1" noChangeArrowheads="1"/>
          </p:cNvPicPr>
          <p:nvPr/>
        </p:nvPicPr>
        <p:blipFill>
          <a:blip r:embed="rId6">
            <a:clrChange>
              <a:clrFrom>
                <a:srgbClr val="040204"/>
              </a:clrFrom>
              <a:clrTo>
                <a:srgbClr val="040204">
                  <a:alpha val="0"/>
                </a:srgbClr>
              </a:clrTo>
            </a:clrChange>
          </a:blip>
          <a:srcRect/>
          <a:stretch>
            <a:fillRect/>
          </a:stretch>
        </p:blipFill>
        <p:spPr bwMode="auto">
          <a:xfrm>
            <a:off x="0" y="1054100"/>
            <a:ext cx="3605213" cy="2832100"/>
          </a:xfrm>
          <a:prstGeom prst="rect">
            <a:avLst/>
          </a:prstGeom>
          <a:noFill/>
          <a:ln w="9525" algn="ctr">
            <a:noFill/>
            <a:miter lim="800000"/>
            <a:headEnd/>
            <a:tailEnd/>
          </a:ln>
        </p:spPr>
      </p:pic>
      <p:pic>
        <p:nvPicPr>
          <p:cNvPr id="686097" name="Picture 17"/>
          <p:cNvPicPr>
            <a:picLocks noChangeAspect="1" noChangeArrowheads="1"/>
          </p:cNvPicPr>
          <p:nvPr/>
        </p:nvPicPr>
        <p:blipFill>
          <a:blip r:embed="rId7"/>
          <a:srcRect/>
          <a:stretch>
            <a:fillRect/>
          </a:stretch>
        </p:blipFill>
        <p:spPr bwMode="auto">
          <a:xfrm>
            <a:off x="2495550" y="1581150"/>
            <a:ext cx="3697288" cy="2673350"/>
          </a:xfrm>
          <a:prstGeom prst="rect">
            <a:avLst/>
          </a:prstGeom>
          <a:noFill/>
          <a:ln w="9525" algn="ctr">
            <a:noFill/>
            <a:miter lim="800000"/>
            <a:headEnd/>
            <a:tailEnd/>
          </a:ln>
        </p:spPr>
      </p:pic>
      <p:pic>
        <p:nvPicPr>
          <p:cNvPr id="686098" name="Picture 18"/>
          <p:cNvPicPr>
            <a:picLocks noChangeAspect="1" noChangeArrowheads="1"/>
          </p:cNvPicPr>
          <p:nvPr/>
        </p:nvPicPr>
        <p:blipFill>
          <a:blip r:embed="rId8"/>
          <a:srcRect/>
          <a:stretch>
            <a:fillRect/>
          </a:stretch>
        </p:blipFill>
        <p:spPr bwMode="auto">
          <a:xfrm>
            <a:off x="4030663" y="2867025"/>
            <a:ext cx="4438650" cy="3328988"/>
          </a:xfrm>
          <a:prstGeom prst="rect">
            <a:avLst/>
          </a:prstGeom>
          <a:noFill/>
          <a:ln w="9525" algn="ctr">
            <a:noFill/>
            <a:miter lim="800000"/>
            <a:headEnd/>
            <a:tailEnd/>
          </a:ln>
        </p:spPr>
      </p:pic>
      <p:grpSp>
        <p:nvGrpSpPr>
          <p:cNvPr id="4" name="Group 19"/>
          <p:cNvGrpSpPr>
            <a:grpSpLocks/>
          </p:cNvGrpSpPr>
          <p:nvPr/>
        </p:nvGrpSpPr>
        <p:grpSpPr bwMode="auto">
          <a:xfrm>
            <a:off x="219075" y="6110288"/>
            <a:ext cx="2884488" cy="747712"/>
            <a:chOff x="198" y="3688"/>
            <a:chExt cx="1877" cy="441"/>
          </a:xfrm>
          <a:solidFill>
            <a:schemeClr val="accent6">
              <a:lumMod val="20000"/>
              <a:lumOff val="80000"/>
            </a:schemeClr>
          </a:solidFill>
        </p:grpSpPr>
        <p:sp>
          <p:nvSpPr>
            <p:cNvPr id="686100" name="AutoShape 20"/>
            <p:cNvSpPr>
              <a:spLocks noChangeArrowheads="1"/>
            </p:cNvSpPr>
            <p:nvPr/>
          </p:nvSpPr>
          <p:spPr bwMode="auto">
            <a:xfrm>
              <a:off x="198" y="3688"/>
              <a:ext cx="1877" cy="441"/>
            </a:xfrm>
            <a:prstGeom prst="wedgeRectCallout">
              <a:avLst>
                <a:gd name="adj1" fmla="val 36997"/>
                <a:gd name="adj2" fmla="val -95872"/>
              </a:avLst>
            </a:prstGeom>
            <a:grp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dirty="0"/>
                <a:t>Minimum Turn Radius: 24 ft.</a:t>
              </a:r>
            </a:p>
            <a:p>
              <a:pPr>
                <a:buClr>
                  <a:srgbClr val="A3A3A3"/>
                </a:buClr>
                <a:buSzPct val="80000"/>
                <a:buFont typeface="Wingdings 3" pitchFamily="18" charset="2"/>
                <a:buNone/>
                <a:defRPr/>
              </a:pPr>
              <a:r>
                <a:rPr lang="en-US" sz="1400" dirty="0"/>
                <a:t>Dry Pavement Braking Distance   at 60 MPH : 110 ft. 90 ft</a:t>
              </a:r>
            </a:p>
          </p:txBody>
        </p:sp>
        <p:sp>
          <p:nvSpPr>
            <p:cNvPr id="686101" name="Line 21"/>
            <p:cNvSpPr>
              <a:spLocks noChangeShapeType="1"/>
            </p:cNvSpPr>
            <p:nvPr/>
          </p:nvSpPr>
          <p:spPr bwMode="auto">
            <a:xfrm>
              <a:off x="915" y="4033"/>
              <a:ext cx="214" cy="0"/>
            </a:xfrm>
            <a:prstGeom prst="line">
              <a:avLst/>
            </a:prstGeom>
            <a:grpFill/>
            <a:ln w="28575">
              <a:solidFill>
                <a:srgbClr val="FF0000"/>
              </a:solidFill>
              <a:round/>
              <a:headEnd/>
              <a:tailEnd/>
            </a:ln>
            <a:effectLst/>
          </p:spPr>
          <p:txBody>
            <a:bodyPr anchor="ctr"/>
            <a:lstStyle/>
            <a:p>
              <a:pPr>
                <a:defRPr/>
              </a:pPr>
              <a:endParaRPr lang="en-US"/>
            </a:p>
          </p:txBody>
        </p:sp>
      </p:grpSp>
      <p:pic>
        <p:nvPicPr>
          <p:cNvPr id="686102" name="Picture 22"/>
          <p:cNvPicPr>
            <a:picLocks noChangeAspect="1" noChangeArrowheads="1"/>
          </p:cNvPicPr>
          <p:nvPr/>
        </p:nvPicPr>
        <p:blipFill>
          <a:blip r:embed="rId9"/>
          <a:srcRect/>
          <a:stretch>
            <a:fillRect/>
          </a:stretch>
        </p:blipFill>
        <p:spPr bwMode="auto">
          <a:xfrm>
            <a:off x="5595938" y="2166938"/>
            <a:ext cx="3962400" cy="2146300"/>
          </a:xfrm>
          <a:prstGeom prst="rect">
            <a:avLst/>
          </a:prstGeom>
          <a:noFill/>
          <a:ln w="9525" algn="ctr">
            <a:noFill/>
            <a:miter lim="800000"/>
            <a:headEnd/>
            <a:tailEnd/>
          </a:ln>
        </p:spPr>
      </p:pic>
      <p:pic>
        <p:nvPicPr>
          <p:cNvPr id="686103" name="Picture 23"/>
          <p:cNvPicPr>
            <a:picLocks noGrp="1" noChangeAspect="1" noChangeArrowheads="1"/>
          </p:cNvPicPr>
          <p:nvPr>
            <p:ph idx="1"/>
          </p:nvPr>
        </p:nvPicPr>
        <p:blipFill>
          <a:blip r:embed="rId10"/>
          <a:srcRect/>
          <a:stretch>
            <a:fillRect/>
          </a:stretch>
        </p:blipFill>
        <p:spPr>
          <a:xfrm>
            <a:off x="5268913" y="1106488"/>
            <a:ext cx="3622675" cy="1931987"/>
          </a:xfrm>
        </p:spPr>
      </p:pic>
      <p:pic>
        <p:nvPicPr>
          <p:cNvPr id="136196" name="Picture 4" descr="http://images.google.com/url?source=imgres&amp;ct=img&amp;q=http://www.irs.gov/publications/images/10686k04.gif&amp;usg=AFQjCNFfH9lpJZpgFSmZmspOLl9tIxRUbQ"/>
          <p:cNvPicPr>
            <a:picLocks noChangeAspect="1" noChangeArrowheads="1"/>
          </p:cNvPicPr>
          <p:nvPr/>
        </p:nvPicPr>
        <p:blipFill>
          <a:blip r:embed="rId11"/>
          <a:srcRect/>
          <a:stretch>
            <a:fillRect/>
          </a:stretch>
        </p:blipFill>
        <p:spPr bwMode="auto">
          <a:xfrm>
            <a:off x="6248400" y="3505200"/>
            <a:ext cx="2679700" cy="29273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0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7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686096"/>
                                        </p:tgtEl>
                                        <p:attrNameLst>
                                          <p:attrName>style.visibility</p:attrName>
                                        </p:attrNameLst>
                                      </p:cBhvr>
                                      <p:to>
                                        <p:strVal val="visible"/>
                                      </p:to>
                                    </p:set>
                                    <p:anim calcmode="lin" valueType="num">
                                      <p:cBhvr>
                                        <p:cTn id="25" dur="500" fill="hold"/>
                                        <p:tgtEl>
                                          <p:spTgt spid="686096"/>
                                        </p:tgtEl>
                                        <p:attrNameLst>
                                          <p:attrName>ppt_w</p:attrName>
                                        </p:attrNameLst>
                                      </p:cBhvr>
                                      <p:tavLst>
                                        <p:tav tm="0">
                                          <p:val>
                                            <p:fltVal val="0"/>
                                          </p:val>
                                        </p:tav>
                                        <p:tav tm="100000">
                                          <p:val>
                                            <p:strVal val="#ppt_w"/>
                                          </p:val>
                                        </p:tav>
                                      </p:tavLst>
                                    </p:anim>
                                    <p:anim calcmode="lin" valueType="num">
                                      <p:cBhvr>
                                        <p:cTn id="26" dur="500" fill="hold"/>
                                        <p:tgtEl>
                                          <p:spTgt spid="68609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686097"/>
                                        </p:tgtEl>
                                        <p:attrNameLst>
                                          <p:attrName>style.visibility</p:attrName>
                                        </p:attrNameLst>
                                      </p:cBhvr>
                                      <p:to>
                                        <p:strVal val="visible"/>
                                      </p:to>
                                    </p:set>
                                    <p:anim calcmode="lin" valueType="num">
                                      <p:cBhvr>
                                        <p:cTn id="31" dur="500" fill="hold"/>
                                        <p:tgtEl>
                                          <p:spTgt spid="686097"/>
                                        </p:tgtEl>
                                        <p:attrNameLst>
                                          <p:attrName>ppt_w</p:attrName>
                                        </p:attrNameLst>
                                      </p:cBhvr>
                                      <p:tavLst>
                                        <p:tav tm="0">
                                          <p:val>
                                            <p:fltVal val="0"/>
                                          </p:val>
                                        </p:tav>
                                        <p:tav tm="100000">
                                          <p:val>
                                            <p:strVal val="#ppt_w"/>
                                          </p:val>
                                        </p:tav>
                                      </p:tavLst>
                                    </p:anim>
                                    <p:anim calcmode="lin" valueType="num">
                                      <p:cBhvr>
                                        <p:cTn id="32" dur="500" fill="hold"/>
                                        <p:tgtEl>
                                          <p:spTgt spid="68609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686098"/>
                                        </p:tgtEl>
                                        <p:attrNameLst>
                                          <p:attrName>style.visibility</p:attrName>
                                        </p:attrNameLst>
                                      </p:cBhvr>
                                      <p:to>
                                        <p:strVal val="visible"/>
                                      </p:to>
                                    </p:set>
                                    <p:anim calcmode="lin" valueType="num">
                                      <p:cBhvr>
                                        <p:cTn id="37" dur="500" fill="hold"/>
                                        <p:tgtEl>
                                          <p:spTgt spid="686098"/>
                                        </p:tgtEl>
                                        <p:attrNameLst>
                                          <p:attrName>ppt_w</p:attrName>
                                        </p:attrNameLst>
                                      </p:cBhvr>
                                      <p:tavLst>
                                        <p:tav tm="0">
                                          <p:val>
                                            <p:fltVal val="0"/>
                                          </p:val>
                                        </p:tav>
                                        <p:tav tm="100000">
                                          <p:val>
                                            <p:strVal val="#ppt_w"/>
                                          </p:val>
                                        </p:tav>
                                      </p:tavLst>
                                    </p:anim>
                                    <p:anim calcmode="lin" valueType="num">
                                      <p:cBhvr>
                                        <p:cTn id="38" dur="500" fill="hold"/>
                                        <p:tgtEl>
                                          <p:spTgt spid="686098"/>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686102"/>
                                        </p:tgtEl>
                                        <p:attrNameLst>
                                          <p:attrName>style.visibility</p:attrName>
                                        </p:attrNameLst>
                                      </p:cBhvr>
                                      <p:to>
                                        <p:strVal val="visible"/>
                                      </p:to>
                                    </p:set>
                                    <p:anim calcmode="lin" valueType="num">
                                      <p:cBhvr>
                                        <p:cTn id="43" dur="500" fill="hold"/>
                                        <p:tgtEl>
                                          <p:spTgt spid="686102"/>
                                        </p:tgtEl>
                                        <p:attrNameLst>
                                          <p:attrName>ppt_w</p:attrName>
                                        </p:attrNameLst>
                                      </p:cBhvr>
                                      <p:tavLst>
                                        <p:tav tm="0">
                                          <p:val>
                                            <p:fltVal val="0"/>
                                          </p:val>
                                        </p:tav>
                                        <p:tav tm="100000">
                                          <p:val>
                                            <p:strVal val="#ppt_w"/>
                                          </p:val>
                                        </p:tav>
                                      </p:tavLst>
                                    </p:anim>
                                    <p:anim calcmode="lin" valueType="num">
                                      <p:cBhvr>
                                        <p:cTn id="44" dur="500" fill="hold"/>
                                        <p:tgtEl>
                                          <p:spTgt spid="686102"/>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686103"/>
                                        </p:tgtEl>
                                        <p:attrNameLst>
                                          <p:attrName>style.visibility</p:attrName>
                                        </p:attrNameLst>
                                      </p:cBhvr>
                                      <p:to>
                                        <p:strVal val="visible"/>
                                      </p:to>
                                    </p:set>
                                    <p:anim calcmode="lin" valueType="num">
                                      <p:cBhvr>
                                        <p:cTn id="49" dur="500" fill="hold"/>
                                        <p:tgtEl>
                                          <p:spTgt spid="686103"/>
                                        </p:tgtEl>
                                        <p:attrNameLst>
                                          <p:attrName>ppt_w</p:attrName>
                                        </p:attrNameLst>
                                      </p:cBhvr>
                                      <p:tavLst>
                                        <p:tav tm="0">
                                          <p:val>
                                            <p:fltVal val="0"/>
                                          </p:val>
                                        </p:tav>
                                        <p:tav tm="100000">
                                          <p:val>
                                            <p:strVal val="#ppt_w"/>
                                          </p:val>
                                        </p:tav>
                                      </p:tavLst>
                                    </p:anim>
                                    <p:anim calcmode="lin" valueType="num">
                                      <p:cBhvr>
                                        <p:cTn id="50" dur="500" fill="hold"/>
                                        <p:tgtEl>
                                          <p:spTgt spid="686103"/>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6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sz="3200" smtClean="0"/>
              <a:t>INCOSE MBSE Roadmap</a:t>
            </a:r>
          </a:p>
        </p:txBody>
      </p:sp>
      <p:grpSp>
        <p:nvGrpSpPr>
          <p:cNvPr id="2" name="Group 3"/>
          <p:cNvGrpSpPr>
            <a:grpSpLocks/>
          </p:cNvGrpSpPr>
          <p:nvPr/>
        </p:nvGrpSpPr>
        <p:grpSpPr bwMode="auto">
          <a:xfrm>
            <a:off x="1906589" y="2022475"/>
            <a:ext cx="6311900" cy="3738563"/>
            <a:chOff x="1124" y="934"/>
            <a:chExt cx="3931" cy="2683"/>
          </a:xfrm>
        </p:grpSpPr>
        <p:sp>
          <p:nvSpPr>
            <p:cNvPr id="12320" name="Rectangle 4"/>
            <p:cNvSpPr>
              <a:spLocks noChangeArrowheads="1"/>
            </p:cNvSpPr>
            <p:nvPr/>
          </p:nvSpPr>
          <p:spPr bwMode="auto">
            <a:xfrm>
              <a:off x="1124" y="934"/>
              <a:ext cx="629" cy="2683"/>
            </a:xfrm>
            <a:prstGeom prst="rect">
              <a:avLst/>
            </a:prstGeom>
            <a:solidFill>
              <a:srgbClr val="CBFDFF"/>
            </a:solidFill>
            <a:ln w="12700">
              <a:noFill/>
              <a:miter lim="800000"/>
              <a:headEnd/>
              <a:tailEnd/>
            </a:ln>
          </p:spPr>
          <p:txBody>
            <a:bodyPr wrap="none" anchor="ctr"/>
            <a:lstStyle/>
            <a:p>
              <a:endParaRPr lang="en-US"/>
            </a:p>
          </p:txBody>
        </p:sp>
        <p:sp>
          <p:nvSpPr>
            <p:cNvPr id="12321" name="Rectangle 5"/>
            <p:cNvSpPr>
              <a:spLocks noChangeArrowheads="1"/>
            </p:cNvSpPr>
            <p:nvPr/>
          </p:nvSpPr>
          <p:spPr bwMode="auto">
            <a:xfrm>
              <a:off x="1749" y="934"/>
              <a:ext cx="2152" cy="2683"/>
            </a:xfrm>
            <a:prstGeom prst="rect">
              <a:avLst/>
            </a:prstGeom>
            <a:solidFill>
              <a:srgbClr val="A6EFFD"/>
            </a:solidFill>
            <a:ln w="12700">
              <a:noFill/>
              <a:miter lim="800000"/>
              <a:headEnd/>
              <a:tailEnd/>
            </a:ln>
          </p:spPr>
          <p:txBody>
            <a:bodyPr wrap="none" anchor="ctr"/>
            <a:lstStyle/>
            <a:p>
              <a:pPr algn="ctr"/>
              <a:endParaRPr lang="en-US" sz="1600">
                <a:latin typeface="Tahoma" pitchFamily="34" charset="0"/>
                <a:ea typeface="ＭＳ Ｐゴシック" charset="-128"/>
              </a:endParaRPr>
            </a:p>
          </p:txBody>
        </p:sp>
        <p:sp>
          <p:nvSpPr>
            <p:cNvPr id="12322" name="Rectangle 6"/>
            <p:cNvSpPr>
              <a:spLocks noChangeArrowheads="1"/>
            </p:cNvSpPr>
            <p:nvPr/>
          </p:nvSpPr>
          <p:spPr bwMode="auto">
            <a:xfrm>
              <a:off x="3896" y="934"/>
              <a:ext cx="1159" cy="2683"/>
            </a:xfrm>
            <a:prstGeom prst="rect">
              <a:avLst/>
            </a:prstGeom>
            <a:solidFill>
              <a:srgbClr val="D3E8FD"/>
            </a:solidFill>
            <a:ln w="12700">
              <a:noFill/>
              <a:miter lim="800000"/>
              <a:headEnd/>
              <a:tailEnd/>
            </a:ln>
          </p:spPr>
          <p:txBody>
            <a:bodyPr wrap="none" anchor="ctr"/>
            <a:lstStyle/>
            <a:p>
              <a:pPr algn="ctr"/>
              <a:endParaRPr lang="en-US" sz="1600">
                <a:solidFill>
                  <a:srgbClr val="4D4D4D"/>
                </a:solidFill>
                <a:latin typeface="Tahoma" pitchFamily="34" charset="0"/>
                <a:ea typeface="ＭＳ Ｐゴシック" charset="-128"/>
              </a:endParaRPr>
            </a:p>
          </p:txBody>
        </p:sp>
      </p:grpSp>
      <p:sp>
        <p:nvSpPr>
          <p:cNvPr id="12292" name="Line 7"/>
          <p:cNvSpPr>
            <a:spLocks noChangeShapeType="1"/>
          </p:cNvSpPr>
          <p:nvPr/>
        </p:nvSpPr>
        <p:spPr bwMode="auto">
          <a:xfrm>
            <a:off x="2898776" y="5640388"/>
            <a:ext cx="0" cy="103187"/>
          </a:xfrm>
          <a:prstGeom prst="line">
            <a:avLst/>
          </a:prstGeom>
          <a:noFill/>
          <a:ln w="38100">
            <a:solidFill>
              <a:srgbClr val="2714B9"/>
            </a:solidFill>
            <a:round/>
            <a:headEnd/>
            <a:tailEnd/>
          </a:ln>
        </p:spPr>
        <p:txBody>
          <a:bodyPr wrap="none" anchor="ctr"/>
          <a:lstStyle/>
          <a:p>
            <a:endParaRPr lang="en-US"/>
          </a:p>
        </p:txBody>
      </p:sp>
      <p:sp>
        <p:nvSpPr>
          <p:cNvPr id="12293" name="Line 8"/>
          <p:cNvSpPr>
            <a:spLocks noChangeShapeType="1"/>
          </p:cNvSpPr>
          <p:nvPr/>
        </p:nvSpPr>
        <p:spPr bwMode="auto">
          <a:xfrm>
            <a:off x="6327776" y="5659438"/>
            <a:ext cx="0" cy="103187"/>
          </a:xfrm>
          <a:prstGeom prst="line">
            <a:avLst/>
          </a:prstGeom>
          <a:noFill/>
          <a:ln w="38100">
            <a:solidFill>
              <a:srgbClr val="2714B9"/>
            </a:solidFill>
            <a:round/>
            <a:headEnd/>
            <a:tailEnd/>
          </a:ln>
        </p:spPr>
        <p:txBody>
          <a:bodyPr wrap="none" anchor="ctr"/>
          <a:lstStyle/>
          <a:p>
            <a:endParaRPr lang="en-US"/>
          </a:p>
        </p:txBody>
      </p:sp>
      <p:sp>
        <p:nvSpPr>
          <p:cNvPr id="12295" name="Freeform 10"/>
          <p:cNvSpPr>
            <a:spLocks/>
          </p:cNvSpPr>
          <p:nvPr/>
        </p:nvSpPr>
        <p:spPr bwMode="auto">
          <a:xfrm>
            <a:off x="1873251" y="2008189"/>
            <a:ext cx="6524625" cy="3706812"/>
          </a:xfrm>
          <a:custGeom>
            <a:avLst/>
            <a:gdLst>
              <a:gd name="T0" fmla="*/ 0 w 4812"/>
              <a:gd name="T1" fmla="*/ 0 h 2671"/>
              <a:gd name="T2" fmla="*/ 0 w 4812"/>
              <a:gd name="T3" fmla="*/ 2147483647 h 2671"/>
              <a:gd name="T4" fmla="*/ 2147483647 w 4812"/>
              <a:gd name="T5" fmla="*/ 2147483647 h 2671"/>
              <a:gd name="T6" fmla="*/ 0 60000 65536"/>
              <a:gd name="T7" fmla="*/ 0 60000 65536"/>
              <a:gd name="T8" fmla="*/ 0 60000 65536"/>
              <a:gd name="T9" fmla="*/ 0 w 4812"/>
              <a:gd name="T10" fmla="*/ 0 h 2671"/>
              <a:gd name="T11" fmla="*/ 4812 w 4812"/>
              <a:gd name="T12" fmla="*/ 2671 h 2671"/>
            </a:gdLst>
            <a:ahLst/>
            <a:cxnLst>
              <a:cxn ang="T6">
                <a:pos x="T0" y="T1"/>
              </a:cxn>
              <a:cxn ang="T7">
                <a:pos x="T2" y="T3"/>
              </a:cxn>
              <a:cxn ang="T8">
                <a:pos x="T4" y="T5"/>
              </a:cxn>
            </a:cxnLst>
            <a:rect l="T9" t="T10" r="T11" b="T12"/>
            <a:pathLst>
              <a:path w="4812" h="2671">
                <a:moveTo>
                  <a:pt x="0" y="0"/>
                </a:moveTo>
                <a:lnTo>
                  <a:pt x="0" y="2671"/>
                </a:lnTo>
                <a:lnTo>
                  <a:pt x="4812" y="2671"/>
                </a:lnTo>
              </a:path>
            </a:pathLst>
          </a:custGeom>
          <a:noFill/>
          <a:ln w="28575">
            <a:solidFill>
              <a:srgbClr val="2714B9"/>
            </a:solidFill>
            <a:round/>
            <a:headEnd type="triangle" w="med" len="med"/>
            <a:tailEnd type="triangle" w="med" len="med"/>
          </a:ln>
        </p:spPr>
        <p:txBody>
          <a:bodyPr wrap="none" anchor="ctr"/>
          <a:lstStyle/>
          <a:p>
            <a:endParaRPr lang="en-US"/>
          </a:p>
        </p:txBody>
      </p:sp>
      <p:sp>
        <p:nvSpPr>
          <p:cNvPr id="12296" name="Text Box 11"/>
          <p:cNvSpPr txBox="1">
            <a:spLocks noChangeArrowheads="1"/>
          </p:cNvSpPr>
          <p:nvPr/>
        </p:nvSpPr>
        <p:spPr bwMode="auto">
          <a:xfrm>
            <a:off x="2511426" y="5822950"/>
            <a:ext cx="704850" cy="336550"/>
          </a:xfrm>
          <a:prstGeom prst="rect">
            <a:avLst/>
          </a:prstGeom>
          <a:noFill/>
          <a:ln w="12700">
            <a:noFill/>
            <a:miter lim="800000"/>
            <a:headEnd/>
            <a:tailEnd/>
          </a:ln>
        </p:spPr>
        <p:txBody>
          <a:bodyPr wrap="none">
            <a:spAutoFit/>
          </a:bodyPr>
          <a:lstStyle/>
          <a:p>
            <a:r>
              <a:rPr lang="en-GB" sz="1600">
                <a:latin typeface="Tahoma" pitchFamily="34" charset="0"/>
                <a:ea typeface="ＭＳ Ｐゴシック" charset="-128"/>
              </a:rPr>
              <a:t>2010</a:t>
            </a:r>
          </a:p>
        </p:txBody>
      </p:sp>
      <p:sp>
        <p:nvSpPr>
          <p:cNvPr id="12297" name="Text Box 12"/>
          <p:cNvSpPr txBox="1">
            <a:spLocks noChangeArrowheads="1"/>
          </p:cNvSpPr>
          <p:nvPr/>
        </p:nvSpPr>
        <p:spPr bwMode="auto">
          <a:xfrm>
            <a:off x="6056314" y="5822950"/>
            <a:ext cx="704850" cy="336550"/>
          </a:xfrm>
          <a:prstGeom prst="rect">
            <a:avLst/>
          </a:prstGeom>
          <a:noFill/>
          <a:ln w="12700">
            <a:noFill/>
            <a:miter lim="800000"/>
            <a:headEnd/>
            <a:tailEnd/>
          </a:ln>
        </p:spPr>
        <p:txBody>
          <a:bodyPr wrap="none">
            <a:spAutoFit/>
          </a:bodyPr>
          <a:lstStyle/>
          <a:p>
            <a:r>
              <a:rPr lang="en-GB" sz="1600">
                <a:latin typeface="Tahoma" pitchFamily="34" charset="0"/>
                <a:ea typeface="ＭＳ Ｐゴシック" charset="-128"/>
              </a:rPr>
              <a:t>2020</a:t>
            </a:r>
          </a:p>
        </p:txBody>
      </p:sp>
      <p:sp>
        <p:nvSpPr>
          <p:cNvPr id="12298" name="Text Box 13"/>
          <p:cNvSpPr txBox="1">
            <a:spLocks noChangeArrowheads="1"/>
          </p:cNvSpPr>
          <p:nvPr/>
        </p:nvSpPr>
        <p:spPr bwMode="auto">
          <a:xfrm>
            <a:off x="7783514" y="5822950"/>
            <a:ext cx="704850" cy="336550"/>
          </a:xfrm>
          <a:prstGeom prst="rect">
            <a:avLst/>
          </a:prstGeom>
          <a:noFill/>
          <a:ln w="12700">
            <a:noFill/>
            <a:miter lim="800000"/>
            <a:headEnd/>
            <a:tailEnd/>
          </a:ln>
        </p:spPr>
        <p:txBody>
          <a:bodyPr wrap="none">
            <a:spAutoFit/>
          </a:bodyPr>
          <a:lstStyle/>
          <a:p>
            <a:r>
              <a:rPr lang="en-GB" sz="1600">
                <a:latin typeface="Tahoma" pitchFamily="34" charset="0"/>
                <a:ea typeface="ＭＳ Ｐゴシック" charset="-128"/>
              </a:rPr>
              <a:t>2025</a:t>
            </a:r>
          </a:p>
        </p:txBody>
      </p:sp>
      <p:sp>
        <p:nvSpPr>
          <p:cNvPr id="12299" name="Text Box 14"/>
          <p:cNvSpPr txBox="1">
            <a:spLocks noChangeArrowheads="1"/>
          </p:cNvSpPr>
          <p:nvPr/>
        </p:nvSpPr>
        <p:spPr bwMode="auto">
          <a:xfrm rot="-5400000">
            <a:off x="1320007" y="3991769"/>
            <a:ext cx="835025" cy="274638"/>
          </a:xfrm>
          <a:prstGeom prst="rect">
            <a:avLst/>
          </a:prstGeom>
          <a:noFill/>
          <a:ln w="12700">
            <a:noFill/>
            <a:miter lim="800000"/>
            <a:headEnd/>
            <a:tailEnd/>
          </a:ln>
        </p:spPr>
        <p:txBody>
          <a:bodyPr wrap="none">
            <a:spAutoFit/>
          </a:bodyPr>
          <a:lstStyle/>
          <a:p>
            <a:r>
              <a:rPr lang="en-GB" sz="1200">
                <a:latin typeface="Tahoma" pitchFamily="34" charset="0"/>
                <a:ea typeface="ＭＳ Ｐゴシック" charset="-128"/>
              </a:rPr>
              <a:t>Maturity</a:t>
            </a:r>
          </a:p>
        </p:txBody>
      </p:sp>
      <p:sp>
        <p:nvSpPr>
          <p:cNvPr id="12300" name="Rectangle 15"/>
          <p:cNvSpPr>
            <a:spLocks noChangeArrowheads="1"/>
          </p:cNvSpPr>
          <p:nvPr/>
        </p:nvSpPr>
        <p:spPr bwMode="auto">
          <a:xfrm>
            <a:off x="442913" y="1727200"/>
            <a:ext cx="7808912" cy="307975"/>
          </a:xfrm>
          <a:prstGeom prst="rect">
            <a:avLst/>
          </a:prstGeom>
          <a:solidFill>
            <a:schemeClr val="accent1"/>
          </a:solidFill>
          <a:ln w="12700">
            <a:solidFill>
              <a:schemeClr val="tx1"/>
            </a:solidFill>
            <a:miter lim="800000"/>
            <a:headEnd/>
            <a:tailEnd/>
          </a:ln>
        </p:spPr>
        <p:txBody>
          <a:bodyPr wrap="none" anchor="ctr"/>
          <a:lstStyle/>
          <a:p>
            <a:r>
              <a:rPr lang="en-GB" sz="1400">
                <a:latin typeface="Tahoma" pitchFamily="34" charset="0"/>
                <a:ea typeface="ＭＳ Ｐゴシック" charset="-128"/>
              </a:rPr>
              <a:t>MBSE Capability</a:t>
            </a:r>
          </a:p>
        </p:txBody>
      </p:sp>
      <p:sp>
        <p:nvSpPr>
          <p:cNvPr id="12301" name="AutoShape 16"/>
          <p:cNvSpPr>
            <a:spLocks noChangeArrowheads="1"/>
          </p:cNvSpPr>
          <p:nvPr/>
        </p:nvSpPr>
        <p:spPr bwMode="auto">
          <a:xfrm rot="-1873602">
            <a:off x="1717676" y="3883025"/>
            <a:ext cx="5921375" cy="190500"/>
          </a:xfrm>
          <a:prstGeom prst="homePlate">
            <a:avLst>
              <a:gd name="adj" fmla="val 167073"/>
            </a:avLst>
          </a:prstGeom>
          <a:solidFill>
            <a:schemeClr val="accent1"/>
          </a:solidFill>
          <a:ln w="12700">
            <a:solidFill>
              <a:schemeClr val="tx1"/>
            </a:solidFill>
            <a:miter lim="800000"/>
            <a:headEnd/>
            <a:tailEnd/>
          </a:ln>
        </p:spPr>
        <p:txBody>
          <a:bodyPr wrap="none" anchor="ctr"/>
          <a:lstStyle/>
          <a:p>
            <a:endParaRPr lang="en-US"/>
          </a:p>
        </p:txBody>
      </p:sp>
      <p:sp>
        <p:nvSpPr>
          <p:cNvPr id="12302" name="Text Box 17"/>
          <p:cNvSpPr txBox="1">
            <a:spLocks noChangeArrowheads="1"/>
          </p:cNvSpPr>
          <p:nvPr/>
        </p:nvSpPr>
        <p:spPr bwMode="auto">
          <a:xfrm>
            <a:off x="458788" y="5187950"/>
            <a:ext cx="1573212" cy="461963"/>
          </a:xfrm>
          <a:prstGeom prst="rect">
            <a:avLst/>
          </a:prstGeom>
          <a:noFill/>
          <a:ln w="12700">
            <a:noFill/>
            <a:miter lim="800000"/>
            <a:headEnd/>
            <a:tailEnd/>
          </a:ln>
        </p:spPr>
        <p:txBody>
          <a:bodyPr wrap="none">
            <a:spAutoFit/>
          </a:bodyPr>
          <a:lstStyle/>
          <a:p>
            <a:r>
              <a:rPr lang="en-GB" sz="1200">
                <a:latin typeface="Tahoma" pitchFamily="34" charset="0"/>
                <a:ea typeface="ＭＳ Ｐゴシック" charset="-128"/>
              </a:rPr>
              <a:t>Ad Hoc MBSE</a:t>
            </a:r>
          </a:p>
          <a:p>
            <a:r>
              <a:rPr lang="en-GB" sz="1200">
                <a:latin typeface="Tahoma" pitchFamily="34" charset="0"/>
                <a:ea typeface="ＭＳ Ｐゴシック" charset="-128"/>
              </a:rPr>
              <a:t>Document Centric</a:t>
            </a:r>
          </a:p>
        </p:txBody>
      </p:sp>
      <p:sp>
        <p:nvSpPr>
          <p:cNvPr id="12303" name="Text Box 18"/>
          <p:cNvSpPr txBox="1">
            <a:spLocks noChangeArrowheads="1"/>
          </p:cNvSpPr>
          <p:nvPr/>
        </p:nvSpPr>
        <p:spPr bwMode="auto">
          <a:xfrm>
            <a:off x="2520951" y="5819775"/>
            <a:ext cx="704850" cy="336550"/>
          </a:xfrm>
          <a:prstGeom prst="rect">
            <a:avLst/>
          </a:prstGeom>
          <a:noFill/>
          <a:ln w="12700">
            <a:noFill/>
            <a:miter lim="800000"/>
            <a:headEnd/>
            <a:tailEnd/>
          </a:ln>
        </p:spPr>
        <p:txBody>
          <a:bodyPr wrap="none">
            <a:spAutoFit/>
          </a:bodyPr>
          <a:lstStyle/>
          <a:p>
            <a:r>
              <a:rPr lang="en-GB" sz="1600">
                <a:latin typeface="Tahoma" pitchFamily="34" charset="0"/>
                <a:ea typeface="ＭＳ Ｐゴシック" charset="-128"/>
              </a:rPr>
              <a:t>2010</a:t>
            </a:r>
          </a:p>
        </p:txBody>
      </p:sp>
      <p:sp>
        <p:nvSpPr>
          <p:cNvPr id="12304" name="Text Box 19"/>
          <p:cNvSpPr txBox="1">
            <a:spLocks noChangeArrowheads="1"/>
          </p:cNvSpPr>
          <p:nvPr/>
        </p:nvSpPr>
        <p:spPr bwMode="auto">
          <a:xfrm>
            <a:off x="465138" y="3760788"/>
            <a:ext cx="931862" cy="646112"/>
          </a:xfrm>
          <a:prstGeom prst="rect">
            <a:avLst/>
          </a:prstGeom>
          <a:noFill/>
          <a:ln w="12700">
            <a:noFill/>
            <a:miter lim="800000"/>
            <a:headEnd/>
            <a:tailEnd/>
          </a:ln>
        </p:spPr>
        <p:txBody>
          <a:bodyPr>
            <a:spAutoFit/>
          </a:bodyPr>
          <a:lstStyle/>
          <a:p>
            <a:r>
              <a:rPr lang="en-GB" sz="1200">
                <a:latin typeface="Tahoma" pitchFamily="34" charset="0"/>
                <a:ea typeface="ＭＳ Ｐゴシック" charset="-128"/>
              </a:rPr>
              <a:t>Well Defined MBSE</a:t>
            </a:r>
          </a:p>
        </p:txBody>
      </p:sp>
      <p:sp>
        <p:nvSpPr>
          <p:cNvPr id="12305" name="Text Box 20"/>
          <p:cNvSpPr txBox="1">
            <a:spLocks noChangeArrowheads="1"/>
          </p:cNvSpPr>
          <p:nvPr/>
        </p:nvSpPr>
        <p:spPr bwMode="auto">
          <a:xfrm>
            <a:off x="457200" y="2597150"/>
            <a:ext cx="1687513" cy="646113"/>
          </a:xfrm>
          <a:prstGeom prst="rect">
            <a:avLst/>
          </a:prstGeom>
          <a:noFill/>
          <a:ln w="12700">
            <a:noFill/>
            <a:miter lim="800000"/>
            <a:headEnd/>
            <a:tailEnd/>
          </a:ln>
        </p:spPr>
        <p:txBody>
          <a:bodyPr wrap="none">
            <a:spAutoFit/>
          </a:bodyPr>
          <a:lstStyle/>
          <a:p>
            <a:r>
              <a:rPr lang="en-GB" sz="1200" dirty="0">
                <a:latin typeface="Tahoma" pitchFamily="34" charset="0"/>
                <a:ea typeface="ＭＳ Ｐゴシック" charset="-128"/>
              </a:rPr>
              <a:t>Institutionalized</a:t>
            </a:r>
          </a:p>
          <a:p>
            <a:r>
              <a:rPr lang="en-GB" sz="1200" dirty="0">
                <a:latin typeface="Tahoma" pitchFamily="34" charset="0"/>
                <a:ea typeface="ＭＳ Ｐゴシック" charset="-128"/>
              </a:rPr>
              <a:t>MBSE across </a:t>
            </a:r>
          </a:p>
          <a:p>
            <a:r>
              <a:rPr lang="en-GB" sz="1200" dirty="0">
                <a:latin typeface="Tahoma" pitchFamily="34" charset="0"/>
                <a:ea typeface="ＭＳ Ｐゴシック" charset="-128"/>
              </a:rPr>
              <a:t>Academia/Industry</a:t>
            </a:r>
          </a:p>
        </p:txBody>
      </p:sp>
      <p:sp>
        <p:nvSpPr>
          <p:cNvPr id="12306" name="Text Box 21"/>
          <p:cNvSpPr txBox="1">
            <a:spLocks noChangeArrowheads="1"/>
          </p:cNvSpPr>
          <p:nvPr/>
        </p:nvSpPr>
        <p:spPr bwMode="auto">
          <a:xfrm>
            <a:off x="2200276" y="1719263"/>
            <a:ext cx="1481138" cy="244475"/>
          </a:xfrm>
          <a:prstGeom prst="rect">
            <a:avLst/>
          </a:prstGeom>
          <a:noFill/>
          <a:ln w="12700">
            <a:noFill/>
            <a:miter lim="800000"/>
            <a:headEnd/>
            <a:tailEnd/>
          </a:ln>
        </p:spPr>
        <p:txBody>
          <a:bodyPr wrap="none">
            <a:spAutoFit/>
          </a:bodyPr>
          <a:lstStyle/>
          <a:p>
            <a:r>
              <a:rPr lang="en-GB" sz="1000">
                <a:latin typeface="Tahoma" pitchFamily="34" charset="0"/>
                <a:ea typeface="ＭＳ Ｐゴシック" charset="-128"/>
              </a:rPr>
              <a:t>Reduced cycle times</a:t>
            </a:r>
          </a:p>
        </p:txBody>
      </p:sp>
      <p:sp>
        <p:nvSpPr>
          <p:cNvPr id="12307" name="Text Box 22"/>
          <p:cNvSpPr txBox="1">
            <a:spLocks noChangeArrowheads="1"/>
          </p:cNvSpPr>
          <p:nvPr/>
        </p:nvSpPr>
        <p:spPr bwMode="auto">
          <a:xfrm>
            <a:off x="276225" y="776288"/>
            <a:ext cx="171450" cy="336550"/>
          </a:xfrm>
          <a:prstGeom prst="rect">
            <a:avLst/>
          </a:prstGeom>
          <a:noFill/>
          <a:ln w="12700">
            <a:noFill/>
            <a:miter lim="800000"/>
            <a:headEnd/>
            <a:tailEnd/>
          </a:ln>
        </p:spPr>
        <p:txBody>
          <a:bodyPr>
            <a:spAutoFit/>
          </a:bodyPr>
          <a:lstStyle/>
          <a:p>
            <a:pPr>
              <a:spcBef>
                <a:spcPct val="50000"/>
              </a:spcBef>
            </a:pPr>
            <a:endParaRPr lang="en-GB" sz="1600">
              <a:latin typeface="Tahoma" pitchFamily="34" charset="0"/>
              <a:ea typeface="ＭＳ Ｐゴシック" charset="-128"/>
            </a:endParaRPr>
          </a:p>
        </p:txBody>
      </p:sp>
      <p:sp>
        <p:nvSpPr>
          <p:cNvPr id="12308" name="Text Box 23"/>
          <p:cNvSpPr txBox="1">
            <a:spLocks noChangeArrowheads="1"/>
          </p:cNvSpPr>
          <p:nvPr/>
        </p:nvSpPr>
        <p:spPr bwMode="auto">
          <a:xfrm>
            <a:off x="5075239" y="1690688"/>
            <a:ext cx="3160712" cy="396875"/>
          </a:xfrm>
          <a:prstGeom prst="rect">
            <a:avLst/>
          </a:prstGeom>
          <a:noFill/>
          <a:ln w="12700">
            <a:noFill/>
            <a:miter lim="800000"/>
            <a:headEnd/>
            <a:tailEnd/>
          </a:ln>
        </p:spPr>
        <p:txBody>
          <a:bodyPr>
            <a:spAutoFit/>
          </a:bodyPr>
          <a:lstStyle/>
          <a:p>
            <a:r>
              <a:rPr lang="en-GB" sz="1000">
                <a:latin typeface="Tahoma" pitchFamily="34" charset="0"/>
                <a:ea typeface="ＭＳ Ｐゴシック" charset="-128"/>
              </a:rPr>
              <a:t>Design optimization across broad trade space</a:t>
            </a:r>
          </a:p>
          <a:p>
            <a:r>
              <a:rPr lang="en-GB" sz="1000">
                <a:latin typeface="Tahoma" pitchFamily="34" charset="0"/>
                <a:ea typeface="ＭＳ Ｐゴシック" charset="-128"/>
              </a:rPr>
              <a:t>Cross domain effects based analysis</a:t>
            </a:r>
          </a:p>
        </p:txBody>
      </p:sp>
      <p:sp>
        <p:nvSpPr>
          <p:cNvPr id="12309" name="Text Box 24"/>
          <p:cNvSpPr txBox="1">
            <a:spLocks noChangeArrowheads="1"/>
          </p:cNvSpPr>
          <p:nvPr/>
        </p:nvSpPr>
        <p:spPr bwMode="auto">
          <a:xfrm>
            <a:off x="3625851" y="1708150"/>
            <a:ext cx="1370013" cy="396875"/>
          </a:xfrm>
          <a:prstGeom prst="rect">
            <a:avLst/>
          </a:prstGeom>
          <a:noFill/>
          <a:ln w="12700">
            <a:noFill/>
            <a:miter lim="800000"/>
            <a:headEnd/>
            <a:tailEnd/>
          </a:ln>
        </p:spPr>
        <p:txBody>
          <a:bodyPr wrap="none">
            <a:spAutoFit/>
          </a:bodyPr>
          <a:lstStyle/>
          <a:p>
            <a:r>
              <a:rPr lang="en-GB" sz="1000">
                <a:latin typeface="Tahoma" pitchFamily="34" charset="0"/>
                <a:ea typeface="ＭＳ Ｐゴシック" charset="-128"/>
              </a:rPr>
              <a:t>System of systems</a:t>
            </a:r>
          </a:p>
          <a:p>
            <a:r>
              <a:rPr lang="en-GB" sz="1000">
                <a:latin typeface="Tahoma" pitchFamily="34" charset="0"/>
                <a:ea typeface="ＭＳ Ｐゴシック" charset="-128"/>
              </a:rPr>
              <a:t>interoperability</a:t>
            </a:r>
          </a:p>
        </p:txBody>
      </p:sp>
      <p:sp>
        <p:nvSpPr>
          <p:cNvPr id="252953" name="Text Box 25"/>
          <p:cNvSpPr txBox="1">
            <a:spLocks noChangeArrowheads="1"/>
          </p:cNvSpPr>
          <p:nvPr/>
        </p:nvSpPr>
        <p:spPr bwMode="auto">
          <a:xfrm>
            <a:off x="2076451" y="2266950"/>
            <a:ext cx="3607206" cy="369332"/>
          </a:xfrm>
          <a:prstGeom prst="rect">
            <a:avLst/>
          </a:prstGeom>
          <a:noFill/>
          <a:ln w="12700">
            <a:noFill/>
            <a:miter lim="800000"/>
            <a:headEnd/>
            <a:tailEnd/>
          </a:ln>
          <a:effectLst/>
        </p:spPr>
        <p:txBody>
          <a:bodyPr wrap="none">
            <a:spAutoFit/>
          </a:bodyPr>
          <a:lstStyle/>
          <a:p>
            <a:pPr>
              <a:defRPr/>
            </a:pPr>
            <a:r>
              <a:rPr lang="en-US" dirty="0">
                <a:solidFill>
                  <a:srgbClr val="002060"/>
                </a:solidFill>
                <a:latin typeface="Tahoma" pitchFamily="34" charset="0"/>
                <a:ea typeface="ＭＳ Ｐゴシック" pitchFamily="1" charset="-128"/>
              </a:rPr>
              <a:t>Extending Maturity and Capability</a:t>
            </a:r>
          </a:p>
        </p:txBody>
      </p:sp>
      <p:sp>
        <p:nvSpPr>
          <p:cNvPr id="252954" name="Rectangle 26"/>
          <p:cNvSpPr>
            <a:spLocks noChangeArrowheads="1"/>
          </p:cNvSpPr>
          <p:nvPr/>
        </p:nvSpPr>
        <p:spPr bwMode="auto">
          <a:xfrm>
            <a:off x="4892676" y="2897188"/>
            <a:ext cx="2767013" cy="400050"/>
          </a:xfrm>
          <a:prstGeom prst="rect">
            <a:avLst/>
          </a:prstGeom>
          <a:solidFill>
            <a:schemeClr val="accent1">
              <a:lumMod val="20000"/>
              <a:lumOff val="80000"/>
            </a:schemeClr>
          </a:solidFill>
          <a:ln w="28575">
            <a:solidFill>
              <a:schemeClr val="accent1"/>
            </a:solidFill>
            <a:miter lim="800000"/>
            <a:headEnd/>
            <a:tailEnd/>
          </a:ln>
          <a:effectLst/>
        </p:spPr>
        <p:txBody>
          <a:bodyPr anchor="ctr" anchorCtr="1">
            <a:spAutoFit/>
          </a:bodyPr>
          <a:lstStyle/>
          <a:p>
            <a:pPr algn="ctr">
              <a:defRPr/>
            </a:pPr>
            <a:r>
              <a:rPr lang="en-GB" sz="1000" dirty="0">
                <a:solidFill>
                  <a:srgbClr val="002060"/>
                </a:solidFill>
                <a:latin typeface="Tahoma" pitchFamily="34" charset="0"/>
                <a:ea typeface="ＭＳ Ｐゴシック" pitchFamily="1" charset="-128"/>
              </a:rPr>
              <a:t>Distributed &amp; secure model repositories</a:t>
            </a:r>
          </a:p>
          <a:p>
            <a:pPr algn="ctr">
              <a:defRPr/>
            </a:pPr>
            <a:r>
              <a:rPr lang="en-GB" sz="1000" dirty="0">
                <a:solidFill>
                  <a:srgbClr val="002060"/>
                </a:solidFill>
                <a:latin typeface="Tahoma" pitchFamily="34" charset="0"/>
                <a:ea typeface="ＭＳ Ｐゴシック" pitchFamily="1" charset="-128"/>
              </a:rPr>
              <a:t>crossing multiple domains</a:t>
            </a:r>
            <a:endParaRPr lang="en-US" sz="1000" i="1" dirty="0">
              <a:solidFill>
                <a:srgbClr val="002060"/>
              </a:solidFill>
              <a:effectLst>
                <a:outerShdw blurRad="38100" dist="38100" dir="2700000" algn="tl">
                  <a:srgbClr val="000000"/>
                </a:outerShdw>
              </a:effectLst>
              <a:latin typeface="Tahoma" pitchFamily="34" charset="0"/>
              <a:ea typeface="ＭＳ Ｐゴシック" pitchFamily="1" charset="-128"/>
            </a:endParaRPr>
          </a:p>
        </p:txBody>
      </p:sp>
      <p:sp>
        <p:nvSpPr>
          <p:cNvPr id="252955" name="Rectangle 27"/>
          <p:cNvSpPr>
            <a:spLocks noChangeArrowheads="1"/>
          </p:cNvSpPr>
          <p:nvPr/>
        </p:nvSpPr>
        <p:spPr bwMode="auto">
          <a:xfrm>
            <a:off x="3830639" y="3506788"/>
            <a:ext cx="3254375" cy="246062"/>
          </a:xfrm>
          <a:prstGeom prst="rect">
            <a:avLst/>
          </a:prstGeom>
          <a:solidFill>
            <a:schemeClr val="accent1">
              <a:lumMod val="20000"/>
              <a:lumOff val="80000"/>
            </a:schemeClr>
          </a:solidFill>
          <a:ln w="28575" algn="ctr">
            <a:solidFill>
              <a:schemeClr val="accent1"/>
            </a:solidFill>
            <a:miter lim="800000"/>
            <a:headEnd/>
            <a:tailEnd/>
          </a:ln>
          <a:effectLst/>
        </p:spPr>
        <p:txBody>
          <a:bodyPr anchor="ctr" anchorCtr="1">
            <a:spAutoFit/>
          </a:bodyPr>
          <a:lstStyle/>
          <a:p>
            <a:pPr algn="ctr">
              <a:defRPr/>
            </a:pPr>
            <a:r>
              <a:rPr lang="en-GB" sz="1000" dirty="0">
                <a:solidFill>
                  <a:srgbClr val="002060"/>
                </a:solidFill>
                <a:latin typeface="Tahoma" pitchFamily="34" charset="0"/>
                <a:ea typeface="ＭＳ Ｐゴシック" pitchFamily="1" charset="-128"/>
              </a:rPr>
              <a:t>Defined MBSE theory, ontology, and formalisms</a:t>
            </a:r>
            <a:endParaRPr lang="en-US" sz="1000" dirty="0">
              <a:solidFill>
                <a:srgbClr val="002060"/>
              </a:solidFill>
              <a:latin typeface="Tahoma" pitchFamily="34" charset="0"/>
              <a:ea typeface="ＭＳ Ｐゴシック" pitchFamily="1" charset="-128"/>
            </a:endParaRPr>
          </a:p>
        </p:txBody>
      </p:sp>
      <p:sp>
        <p:nvSpPr>
          <p:cNvPr id="252956" name="Rectangle 28"/>
          <p:cNvSpPr>
            <a:spLocks noChangeArrowheads="1"/>
          </p:cNvSpPr>
          <p:nvPr/>
        </p:nvSpPr>
        <p:spPr bwMode="auto">
          <a:xfrm>
            <a:off x="1882776" y="5184775"/>
            <a:ext cx="1925638" cy="246063"/>
          </a:xfrm>
          <a:prstGeom prst="rect">
            <a:avLst/>
          </a:prstGeom>
          <a:solidFill>
            <a:schemeClr val="accent1">
              <a:lumMod val="20000"/>
              <a:lumOff val="80000"/>
            </a:schemeClr>
          </a:solidFill>
          <a:ln w="28575" algn="ctr">
            <a:solidFill>
              <a:schemeClr val="accent1"/>
            </a:solidFill>
            <a:miter lim="800000"/>
            <a:headEnd/>
            <a:tailEnd/>
          </a:ln>
          <a:effectLst/>
        </p:spPr>
        <p:txBody>
          <a:bodyPr anchor="ctr" anchorCtr="1">
            <a:spAutoFit/>
          </a:bodyPr>
          <a:lstStyle/>
          <a:p>
            <a:pPr algn="ctr">
              <a:defRPr/>
            </a:pPr>
            <a:r>
              <a:rPr lang="en-GB" sz="1000" dirty="0">
                <a:solidFill>
                  <a:srgbClr val="002060"/>
                </a:solidFill>
                <a:latin typeface="Tahoma" pitchFamily="34" charset="0"/>
                <a:ea typeface="ＭＳ Ｐゴシック" pitchFamily="1" charset="-128"/>
              </a:rPr>
              <a:t>Emerging MBSE standards</a:t>
            </a:r>
            <a:endParaRPr lang="en-US" sz="1000" dirty="0">
              <a:solidFill>
                <a:srgbClr val="002060"/>
              </a:solidFill>
              <a:latin typeface="Tahoma" pitchFamily="34" charset="0"/>
              <a:ea typeface="ＭＳ Ｐゴシック" pitchFamily="1" charset="-128"/>
            </a:endParaRPr>
          </a:p>
        </p:txBody>
      </p:sp>
      <p:sp>
        <p:nvSpPr>
          <p:cNvPr id="252957" name="Rectangle 29"/>
          <p:cNvSpPr>
            <a:spLocks noChangeArrowheads="1"/>
          </p:cNvSpPr>
          <p:nvPr/>
        </p:nvSpPr>
        <p:spPr bwMode="auto">
          <a:xfrm>
            <a:off x="2411414" y="4543425"/>
            <a:ext cx="2584450" cy="400050"/>
          </a:xfrm>
          <a:prstGeom prst="rect">
            <a:avLst/>
          </a:prstGeom>
          <a:solidFill>
            <a:schemeClr val="accent1">
              <a:lumMod val="20000"/>
              <a:lumOff val="80000"/>
            </a:schemeClr>
          </a:solidFill>
          <a:ln w="28575" algn="ctr">
            <a:solidFill>
              <a:schemeClr val="accent1"/>
            </a:solidFill>
            <a:miter lim="800000"/>
            <a:headEnd/>
            <a:tailEnd/>
          </a:ln>
          <a:effectLst/>
        </p:spPr>
        <p:txBody>
          <a:bodyPr anchor="ctr" anchorCtr="1">
            <a:spAutoFit/>
          </a:bodyPr>
          <a:lstStyle/>
          <a:p>
            <a:pPr algn="ctr">
              <a:defRPr/>
            </a:pPr>
            <a:r>
              <a:rPr lang="en-GB" sz="1000" dirty="0">
                <a:solidFill>
                  <a:srgbClr val="002060"/>
                </a:solidFill>
                <a:latin typeface="Tahoma" pitchFamily="34" charset="0"/>
                <a:ea typeface="ＭＳ Ｐゴシック" pitchFamily="1" charset="-128"/>
              </a:rPr>
              <a:t>Matured MBSE methods and metrics,</a:t>
            </a:r>
          </a:p>
          <a:p>
            <a:pPr algn="ctr">
              <a:defRPr/>
            </a:pPr>
            <a:r>
              <a:rPr lang="en-GB" sz="1000" dirty="0">
                <a:solidFill>
                  <a:srgbClr val="002060"/>
                </a:solidFill>
                <a:latin typeface="Tahoma" pitchFamily="34" charset="0"/>
                <a:ea typeface="ＭＳ Ｐゴシック" pitchFamily="1" charset="-128"/>
              </a:rPr>
              <a:t>Integrated  System/HW/SW models</a:t>
            </a:r>
            <a:endParaRPr lang="en-US" sz="1000" dirty="0">
              <a:solidFill>
                <a:srgbClr val="002060"/>
              </a:solidFill>
              <a:latin typeface="Tahoma" pitchFamily="34" charset="0"/>
              <a:ea typeface="ＭＳ Ｐゴシック" pitchFamily="1" charset="-128"/>
            </a:endParaRPr>
          </a:p>
        </p:txBody>
      </p:sp>
      <p:sp>
        <p:nvSpPr>
          <p:cNvPr id="252958" name="Rectangle 30"/>
          <p:cNvSpPr>
            <a:spLocks noChangeArrowheads="1"/>
          </p:cNvSpPr>
          <p:nvPr/>
        </p:nvSpPr>
        <p:spPr bwMode="auto">
          <a:xfrm>
            <a:off x="2995614" y="3952875"/>
            <a:ext cx="3024187" cy="400050"/>
          </a:xfrm>
          <a:prstGeom prst="rect">
            <a:avLst/>
          </a:prstGeom>
          <a:solidFill>
            <a:schemeClr val="accent1">
              <a:lumMod val="20000"/>
              <a:lumOff val="80000"/>
            </a:schemeClr>
          </a:solidFill>
          <a:ln w="28575" algn="ctr">
            <a:solidFill>
              <a:schemeClr val="accent1"/>
            </a:solidFill>
            <a:miter lim="800000"/>
            <a:headEnd/>
            <a:tailEnd/>
          </a:ln>
          <a:effectLst/>
        </p:spPr>
        <p:txBody>
          <a:bodyPr anchor="ctr" anchorCtr="1">
            <a:spAutoFit/>
          </a:bodyPr>
          <a:lstStyle/>
          <a:p>
            <a:pPr algn="ctr">
              <a:defRPr/>
            </a:pPr>
            <a:r>
              <a:rPr lang="en-GB" sz="1000" dirty="0">
                <a:solidFill>
                  <a:srgbClr val="002060"/>
                </a:solidFill>
                <a:latin typeface="Tahoma" pitchFamily="34" charset="0"/>
                <a:ea typeface="ＭＳ Ｐゴシック" pitchFamily="1" charset="-128"/>
              </a:rPr>
              <a:t>Architecture model integrated </a:t>
            </a:r>
          </a:p>
          <a:p>
            <a:pPr algn="ctr">
              <a:defRPr/>
            </a:pPr>
            <a:r>
              <a:rPr lang="en-GB" sz="1000" dirty="0">
                <a:solidFill>
                  <a:srgbClr val="002060"/>
                </a:solidFill>
                <a:latin typeface="Tahoma" pitchFamily="34" charset="0"/>
                <a:ea typeface="ＭＳ Ｐゴシック" pitchFamily="1" charset="-128"/>
              </a:rPr>
              <a:t>with Simulation, Analysis, and Visualization</a:t>
            </a:r>
            <a:endParaRPr lang="en-US" sz="1000" dirty="0">
              <a:solidFill>
                <a:srgbClr val="002060"/>
              </a:solidFill>
              <a:latin typeface="Tahoma" pitchFamily="34" charset="0"/>
              <a:ea typeface="ＭＳ Ｐゴシック" pitchFamily="1" charset="-128"/>
            </a:endParaRPr>
          </a:p>
        </p:txBody>
      </p:sp>
      <p:sp>
        <p:nvSpPr>
          <p:cNvPr id="12316" name="Text Box 31"/>
          <p:cNvSpPr txBox="1">
            <a:spLocks noChangeArrowheads="1"/>
          </p:cNvSpPr>
          <p:nvPr/>
        </p:nvSpPr>
        <p:spPr bwMode="auto">
          <a:xfrm>
            <a:off x="5100639" y="4370387"/>
            <a:ext cx="3246437" cy="1368425"/>
          </a:xfrm>
          <a:prstGeom prst="rect">
            <a:avLst/>
          </a:prstGeom>
          <a:noFill/>
          <a:ln w="9525">
            <a:noFill/>
            <a:miter lim="800000"/>
            <a:headEnd/>
            <a:tailEnd/>
          </a:ln>
        </p:spPr>
        <p:txBody>
          <a:bodyPr wrap="none">
            <a:spAutoFit/>
          </a:bodyPr>
          <a:lstStyle/>
          <a:p>
            <a:pPr>
              <a:buFontTx/>
              <a:buChar char="•"/>
            </a:pPr>
            <a:r>
              <a:rPr lang="en-US" sz="1400" dirty="0">
                <a:solidFill>
                  <a:srgbClr val="333399"/>
                </a:solidFill>
                <a:ea typeface="ＭＳ Ｐゴシック" charset="-128"/>
              </a:rPr>
              <a:t>Planning &amp; Support</a:t>
            </a:r>
          </a:p>
          <a:p>
            <a:pPr>
              <a:buFontTx/>
              <a:buChar char="•"/>
            </a:pPr>
            <a:r>
              <a:rPr lang="en-US" sz="1400" dirty="0">
                <a:solidFill>
                  <a:srgbClr val="333399"/>
                </a:solidFill>
                <a:ea typeface="ＭＳ Ｐゴシック" charset="-128"/>
              </a:rPr>
              <a:t>Research</a:t>
            </a:r>
          </a:p>
          <a:p>
            <a:pPr>
              <a:buFontTx/>
              <a:buChar char="•"/>
            </a:pPr>
            <a:r>
              <a:rPr lang="en-US" sz="1400" dirty="0">
                <a:solidFill>
                  <a:srgbClr val="333399"/>
                </a:solidFill>
                <a:ea typeface="ＭＳ Ｐゴシック" charset="-128"/>
              </a:rPr>
              <a:t>Standards Development</a:t>
            </a:r>
          </a:p>
          <a:p>
            <a:pPr>
              <a:buFontTx/>
              <a:buChar char="•"/>
            </a:pPr>
            <a:r>
              <a:rPr lang="en-US" sz="1400" dirty="0">
                <a:solidFill>
                  <a:srgbClr val="333399"/>
                </a:solidFill>
                <a:ea typeface="ＭＳ Ｐゴシック" charset="-128"/>
              </a:rPr>
              <a:t>Processes, Practices, &amp; Methods</a:t>
            </a:r>
          </a:p>
          <a:p>
            <a:pPr>
              <a:buFontTx/>
              <a:buChar char="•"/>
            </a:pPr>
            <a:r>
              <a:rPr lang="en-US" sz="1400" dirty="0">
                <a:solidFill>
                  <a:srgbClr val="333399"/>
                </a:solidFill>
                <a:ea typeface="ＭＳ Ｐゴシック" charset="-128"/>
              </a:rPr>
              <a:t>Tools &amp; Technology Enhancements</a:t>
            </a:r>
          </a:p>
          <a:p>
            <a:pPr>
              <a:buFontTx/>
              <a:buChar char="•"/>
            </a:pPr>
            <a:r>
              <a:rPr lang="en-US" sz="1400" dirty="0">
                <a:solidFill>
                  <a:srgbClr val="333399"/>
                </a:solidFill>
                <a:ea typeface="ＭＳ Ｐゴシック" charset="-128"/>
              </a:rPr>
              <a:t>Outreach, Training &amp; Education</a:t>
            </a:r>
          </a:p>
        </p:txBody>
      </p:sp>
      <p:sp>
        <p:nvSpPr>
          <p:cNvPr id="12317" name="Text Box 32"/>
          <p:cNvSpPr txBox="1">
            <a:spLocks noChangeArrowheads="1"/>
          </p:cNvSpPr>
          <p:nvPr/>
        </p:nvSpPr>
        <p:spPr bwMode="auto">
          <a:xfrm>
            <a:off x="6030914" y="3886200"/>
            <a:ext cx="1866900" cy="517525"/>
          </a:xfrm>
          <a:prstGeom prst="rect">
            <a:avLst/>
          </a:prstGeom>
          <a:noFill/>
          <a:ln w="9525">
            <a:noFill/>
            <a:miter lim="800000"/>
            <a:headEnd/>
            <a:tailEnd/>
          </a:ln>
        </p:spPr>
        <p:txBody>
          <a:bodyPr wrap="none">
            <a:spAutoFit/>
          </a:bodyPr>
          <a:lstStyle/>
          <a:p>
            <a:r>
              <a:rPr lang="en-US" sz="1400">
                <a:solidFill>
                  <a:srgbClr val="333399"/>
                </a:solidFill>
                <a:ea typeface="ＭＳ Ｐゴシック" charset="-128"/>
              </a:rPr>
              <a:t>Refer to activities in</a:t>
            </a:r>
          </a:p>
          <a:p>
            <a:r>
              <a:rPr lang="en-US" sz="1400">
                <a:solidFill>
                  <a:srgbClr val="333399"/>
                </a:solidFill>
                <a:ea typeface="ＭＳ Ｐゴシック" charset="-128"/>
              </a:rPr>
              <a:t>the following areas:</a:t>
            </a:r>
          </a:p>
        </p:txBody>
      </p:sp>
      <p:sp>
        <p:nvSpPr>
          <p:cNvPr id="12318" name="AutoShape 33"/>
          <p:cNvSpPr>
            <a:spLocks/>
          </p:cNvSpPr>
          <p:nvPr/>
        </p:nvSpPr>
        <p:spPr bwMode="auto">
          <a:xfrm>
            <a:off x="8093076" y="4405313"/>
            <a:ext cx="317500" cy="1303337"/>
          </a:xfrm>
          <a:prstGeom prst="rightBrace">
            <a:avLst>
              <a:gd name="adj1" fmla="val 34208"/>
              <a:gd name="adj2" fmla="val 50000"/>
            </a:avLst>
          </a:prstGeom>
          <a:noFill/>
          <a:ln w="9525">
            <a:solidFill>
              <a:schemeClr val="tx1"/>
            </a:solidFill>
            <a:round/>
            <a:headEnd/>
            <a:tailEnd/>
          </a:ln>
        </p:spPr>
        <p:txBody>
          <a:bodyPr wrap="none" anchor="ctr"/>
          <a:lstStyle/>
          <a:p>
            <a:endParaRPr lang="en-US"/>
          </a:p>
        </p:txBody>
      </p:sp>
      <p:pic>
        <p:nvPicPr>
          <p:cNvPr id="12319" name="Picture 34"/>
          <p:cNvPicPr>
            <a:picLocks noChangeAspect="1" noChangeArrowheads="1"/>
          </p:cNvPicPr>
          <p:nvPr/>
        </p:nvPicPr>
        <p:blipFill>
          <a:blip r:embed="rId3"/>
          <a:srcRect/>
          <a:stretch>
            <a:fillRect/>
          </a:stretch>
        </p:blipFill>
        <p:spPr bwMode="auto">
          <a:xfrm>
            <a:off x="7315200" y="273050"/>
            <a:ext cx="1401763" cy="10048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r>
              <a:rPr lang="en-US" dirty="0" smtClean="0">
                <a:latin typeface="Arial" charset="0"/>
              </a:rPr>
              <a:t>MBSE Initiative Status</a:t>
            </a:r>
          </a:p>
        </p:txBody>
      </p:sp>
      <p:sp>
        <p:nvSpPr>
          <p:cNvPr id="6147" name="Rectangle 3"/>
          <p:cNvSpPr>
            <a:spLocks noGrp="1" noChangeArrowheads="1"/>
          </p:cNvSpPr>
          <p:nvPr>
            <p:ph type="body" idx="4294967295"/>
          </p:nvPr>
        </p:nvSpPr>
        <p:spPr>
          <a:xfrm>
            <a:off x="685800" y="1066800"/>
            <a:ext cx="8077200" cy="4876800"/>
          </a:xfrm>
        </p:spPr>
        <p:txBody>
          <a:bodyPr/>
          <a:lstStyle/>
          <a:p>
            <a:r>
              <a:rPr lang="en-US" sz="2400" dirty="0" smtClean="0">
                <a:latin typeface="Arial" charset="0"/>
              </a:rPr>
              <a:t>Reorganized to Focus Initiative</a:t>
            </a:r>
          </a:p>
          <a:p>
            <a:pPr lvl="1"/>
            <a:r>
              <a:rPr lang="en-US" dirty="0" smtClean="0">
                <a:latin typeface="Arial" charset="0"/>
              </a:rPr>
              <a:t>Monthly </a:t>
            </a:r>
            <a:r>
              <a:rPr lang="en-US" dirty="0" err="1" smtClean="0">
                <a:latin typeface="Arial" charset="0"/>
              </a:rPr>
              <a:t>telecons</a:t>
            </a:r>
            <a:r>
              <a:rPr lang="en-US" dirty="0" smtClean="0">
                <a:latin typeface="Arial" charset="0"/>
              </a:rPr>
              <a:t> with expanded Leadership Team</a:t>
            </a:r>
          </a:p>
          <a:p>
            <a:r>
              <a:rPr lang="en-US" sz="2400" dirty="0" smtClean="0">
                <a:latin typeface="Arial" charset="0"/>
              </a:rPr>
              <a:t>Monthly MBSE Webinars</a:t>
            </a:r>
          </a:p>
          <a:p>
            <a:pPr lvl="1"/>
            <a:r>
              <a:rPr lang="en-US" dirty="0" smtClean="0">
                <a:latin typeface="Arial" charset="0"/>
              </a:rPr>
              <a:t>Well attended and generally high quality</a:t>
            </a:r>
          </a:p>
          <a:p>
            <a:r>
              <a:rPr lang="en-US" sz="2400" dirty="0" smtClean="0">
                <a:latin typeface="Arial" charset="0"/>
              </a:rPr>
              <a:t>Established MBSE Wiki</a:t>
            </a:r>
          </a:p>
          <a:p>
            <a:pPr lvl="1"/>
            <a:r>
              <a:rPr lang="en-US" dirty="0" smtClean="0">
                <a:latin typeface="Arial" charset="0"/>
                <a:hlinkClick r:id="rId3"/>
              </a:rPr>
              <a:t>http://www.omgwiki.org/MBSE/doku.php</a:t>
            </a:r>
            <a:r>
              <a:rPr lang="en-US" dirty="0" smtClean="0">
                <a:latin typeface="Arial" charset="0"/>
              </a:rPr>
              <a:t> </a:t>
            </a:r>
          </a:p>
          <a:p>
            <a:pPr lvl="1"/>
            <a:r>
              <a:rPr lang="en-US" dirty="0" smtClean="0">
                <a:latin typeface="Arial" charset="0"/>
              </a:rPr>
              <a:t>Hosted by the OMG</a:t>
            </a:r>
          </a:p>
          <a:p>
            <a:pPr lvl="1"/>
            <a:r>
              <a:rPr lang="en-US" dirty="0" smtClean="0">
                <a:latin typeface="Arial" charset="0"/>
              </a:rPr>
              <a:t>Populated by MBSE Activity and Challenge Teams</a:t>
            </a:r>
          </a:p>
          <a:p>
            <a:pPr lvl="1"/>
            <a:r>
              <a:rPr lang="en-US" dirty="0" smtClean="0">
                <a:latin typeface="Arial" charset="0"/>
              </a:rPr>
              <a:t>Provides open forum to foster industry collaboration</a:t>
            </a:r>
          </a:p>
          <a:p>
            <a:r>
              <a:rPr lang="en-US" sz="2400" dirty="0" smtClean="0">
                <a:latin typeface="Arial" charset="0"/>
              </a:rPr>
              <a:t>MBSE Workshop at IW 2011</a:t>
            </a:r>
            <a:endParaRPr lang="en-US" dirty="0" smtClean="0">
              <a:latin typeface="Arial" charset="0"/>
            </a:endParaRPr>
          </a:p>
          <a:p>
            <a:endParaRPr lang="en-US" dirty="0" smtClean="0">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r>
              <a:rPr lang="en-US" smtClean="0">
                <a:latin typeface="Arial" charset="0"/>
              </a:rPr>
              <a:t>MBSE Leadership Team</a:t>
            </a:r>
          </a:p>
        </p:txBody>
      </p:sp>
      <p:sp>
        <p:nvSpPr>
          <p:cNvPr id="7171" name="Rectangle 3"/>
          <p:cNvSpPr>
            <a:spLocks noGrp="1" noChangeArrowheads="1"/>
          </p:cNvSpPr>
          <p:nvPr>
            <p:ph type="body" idx="4294967295"/>
          </p:nvPr>
        </p:nvSpPr>
        <p:spPr>
          <a:xfrm>
            <a:off x="1676400" y="1066800"/>
            <a:ext cx="5943600" cy="4876800"/>
          </a:xfrm>
        </p:spPr>
        <p:txBody>
          <a:bodyPr/>
          <a:lstStyle/>
          <a:p>
            <a:pPr>
              <a:buFontTx/>
              <a:buNone/>
            </a:pPr>
            <a:r>
              <a:rPr lang="en-US" sz="1600" b="1" dirty="0" smtClean="0">
                <a:latin typeface="Arial" charset="0"/>
              </a:rPr>
              <a:t>Management</a:t>
            </a:r>
          </a:p>
          <a:p>
            <a:r>
              <a:rPr lang="en-US" sz="1600" dirty="0" smtClean="0">
                <a:latin typeface="Arial" charset="0"/>
              </a:rPr>
              <a:t>Chair Mark Sampson </a:t>
            </a:r>
          </a:p>
          <a:p>
            <a:r>
              <a:rPr lang="en-US" sz="1600" dirty="0" smtClean="0">
                <a:latin typeface="Arial" charset="0"/>
              </a:rPr>
              <a:t>Co-Chair Sandy Friedenthal </a:t>
            </a:r>
          </a:p>
          <a:p>
            <a:r>
              <a:rPr lang="en-US" sz="1600" dirty="0" smtClean="0">
                <a:latin typeface="Arial" charset="0"/>
              </a:rPr>
              <a:t>Webinars and Communications Ray Jorgensen </a:t>
            </a:r>
          </a:p>
          <a:p>
            <a:r>
              <a:rPr lang="en-US" sz="1600" dirty="0" smtClean="0">
                <a:latin typeface="Arial" charset="0"/>
              </a:rPr>
              <a:t>MBSE Wiki Support David </a:t>
            </a:r>
            <a:r>
              <a:rPr lang="en-US" sz="1600" dirty="0" err="1" smtClean="0">
                <a:latin typeface="Arial" charset="0"/>
              </a:rPr>
              <a:t>Lempia</a:t>
            </a:r>
            <a:r>
              <a:rPr lang="en-US" sz="1600" dirty="0" smtClean="0">
                <a:latin typeface="Arial" charset="0"/>
              </a:rPr>
              <a:t> </a:t>
            </a:r>
          </a:p>
          <a:p>
            <a:pPr>
              <a:buFontTx/>
              <a:buNone/>
            </a:pPr>
            <a:r>
              <a:rPr lang="en-US" sz="1600" b="1" dirty="0" smtClean="0">
                <a:latin typeface="Arial" charset="0"/>
              </a:rPr>
              <a:t>Challenge Teams</a:t>
            </a:r>
          </a:p>
          <a:p>
            <a:r>
              <a:rPr lang="en-US" sz="1600" dirty="0" smtClean="0">
                <a:latin typeface="Arial" charset="0"/>
                <a:hlinkClick r:id="rId3" action="ppaction://hlinkfile" tooltip="mbse:modsim"/>
              </a:rPr>
              <a:t>Modeling and Simulation Interoperability</a:t>
            </a:r>
            <a:r>
              <a:rPr lang="en-US" sz="1600" dirty="0" smtClean="0">
                <a:latin typeface="Arial" charset="0"/>
              </a:rPr>
              <a:t> Russell Peak</a:t>
            </a:r>
          </a:p>
          <a:p>
            <a:r>
              <a:rPr lang="en-US" sz="1600" dirty="0" smtClean="0">
                <a:latin typeface="Arial" charset="0"/>
                <a:hlinkClick r:id="rId4" action="ppaction://hlinkfile" tooltip="mbse:space"/>
              </a:rPr>
              <a:t>Space Systems Modeling</a:t>
            </a:r>
            <a:r>
              <a:rPr lang="en-US" sz="1600" dirty="0" smtClean="0">
                <a:latin typeface="Arial" charset="0"/>
              </a:rPr>
              <a:t> Chris Delp </a:t>
            </a:r>
          </a:p>
          <a:p>
            <a:r>
              <a:rPr lang="en-US" sz="1600" dirty="0" smtClean="0">
                <a:latin typeface="Arial" charset="0"/>
                <a:hlinkClick r:id="rId5" action="ppaction://hlinkfile" tooltip="mbse:telescope"/>
              </a:rPr>
              <a:t>Telescope Modeling</a:t>
            </a:r>
            <a:r>
              <a:rPr lang="en-US" sz="1600" dirty="0" smtClean="0">
                <a:latin typeface="Arial" charset="0"/>
              </a:rPr>
              <a:t> Robert Karban </a:t>
            </a:r>
          </a:p>
          <a:p>
            <a:r>
              <a:rPr lang="en-US" sz="1600" dirty="0" smtClean="0">
                <a:latin typeface="Arial" charset="0"/>
                <a:hlinkClick r:id="rId6" action="ppaction://hlinkfile" tooltip="mbse:geoss"/>
              </a:rPr>
              <a:t>GEOSS Modeling</a:t>
            </a:r>
            <a:r>
              <a:rPr lang="en-US" sz="1600" dirty="0" smtClean="0">
                <a:latin typeface="Arial" charset="0"/>
              </a:rPr>
              <a:t> Larry McGovern </a:t>
            </a:r>
          </a:p>
          <a:p>
            <a:pPr>
              <a:buFontTx/>
              <a:buNone/>
            </a:pPr>
            <a:r>
              <a:rPr lang="en-US" sz="1600" b="1" dirty="0" smtClean="0">
                <a:latin typeface="Arial" charset="0"/>
              </a:rPr>
              <a:t>Activity Teams</a:t>
            </a:r>
          </a:p>
          <a:p>
            <a:r>
              <a:rPr lang="en-US" sz="1600" dirty="0" smtClean="0">
                <a:latin typeface="Arial" charset="0"/>
                <a:hlinkClick r:id="rId7" action="ppaction://hlinkfile" tooltip="mbse:usability"/>
              </a:rPr>
              <a:t>MBSE Usability</a:t>
            </a:r>
            <a:r>
              <a:rPr lang="en-US" sz="1600" dirty="0" smtClean="0">
                <a:latin typeface="Arial" charset="0"/>
              </a:rPr>
              <a:t> Scott Workinger </a:t>
            </a:r>
          </a:p>
          <a:p>
            <a:r>
              <a:rPr lang="en-US" sz="1600" dirty="0" smtClean="0">
                <a:latin typeface="Arial" charset="0"/>
                <a:hlinkClick r:id="rId8" action="ppaction://hlinkfile" tooltip="mbse:methodology"/>
              </a:rPr>
              <a:t>Methodology and Metrics</a:t>
            </a:r>
            <a:r>
              <a:rPr lang="en-US" sz="1600" dirty="0" smtClean="0">
                <a:latin typeface="Arial" charset="0"/>
              </a:rPr>
              <a:t> Jeff Estefan</a:t>
            </a:r>
          </a:p>
          <a:p>
            <a:r>
              <a:rPr lang="en-US" sz="1600" dirty="0" smtClean="0">
                <a:latin typeface="Arial" charset="0"/>
                <a:hlinkClick r:id="rId9" action="ppaction://hlinkfile" tooltip="mbse:modelmgt"/>
              </a:rPr>
              <a:t>Model Management</a:t>
            </a:r>
            <a:r>
              <a:rPr lang="en-US" sz="1600" dirty="0" smtClean="0">
                <a:latin typeface="Arial" charset="0"/>
              </a:rPr>
              <a:t> Mark Sampson </a:t>
            </a:r>
          </a:p>
          <a:p>
            <a:r>
              <a:rPr lang="en-US" sz="1600" dirty="0" smtClean="0">
                <a:latin typeface="Arial" charset="0"/>
                <a:hlinkClick r:id="rId10" action="ppaction://hlinkfile" tooltip="mbse:standards"/>
              </a:rPr>
              <a:t>Modeling Standards</a:t>
            </a:r>
            <a:r>
              <a:rPr lang="en-US" sz="1600" dirty="0" smtClean="0">
                <a:latin typeface="Arial" charset="0"/>
              </a:rPr>
              <a:t> Roger Burkhart </a:t>
            </a:r>
          </a:p>
          <a:p>
            <a:r>
              <a:rPr lang="en-US" sz="1600" dirty="0" smtClean="0">
                <a:latin typeface="Arial" charset="0"/>
                <a:hlinkClick r:id="rId11" action="ppaction://hlinkfile" tooltip="mbse:ontology"/>
              </a:rPr>
              <a:t>Ontology</a:t>
            </a:r>
            <a:r>
              <a:rPr lang="en-US" sz="1600" dirty="0" smtClean="0">
                <a:latin typeface="Arial" charset="0"/>
              </a:rPr>
              <a:t> Henson Graves </a:t>
            </a:r>
          </a:p>
          <a:p>
            <a:r>
              <a:rPr lang="en-US" sz="1600" dirty="0" smtClean="0">
                <a:latin typeface="Arial" charset="0"/>
                <a:hlinkClick r:id="rId12" action="ppaction://hlinkfile" tooltip="mbse:enterprise"/>
              </a:rPr>
              <a:t>System of Systems/Enterprise Modeling</a:t>
            </a:r>
            <a:r>
              <a:rPr lang="en-US" sz="1600" dirty="0" smtClean="0">
                <a:latin typeface="Arial" charset="0"/>
              </a:rPr>
              <a:t> Ron Williamson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lstStyle/>
          <a:p>
            <a:r>
              <a:rPr lang="en-US" smtClean="0">
                <a:latin typeface="Arial" charset="0"/>
              </a:rPr>
              <a:t>MBSE Workshop</a:t>
            </a:r>
          </a:p>
        </p:txBody>
      </p:sp>
      <p:sp>
        <p:nvSpPr>
          <p:cNvPr id="8195" name="Rectangle 3"/>
          <p:cNvSpPr>
            <a:spLocks noGrp="1" noChangeArrowheads="1"/>
          </p:cNvSpPr>
          <p:nvPr>
            <p:ph type="body" idx="4294967295"/>
          </p:nvPr>
        </p:nvSpPr>
        <p:spPr>
          <a:xfrm>
            <a:off x="685800" y="1066800"/>
            <a:ext cx="8077200" cy="4876800"/>
          </a:xfrm>
        </p:spPr>
        <p:txBody>
          <a:bodyPr/>
          <a:lstStyle/>
          <a:p>
            <a:r>
              <a:rPr lang="en-US" dirty="0" smtClean="0">
                <a:latin typeface="Arial" charset="0"/>
              </a:rPr>
              <a:t>Objectives</a:t>
            </a:r>
          </a:p>
          <a:p>
            <a:pPr lvl="1"/>
            <a:r>
              <a:rPr lang="en-US" dirty="0" smtClean="0">
                <a:latin typeface="Arial" charset="0"/>
              </a:rPr>
              <a:t>Learn about the latest MBSE activities  </a:t>
            </a:r>
          </a:p>
          <a:p>
            <a:pPr lvl="1"/>
            <a:r>
              <a:rPr lang="en-US" dirty="0" smtClean="0">
                <a:latin typeface="Arial" charset="0"/>
              </a:rPr>
              <a:t>Contribute to MBSE Roadmap and Plans</a:t>
            </a:r>
          </a:p>
          <a:p>
            <a:r>
              <a:rPr lang="en-US" dirty="0" smtClean="0">
                <a:latin typeface="Arial" charset="0"/>
              </a:rPr>
              <a:t>Agenda</a:t>
            </a:r>
          </a:p>
          <a:p>
            <a:pPr lvl="1"/>
            <a:r>
              <a:rPr lang="en-US" dirty="0" smtClean="0">
                <a:latin typeface="Arial" charset="0"/>
              </a:rPr>
              <a:t>Saturday, </a:t>
            </a:r>
            <a:r>
              <a:rPr lang="en-US" dirty="0" smtClean="0">
                <a:latin typeface="Arial" charset="0"/>
              </a:rPr>
              <a:t>January </a:t>
            </a:r>
            <a:r>
              <a:rPr lang="en-US" dirty="0" smtClean="0">
                <a:latin typeface="Arial" charset="0"/>
              </a:rPr>
              <a:t>29 – Leadership Team Meeting</a:t>
            </a:r>
          </a:p>
          <a:p>
            <a:pPr lvl="1"/>
            <a:r>
              <a:rPr lang="en-US" dirty="0" smtClean="0">
                <a:latin typeface="Arial" charset="0"/>
              </a:rPr>
              <a:t>Sunday, </a:t>
            </a:r>
            <a:r>
              <a:rPr lang="en-US" dirty="0" smtClean="0">
                <a:latin typeface="Arial" charset="0"/>
              </a:rPr>
              <a:t>January </a:t>
            </a:r>
            <a:r>
              <a:rPr lang="en-US" dirty="0" smtClean="0">
                <a:latin typeface="Arial" charset="0"/>
              </a:rPr>
              <a:t>30 - Presentations</a:t>
            </a:r>
          </a:p>
          <a:p>
            <a:pPr lvl="1"/>
            <a:r>
              <a:rPr lang="en-US" dirty="0" smtClean="0">
                <a:latin typeface="Arial" charset="0"/>
              </a:rPr>
              <a:t>Monday </a:t>
            </a:r>
            <a:r>
              <a:rPr lang="en-US" dirty="0" smtClean="0">
                <a:latin typeface="Arial" charset="0"/>
              </a:rPr>
              <a:t>January </a:t>
            </a:r>
            <a:r>
              <a:rPr lang="en-US" dirty="0" smtClean="0">
                <a:latin typeface="Arial" charset="0"/>
              </a:rPr>
              <a:t>31 – Breakout Sessions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r>
              <a:rPr lang="en-US" dirty="0" smtClean="0">
                <a:latin typeface="Arial" charset="0"/>
              </a:rPr>
              <a:t>General Observations</a:t>
            </a:r>
          </a:p>
        </p:txBody>
      </p:sp>
      <p:sp>
        <p:nvSpPr>
          <p:cNvPr id="9219" name="Rectangle 3"/>
          <p:cNvSpPr>
            <a:spLocks noGrp="1" noChangeArrowheads="1"/>
          </p:cNvSpPr>
          <p:nvPr>
            <p:ph type="body" idx="4294967295"/>
          </p:nvPr>
        </p:nvSpPr>
        <p:spPr>
          <a:xfrm>
            <a:off x="685800" y="1066800"/>
            <a:ext cx="8153400" cy="4876800"/>
          </a:xfrm>
        </p:spPr>
        <p:txBody>
          <a:bodyPr/>
          <a:lstStyle/>
          <a:p>
            <a:r>
              <a:rPr lang="en-US" sz="2400" dirty="0" smtClean="0">
                <a:latin typeface="Arial" charset="0"/>
              </a:rPr>
              <a:t>Continued broad interest in MBSE</a:t>
            </a:r>
          </a:p>
          <a:p>
            <a:pPr lvl="1"/>
            <a:r>
              <a:rPr lang="en-US" dirty="0" smtClean="0">
                <a:latin typeface="Arial" charset="0"/>
              </a:rPr>
              <a:t>Broad company participation and initiatives</a:t>
            </a:r>
          </a:p>
          <a:p>
            <a:pPr lvl="1"/>
            <a:r>
              <a:rPr lang="en-US" dirty="0" err="1" smtClean="0">
                <a:latin typeface="Arial" charset="0"/>
              </a:rPr>
              <a:t>DoD</a:t>
            </a:r>
            <a:r>
              <a:rPr lang="en-US" dirty="0" smtClean="0">
                <a:latin typeface="Arial" charset="0"/>
              </a:rPr>
              <a:t> - NDIA MBE Report and Systems 2020</a:t>
            </a:r>
          </a:p>
          <a:p>
            <a:r>
              <a:rPr lang="en-US" sz="2400" dirty="0" smtClean="0">
                <a:latin typeface="Arial" charset="0"/>
              </a:rPr>
              <a:t>INCOSE has opportunity to foster collaboration and maintain leadership role to advance the practice of MBSE </a:t>
            </a:r>
          </a:p>
          <a:p>
            <a:pPr lvl="1"/>
            <a:r>
              <a:rPr lang="en-US" dirty="0" smtClean="0">
                <a:latin typeface="Arial" charset="0"/>
              </a:rPr>
              <a:t>Webinars</a:t>
            </a:r>
          </a:p>
          <a:p>
            <a:pPr lvl="1"/>
            <a:r>
              <a:rPr lang="en-US" dirty="0" smtClean="0">
                <a:latin typeface="Arial" charset="0"/>
              </a:rPr>
              <a:t>Workshops</a:t>
            </a:r>
          </a:p>
          <a:p>
            <a:pPr lvl="1"/>
            <a:r>
              <a:rPr lang="en-US" dirty="0" smtClean="0">
                <a:latin typeface="Arial" charset="0"/>
              </a:rPr>
              <a:t>Wiki</a:t>
            </a:r>
          </a:p>
          <a:p>
            <a:pPr lvl="1"/>
            <a:endParaRPr lang="en-US" dirty="0" smtClean="0">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latin typeface="Arial" charset="0"/>
              </a:rPr>
              <a:t>To restate the obvious…</a:t>
            </a:r>
          </a:p>
        </p:txBody>
      </p:sp>
      <p:sp>
        <p:nvSpPr>
          <p:cNvPr id="3" name="Content Placeholder 2"/>
          <p:cNvSpPr>
            <a:spLocks noGrp="1"/>
          </p:cNvSpPr>
          <p:nvPr>
            <p:ph idx="1"/>
          </p:nvPr>
        </p:nvSpPr>
        <p:spPr>
          <a:xfrm>
            <a:off x="533400" y="1066800"/>
            <a:ext cx="8208963" cy="4681538"/>
          </a:xfrm>
        </p:spPr>
        <p:txBody>
          <a:bodyPr/>
          <a:lstStyle/>
          <a:p>
            <a:pPr marL="457200" indent="-457200">
              <a:buFont typeface="Arial" pitchFamily="34" charset="0"/>
              <a:buChar char="•"/>
              <a:defRPr/>
            </a:pPr>
            <a:r>
              <a:rPr lang="en-US" sz="2000" dirty="0" smtClean="0"/>
              <a:t>Complex systems are everywhere… </a:t>
            </a:r>
          </a:p>
          <a:p>
            <a:pPr marL="457200" indent="-457200">
              <a:buFont typeface="Arial" pitchFamily="34" charset="0"/>
              <a:buChar char="•"/>
              <a:defRPr/>
            </a:pPr>
            <a:r>
              <a:rPr lang="en-US" sz="2000" dirty="0" smtClean="0"/>
              <a:t>They are becoming the norm, not the exception</a:t>
            </a:r>
          </a:p>
          <a:p>
            <a:pPr marL="457200" indent="-457200">
              <a:buFont typeface="Arial" pitchFamily="34" charset="0"/>
              <a:buChar char="•"/>
              <a:defRPr/>
            </a:pPr>
            <a:r>
              <a:rPr lang="en-US" sz="2000" dirty="0" smtClean="0"/>
              <a:t>They require systems/cross-domain thinking to be successful</a:t>
            </a:r>
          </a:p>
          <a:p>
            <a:pPr marL="457200" indent="-457200">
              <a:buFont typeface="Arial" pitchFamily="34" charset="0"/>
              <a:buChar char="•"/>
              <a:defRPr/>
            </a:pPr>
            <a:r>
              <a:rPr lang="en-US" sz="2000" dirty="0" smtClean="0"/>
              <a:t>Existing processes can’t handle the complexity, magnitude, etc. </a:t>
            </a:r>
          </a:p>
          <a:p>
            <a:pPr marL="457200" indent="-457200">
              <a:buFont typeface="Arial" pitchFamily="34" charset="0"/>
              <a:buChar char="•"/>
              <a:defRPr/>
            </a:pPr>
            <a:r>
              <a:rPr lang="en-US" sz="2000" dirty="0" smtClean="0"/>
              <a:t>Models are becoming the master, not drawings, not documents,…</a:t>
            </a:r>
          </a:p>
          <a:p>
            <a:pPr marL="457200" indent="-457200">
              <a:buFont typeface="Arial" pitchFamily="34" charset="0"/>
              <a:buChar char="•"/>
              <a:defRPr/>
            </a:pPr>
            <a:r>
              <a:rPr lang="en-US" sz="2000" dirty="0" smtClean="0"/>
              <a:t>Model-based systems world is coming…  </a:t>
            </a:r>
          </a:p>
          <a:p>
            <a:pPr>
              <a:defRPr/>
            </a:pPr>
            <a:endParaRPr lang="en-US" sz="2000" dirty="0" smtClean="0"/>
          </a:p>
          <a:p>
            <a:pPr>
              <a:defRPr/>
            </a:pPr>
            <a:endParaRPr lang="en-US" sz="2000" dirty="0"/>
          </a:p>
        </p:txBody>
      </p:sp>
      <p:pic>
        <p:nvPicPr>
          <p:cNvPr id="10244" name="Picture 3" descr="7E7.jpg"/>
          <p:cNvPicPr>
            <a:picLocks noChangeAspect="1"/>
          </p:cNvPicPr>
          <p:nvPr/>
        </p:nvPicPr>
        <p:blipFill>
          <a:blip r:embed="rId3"/>
          <a:srcRect/>
          <a:stretch>
            <a:fillRect/>
          </a:stretch>
        </p:blipFill>
        <p:spPr bwMode="auto">
          <a:xfrm>
            <a:off x="5795963" y="3429000"/>
            <a:ext cx="2622550" cy="2019300"/>
          </a:xfrm>
          <a:prstGeom prst="rect">
            <a:avLst/>
          </a:prstGeom>
          <a:noFill/>
          <a:ln w="9525">
            <a:noFill/>
            <a:miter lim="800000"/>
            <a:headEnd/>
            <a:tailEnd/>
          </a:ln>
        </p:spPr>
      </p:pic>
      <p:sp>
        <p:nvSpPr>
          <p:cNvPr id="5" name="Rectangle 4"/>
          <p:cNvSpPr/>
          <p:nvPr/>
        </p:nvSpPr>
        <p:spPr bwMode="auto">
          <a:xfrm>
            <a:off x="5943600" y="4953000"/>
            <a:ext cx="3048000" cy="17526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tIns="0" rIns="0" bIns="0"/>
          <a:lstStyle/>
          <a:p>
            <a:pPr eaLnBrk="1" hangingPunct="1">
              <a:defRPr/>
            </a:pPr>
            <a:r>
              <a:rPr lang="en-US" sz="1400" dirty="0"/>
              <a:t>~5000 sensors, ECU’s, etc. communicating over 9000 connections via 1,000,000+ types of messages, performing 2000+ functions in triple-redundant, physically separated fashion with each tail number a different configuration</a:t>
            </a:r>
            <a:endParaRPr lang="en-US" sz="1400" dirty="0">
              <a:latin typeface="Arial" pitchFamily="34" charset="0"/>
            </a:endParaRPr>
          </a:p>
        </p:txBody>
      </p:sp>
      <p:pic>
        <p:nvPicPr>
          <p:cNvPr id="10248" name="Picture 3"/>
          <p:cNvPicPr>
            <a:picLocks noChangeAspect="1" noChangeArrowheads="1"/>
          </p:cNvPicPr>
          <p:nvPr/>
        </p:nvPicPr>
        <p:blipFill>
          <a:blip r:embed="rId4"/>
          <a:srcRect/>
          <a:stretch>
            <a:fillRect/>
          </a:stretch>
        </p:blipFill>
        <p:spPr bwMode="auto">
          <a:xfrm>
            <a:off x="250825" y="3716338"/>
            <a:ext cx="2019300" cy="2032000"/>
          </a:xfrm>
          <a:prstGeom prst="rect">
            <a:avLst/>
          </a:prstGeom>
          <a:noFill/>
          <a:ln w="9525">
            <a:noFill/>
            <a:miter lim="800000"/>
            <a:headEnd/>
            <a:tailEnd/>
          </a:ln>
        </p:spPr>
      </p:pic>
      <p:sp>
        <p:nvSpPr>
          <p:cNvPr id="8" name="Rectangle 7"/>
          <p:cNvSpPr/>
          <p:nvPr/>
        </p:nvSpPr>
        <p:spPr bwMode="auto">
          <a:xfrm>
            <a:off x="457200" y="5638800"/>
            <a:ext cx="3048000" cy="9144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tIns="0" rIns="0" bIns="0"/>
          <a:lstStyle/>
          <a:p>
            <a:pPr eaLnBrk="1" hangingPunct="1">
              <a:defRPr/>
            </a:pPr>
            <a:r>
              <a:rPr lang="en-US" sz="1400" dirty="0"/>
              <a:t>“You’re not going to lay out a billion-gate integrated circuit by hand in your life-time”  </a:t>
            </a:r>
            <a:r>
              <a:rPr lang="en-US" sz="1200" i="1" dirty="0"/>
              <a:t>1972  Dr. Charles Rose at TI (Inventor of HDL’s) </a:t>
            </a:r>
            <a:endParaRPr lang="en-US" sz="1400" i="1" dirty="0">
              <a:latin typeface="Arial" pitchFamily="34" charset="0"/>
            </a:endParaRPr>
          </a:p>
        </p:txBody>
      </p:sp>
      <p:pic>
        <p:nvPicPr>
          <p:cNvPr id="10252" name="Picture 8" descr="Opel_Insignia.png"/>
          <p:cNvPicPr>
            <a:picLocks noChangeAspect="1"/>
          </p:cNvPicPr>
          <p:nvPr/>
        </p:nvPicPr>
        <p:blipFill>
          <a:blip r:embed="rId5"/>
          <a:srcRect/>
          <a:stretch>
            <a:fillRect/>
          </a:stretch>
        </p:blipFill>
        <p:spPr bwMode="auto">
          <a:xfrm rot="21289137" flipH="1">
            <a:off x="2655888" y="3436938"/>
            <a:ext cx="3263900" cy="2371725"/>
          </a:xfrm>
          <a:prstGeom prst="rect">
            <a:avLst/>
          </a:prstGeom>
          <a:noFill/>
          <a:ln w="9525">
            <a:noFill/>
            <a:miter lim="800000"/>
            <a:headEnd/>
            <a:tailEnd/>
          </a:ln>
        </p:spPr>
      </p:pic>
      <p:sp>
        <p:nvSpPr>
          <p:cNvPr id="10" name="Rectangle 9"/>
          <p:cNvSpPr/>
          <p:nvPr/>
        </p:nvSpPr>
        <p:spPr bwMode="auto">
          <a:xfrm>
            <a:off x="2449654" y="4676131"/>
            <a:ext cx="2004077" cy="789485"/>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tIns="0" rIns="0" bIns="0"/>
          <a:lstStyle/>
          <a:p>
            <a:pPr algn="ctr" eaLnBrk="1" hangingPunct="1">
              <a:defRPr/>
            </a:pPr>
            <a:r>
              <a:rPr lang="en-US" sz="1400" dirty="0"/>
              <a:t>“…no two BMW 5 series sold last year were the same. “</a:t>
            </a:r>
            <a:endParaRPr lang="en-US" sz="1400" dirty="0">
              <a:latin typeface="Arial"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DAF49761C18149B7477DD8D9C51F2B" ma:contentTypeVersion="0" ma:contentTypeDescription="Create a new document." ma:contentTypeScope="" ma:versionID="df6921dd901eaf0ee9a904633abb1df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DAE41A2-3E7C-4F94-9420-8852244ECE06}">
  <ds:schemaRefs>
    <ds:schemaRef ds:uri="http://schemas.microsoft.com/sharepoint/v3/contenttype/forms"/>
  </ds:schemaRefs>
</ds:datastoreItem>
</file>

<file path=customXml/itemProps2.xml><?xml version="1.0" encoding="utf-8"?>
<ds:datastoreItem xmlns:ds="http://schemas.openxmlformats.org/officeDocument/2006/customXml" ds:itemID="{365E11F4-BCEE-41C3-8991-9ABDBA4A53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156CEEB-7C65-466D-A36D-ED55B97957BC}">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206</TotalTime>
  <Words>1006</Words>
  <Application>Microsoft Office PowerPoint</Application>
  <PresentationFormat>On-screen Show (4:3)</PresentationFormat>
  <Paragraphs>179</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2_Default Design</vt:lpstr>
      <vt:lpstr>Model-based Systems Engineering (MBSE) Initiative</vt:lpstr>
      <vt:lpstr>MBSE Initiative Charter</vt:lpstr>
      <vt:lpstr>Integrated Systems Engineering Vision </vt:lpstr>
      <vt:lpstr>INCOSE MBSE Roadmap</vt:lpstr>
      <vt:lpstr>MBSE Initiative Status</vt:lpstr>
      <vt:lpstr>MBSE Leadership Team</vt:lpstr>
      <vt:lpstr>MBSE Workshop</vt:lpstr>
      <vt:lpstr>General Observations</vt:lpstr>
      <vt:lpstr>To restate the obvious…</vt:lpstr>
      <vt:lpstr>Model-based SE world  is coming…</vt:lpstr>
      <vt:lpstr>Organizational SDB’s…</vt:lpstr>
      <vt:lpstr>Backup</vt:lpstr>
      <vt:lpstr>MBSE Presentations Sunday, January 30 Agenda</vt:lpstr>
      <vt:lpstr>MBSE Breakout Sessions Monday, January 31 Agenda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Sanford</cp:lastModifiedBy>
  <cp:revision>45</cp:revision>
  <cp:lastPrinted>2009-04-22T19:24:48Z</cp:lastPrinted>
  <dcterms:created xsi:type="dcterms:W3CDTF">2008-02-28T21:57:35Z</dcterms:created>
  <dcterms:modified xsi:type="dcterms:W3CDTF">2011-01-29T16:42:08Z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