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65" r:id="rId8"/>
    <p:sldId id="261" r:id="rId9"/>
    <p:sldId id="263" r:id="rId10"/>
    <p:sldId id="264" r:id="rId11"/>
    <p:sldId id="274" r:id="rId12"/>
    <p:sldId id="262" r:id="rId13"/>
    <p:sldId id="268" r:id="rId14"/>
    <p:sldId id="267" r:id="rId15"/>
    <p:sldId id="266" r:id="rId16"/>
    <p:sldId id="269" r:id="rId17"/>
    <p:sldId id="271" r:id="rId18"/>
    <p:sldId id="270" r:id="rId19"/>
    <p:sldId id="275" r:id="rId20"/>
    <p:sldId id="272" r:id="rId21"/>
    <p:sldId id="276" r:id="rId22"/>
    <p:sldId id="277" r:id="rId23"/>
    <p:sldId id="278" r:id="rId24"/>
    <p:sldId id="280" r:id="rId25"/>
    <p:sldId id="279" r:id="rId26"/>
  </p:sldIdLst>
  <p:sldSz cx="9144000" cy="6858000" type="screen4x3"/>
  <p:notesSz cx="707707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B05C97-4449-469A-BACE-1BD8B72AC849}"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718EB-9538-4805-BBDE-298F2CBC65BF}" type="slidenum">
              <a:rPr lang="en-US" smtClean="0"/>
              <a:t>‹#›</a:t>
            </a:fld>
            <a:endParaRPr lang="en-US"/>
          </a:p>
        </p:txBody>
      </p:sp>
      <p:pic>
        <p:nvPicPr>
          <p:cNvPr id="1026" name="Picture 1" descr="Description: Logo of International Council on Systems Engineering (INCOS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2056" y="485774"/>
            <a:ext cx="308133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76200"/>
            <a:ext cx="2490787" cy="137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9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05C97-4449-469A-BACE-1BD8B72AC849}"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270330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B05C97-4449-469A-BACE-1BD8B72AC849}"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22782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5/3/2012</a:t>
            </a:r>
            <a:endParaRPr lang="en-US" dirty="0"/>
          </a:p>
        </p:txBody>
      </p:sp>
      <p:sp>
        <p:nvSpPr>
          <p:cNvPr id="5" name="Footer Placeholder 4"/>
          <p:cNvSpPr>
            <a:spLocks noGrp="1"/>
          </p:cNvSpPr>
          <p:nvPr>
            <p:ph type="ftr" sz="quarter" idx="11"/>
          </p:nvPr>
        </p:nvSpPr>
        <p:spPr/>
        <p:txBody>
          <a:bodyPr/>
          <a:lstStyle/>
          <a:p>
            <a:r>
              <a:rPr lang="en-US" dirty="0" smtClean="0"/>
              <a:t>GEOSS MBSE</a:t>
            </a:r>
            <a:endParaRPr lang="en-US" dirty="0"/>
          </a:p>
        </p:txBody>
      </p:sp>
      <p:sp>
        <p:nvSpPr>
          <p:cNvPr id="6" name="Slide Number Placeholder 5"/>
          <p:cNvSpPr>
            <a:spLocks noGrp="1"/>
          </p:cNvSpPr>
          <p:nvPr>
            <p:ph type="sldNum" sz="quarter" idx="12"/>
          </p:nvPr>
        </p:nvSpPr>
        <p:spPr/>
        <p:txBody>
          <a:bodyPr/>
          <a:lstStyle/>
          <a:p>
            <a:fld id="{6C2718EB-9538-4805-BBDE-298F2CBC65BF}"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926" y="381000"/>
            <a:ext cx="144779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90708" y="599281"/>
            <a:ext cx="1600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69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B05C97-4449-469A-BACE-1BD8B72AC849}"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106101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B05C97-4449-469A-BACE-1BD8B72AC849}"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3122967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B05C97-4449-469A-BACE-1BD8B72AC849}" type="datetimeFigureOut">
              <a:rPr lang="en-US" smtClean="0"/>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125543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B05C97-4449-469A-BACE-1BD8B72AC849}" type="datetimeFigureOut">
              <a:rPr lang="en-US" smtClean="0"/>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112493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5/3/2012</a:t>
            </a:r>
            <a:endParaRPr lang="en-US" dirty="0"/>
          </a:p>
        </p:txBody>
      </p:sp>
      <p:sp>
        <p:nvSpPr>
          <p:cNvPr id="3" name="Footer Placeholder 2"/>
          <p:cNvSpPr>
            <a:spLocks noGrp="1"/>
          </p:cNvSpPr>
          <p:nvPr>
            <p:ph type="ftr" sz="quarter" idx="11"/>
          </p:nvPr>
        </p:nvSpPr>
        <p:spPr/>
        <p:txBody>
          <a:bodyPr/>
          <a:lstStyle/>
          <a:p>
            <a:r>
              <a:rPr lang="en-US" dirty="0" smtClean="0"/>
              <a:t>GEOSS MBSE</a:t>
            </a:r>
            <a:endParaRPr lang="en-US" dirty="0"/>
          </a:p>
        </p:txBody>
      </p:sp>
      <p:sp>
        <p:nvSpPr>
          <p:cNvPr id="4" name="Slide Number Placeholder 3"/>
          <p:cNvSpPr>
            <a:spLocks noGrp="1"/>
          </p:cNvSpPr>
          <p:nvPr>
            <p:ph type="sldNum" sz="quarter" idx="12"/>
          </p:nvPr>
        </p:nvSpPr>
        <p:spPr/>
        <p:txBody>
          <a:bodyPr/>
          <a:lstStyle/>
          <a:p>
            <a:fld id="{6C2718EB-9538-4805-BBDE-298F2CBC65BF}" type="slidenum">
              <a:rPr lang="en-US" smtClean="0"/>
              <a:t>‹#›</a:t>
            </a:fld>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1200" y="152400"/>
            <a:ext cx="307816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0"/>
            <a:ext cx="249396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5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05C97-4449-469A-BACE-1BD8B72AC849}"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193014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05C97-4449-469A-BACE-1BD8B72AC849}"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718EB-9538-4805-BBDE-298F2CBC65BF}" type="slidenum">
              <a:rPr lang="en-US" smtClean="0"/>
              <a:t>‹#›</a:t>
            </a:fld>
            <a:endParaRPr lang="en-US"/>
          </a:p>
        </p:txBody>
      </p:sp>
    </p:spTree>
    <p:extLst>
      <p:ext uri="{BB962C8B-B14F-4D97-AF65-F5344CB8AC3E}">
        <p14:creationId xmlns:p14="http://schemas.microsoft.com/office/powerpoint/2010/main" val="12007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05C97-4449-469A-BACE-1BD8B72AC849}" type="datetimeFigureOut">
              <a:rPr lang="en-US" smtClean="0"/>
              <a:t>4/29/2012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718EB-9538-4805-BBDE-298F2CBC65BF}" type="slidenum">
              <a:rPr lang="en-US" smtClean="0"/>
              <a:t>‹#›</a:t>
            </a:fld>
            <a:endParaRPr lang="en-US"/>
          </a:p>
        </p:txBody>
      </p:sp>
    </p:spTree>
    <p:extLst>
      <p:ext uri="{BB962C8B-B14F-4D97-AF65-F5344CB8AC3E}">
        <p14:creationId xmlns:p14="http://schemas.microsoft.com/office/powerpoint/2010/main" val="729824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emf"/><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GEOSS Model Based System Engineering Session Plan</a:t>
            </a:r>
            <a:endParaRPr lang="en-US" dirty="0"/>
          </a:p>
        </p:txBody>
      </p:sp>
      <p:sp>
        <p:nvSpPr>
          <p:cNvPr id="3" name="Subtitle 2"/>
          <p:cNvSpPr>
            <a:spLocks noGrp="1"/>
          </p:cNvSpPr>
          <p:nvPr>
            <p:ph type="subTitle" idx="1"/>
          </p:nvPr>
        </p:nvSpPr>
        <p:spPr/>
        <p:txBody>
          <a:bodyPr/>
          <a:lstStyle/>
          <a:p>
            <a:r>
              <a:rPr lang="en-US" dirty="0" smtClean="0"/>
              <a:t>By Lawrence E. McGovern, DSC</a:t>
            </a:r>
          </a:p>
          <a:p>
            <a:r>
              <a:rPr lang="en-US" dirty="0"/>
              <a:t>I</a:t>
            </a:r>
            <a:r>
              <a:rPr lang="en-US" dirty="0" smtClean="0"/>
              <a:t>nternational Council on System Engineering/Blue Heron Services</a:t>
            </a:r>
            <a:endParaRPr lang="en-US" dirty="0"/>
          </a:p>
        </p:txBody>
      </p:sp>
    </p:spTree>
    <p:extLst>
      <p:ext uri="{BB962C8B-B14F-4D97-AF65-F5344CB8AC3E}">
        <p14:creationId xmlns:p14="http://schemas.microsoft.com/office/powerpoint/2010/main" val="107948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Enterprise View – Sequence Diagram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71600"/>
            <a:ext cx="723900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8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609601"/>
            <a:ext cx="8566150"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5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View Diagram (Class)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763000" cy="391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62099" y="5620434"/>
            <a:ext cx="6096001" cy="646331"/>
          </a:xfrm>
          <a:prstGeom prst="rect">
            <a:avLst/>
          </a:prstGeom>
          <a:noFill/>
        </p:spPr>
        <p:txBody>
          <a:bodyPr wrap="square" rtlCol="0">
            <a:spAutoFit/>
          </a:bodyPr>
          <a:lstStyle/>
          <a:p>
            <a:r>
              <a:rPr lang="en-US" dirty="0" smtClean="0"/>
              <a:t>Information View- Information/Changes to Information/Constraints</a:t>
            </a:r>
            <a:endParaRPr lang="en-US" dirty="0"/>
          </a:p>
        </p:txBody>
      </p:sp>
    </p:spTree>
    <p:extLst>
      <p:ext uri="{BB962C8B-B14F-4D97-AF65-F5344CB8AC3E}">
        <p14:creationId xmlns:p14="http://schemas.microsoft.com/office/powerpoint/2010/main" val="2375326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43000"/>
            <a:ext cx="7772400" cy="1362075"/>
          </a:xfrm>
        </p:spPr>
        <p:txBody>
          <a:bodyPr/>
          <a:lstStyle/>
          <a:p>
            <a:r>
              <a:rPr lang="en-US" dirty="0" smtClean="0"/>
              <a:t>Computational View</a:t>
            </a:r>
            <a:br>
              <a:rPr lang="en-US" dirty="0" smtClean="0"/>
            </a:br>
            <a:endParaRPr lang="en-US" dirty="0"/>
          </a:p>
        </p:txBody>
      </p:sp>
      <p:sp>
        <p:nvSpPr>
          <p:cNvPr id="4" name="Text Placeholder 3"/>
          <p:cNvSpPr>
            <a:spLocks noGrp="1"/>
          </p:cNvSpPr>
          <p:nvPr>
            <p:ph type="body" idx="1"/>
          </p:nvPr>
        </p:nvSpPr>
        <p:spPr/>
        <p:txBody>
          <a:bodyPr>
            <a:normAutofit lnSpcReduction="10000"/>
          </a:bodyPr>
          <a:lstStyle/>
          <a:p>
            <a:pPr lvl="0"/>
            <a:r>
              <a:rPr lang="en-US" sz="2400" dirty="0">
                <a:solidFill>
                  <a:prstClr val="black"/>
                </a:solidFill>
              </a:rPr>
              <a:t>The </a:t>
            </a:r>
            <a:r>
              <a:rPr lang="en-US" sz="2400" i="1" dirty="0">
                <a:solidFill>
                  <a:prstClr val="black"/>
                </a:solidFill>
              </a:rPr>
              <a:t>computational viewpoint</a:t>
            </a:r>
            <a:r>
              <a:rPr lang="en-US" sz="2400" dirty="0">
                <a:solidFill>
                  <a:prstClr val="black"/>
                </a:solidFill>
              </a:rPr>
              <a:t>, </a:t>
            </a:r>
            <a:r>
              <a:rPr lang="en-US" sz="2400" dirty="0" smtClean="0">
                <a:solidFill>
                  <a:prstClr val="black"/>
                </a:solidFill>
              </a:rPr>
              <a:t>enables </a:t>
            </a:r>
            <a:r>
              <a:rPr lang="en-US" sz="2400" dirty="0">
                <a:solidFill>
                  <a:prstClr val="black"/>
                </a:solidFill>
              </a:rPr>
              <a:t>distribution through functional decomposition on the system into objects which interact at interfaces. It describes the functionality provided by the system and its functional decomposition.</a:t>
            </a:r>
          </a:p>
          <a:p>
            <a:endParaRPr lang="en-US" dirty="0"/>
          </a:p>
        </p:txBody>
      </p:sp>
    </p:spTree>
    <p:extLst>
      <p:ext uri="{BB962C8B-B14F-4D97-AF65-F5344CB8AC3E}">
        <p14:creationId xmlns:p14="http://schemas.microsoft.com/office/powerpoint/2010/main" val="1287525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View Templates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 y="1828800"/>
            <a:ext cx="74580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42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View – Object Template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87500"/>
            <a:ext cx="83058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600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View Data Types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8382000" cy="48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368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0833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View –Interface Signature</a:t>
            </a:r>
            <a:br>
              <a:rPr lang="en-US" dirty="0" smtClean="0"/>
            </a:br>
            <a:endParaRPr lang="en-US" dirty="0"/>
          </a:p>
        </p:txBody>
      </p:sp>
      <p:grpSp>
        <p:nvGrpSpPr>
          <p:cNvPr id="3" name="Group 5"/>
          <p:cNvGrpSpPr>
            <a:grpSpLocks noChangeAspect="1"/>
          </p:cNvGrpSpPr>
          <p:nvPr/>
        </p:nvGrpSpPr>
        <p:grpSpPr bwMode="auto">
          <a:xfrm>
            <a:off x="-21310583" y="-7958121"/>
            <a:ext cx="0" cy="0"/>
            <a:chOff x="-16304" y="-5013"/>
            <a:chExt cx="38368" cy="14347"/>
          </a:xfrm>
        </p:grpSpPr>
        <p:sp>
          <p:nvSpPr>
            <p:cNvPr id="4" name="AutoShape 4"/>
            <p:cNvSpPr>
              <a:spLocks noChangeAspect="1" noChangeArrowheads="1" noTextEdit="1"/>
            </p:cNvSpPr>
            <p:nvPr/>
          </p:nvSpPr>
          <p:spPr bwMode="auto">
            <a:xfrm>
              <a:off x="-16304" y="-5013"/>
              <a:ext cx="38368" cy="1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16153" y="-4862"/>
              <a:ext cx="38058" cy="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7"/>
            <p:cNvSpPr>
              <a:spLocks noChangeArrowheads="1"/>
            </p:cNvSpPr>
            <p:nvPr/>
          </p:nvSpPr>
          <p:spPr bwMode="auto">
            <a:xfrm>
              <a:off x="-15979" y="-4688"/>
              <a:ext cx="797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BDPolaEchoSystemInterfaceSignature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13335" y="770"/>
              <a:ext cx="351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IRadiometrics-is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15571" y="1692"/>
              <a:ext cx="667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getImages () : Cloud-freeImages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0"/>
            <p:cNvSpPr>
              <a:spLocks noChangeArrowheads="1"/>
            </p:cNvSpPr>
            <p:nvPr/>
          </p:nvSpPr>
          <p:spPr bwMode="auto">
            <a:xfrm>
              <a:off x="-15571" y="2297"/>
              <a:ext cx="680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performRadiometricCorrection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1"/>
            <p:cNvSpPr>
              <a:spLocks noChangeArrowheads="1"/>
            </p:cNvSpPr>
            <p:nvPr/>
          </p:nvSpPr>
          <p:spPr bwMode="auto">
            <a:xfrm>
              <a:off x="-15571" y="2901"/>
              <a:ext cx="778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executeUnsupervisedClassification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2"/>
            <p:cNvSpPr>
              <a:spLocks noChangeArrowheads="1"/>
            </p:cNvSpPr>
            <p:nvPr/>
          </p:nvSpPr>
          <p:spPr bwMode="auto">
            <a:xfrm>
              <a:off x="-15571" y="3506"/>
              <a:ext cx="550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developRectifiedImages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2925" y="-3834"/>
              <a:ext cx="41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IImage Selection-is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4716" y="-2912"/>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5"/>
            <p:cNvSpPr>
              <a:spLocks noChangeArrowheads="1"/>
            </p:cNvSpPr>
            <p:nvPr/>
          </p:nvSpPr>
          <p:spPr bwMode="auto">
            <a:xfrm>
              <a:off x="-4716" y="-2307"/>
              <a:ext cx="659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getSelectionCriteria () : Criteria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6"/>
            <p:cNvSpPr>
              <a:spLocks noChangeArrowheads="1"/>
            </p:cNvSpPr>
            <p:nvPr/>
          </p:nvSpPr>
          <p:spPr bwMode="auto">
            <a:xfrm>
              <a:off x="-4716" y="-1702"/>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7"/>
            <p:cNvSpPr>
              <a:spLocks noChangeArrowheads="1"/>
            </p:cNvSpPr>
            <p:nvPr/>
          </p:nvSpPr>
          <p:spPr bwMode="auto">
            <a:xfrm>
              <a:off x="-5086" y="747"/>
              <a:ext cx="401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ICloud-FreeImages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8"/>
            <p:cNvSpPr>
              <a:spLocks noChangeArrowheads="1"/>
            </p:cNvSpPr>
            <p:nvPr/>
          </p:nvSpPr>
          <p:spPr bwMode="auto">
            <a:xfrm>
              <a:off x="-7020" y="1669"/>
              <a:ext cx="61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getBandsofInterest () : Bands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7020" y="2274"/>
              <a:ext cx="698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7020" y="2879"/>
              <a:ext cx="579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identifyCloud-FreeImages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5656" y="-3834"/>
              <a:ext cx="394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IChange Images-is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3329" y="-2912"/>
              <a:ext cx="60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3"/>
            <p:cNvSpPr>
              <a:spLocks noChangeArrowheads="1"/>
            </p:cNvSpPr>
            <p:nvPr/>
          </p:nvSpPr>
          <p:spPr bwMode="auto">
            <a:xfrm>
              <a:off x="3329" y="-2307"/>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4"/>
            <p:cNvSpPr>
              <a:spLocks noChangeArrowheads="1"/>
            </p:cNvSpPr>
            <p:nvPr/>
          </p:nvSpPr>
          <p:spPr bwMode="auto">
            <a:xfrm>
              <a:off x="3329" y="-1702"/>
              <a:ext cx="84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compareImage (in id : Comparison)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5"/>
            <p:cNvSpPr>
              <a:spLocks noChangeArrowheads="1"/>
            </p:cNvSpPr>
            <p:nvPr/>
          </p:nvSpPr>
          <p:spPr bwMode="auto">
            <a:xfrm>
              <a:off x="3329" y="-1097"/>
              <a:ext cx="883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summarizeComparison (in id : Summary)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6"/>
            <p:cNvSpPr>
              <a:spLocks noChangeArrowheads="1"/>
            </p:cNvSpPr>
            <p:nvPr/>
          </p:nvSpPr>
          <p:spPr bwMode="auto">
            <a:xfrm>
              <a:off x="3329" y="-493"/>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7"/>
            <p:cNvSpPr>
              <a:spLocks noChangeArrowheads="1"/>
            </p:cNvSpPr>
            <p:nvPr/>
          </p:nvSpPr>
          <p:spPr bwMode="auto">
            <a:xfrm>
              <a:off x="4017" y="702"/>
              <a:ext cx="36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ITimeAvailability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8"/>
            <p:cNvSpPr>
              <a:spLocks noChangeArrowheads="1"/>
            </p:cNvSpPr>
            <p:nvPr/>
          </p:nvSpPr>
          <p:spPr bwMode="auto">
            <a:xfrm>
              <a:off x="1433" y="1624"/>
              <a:ext cx="71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visualizeTimeAvailibility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9"/>
            <p:cNvSpPr>
              <a:spLocks noChangeArrowheads="1"/>
            </p:cNvSpPr>
            <p:nvPr/>
          </p:nvSpPr>
          <p:spPr bwMode="auto">
            <a:xfrm>
              <a:off x="1433" y="2229"/>
              <a:ext cx="85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identifySuitableTimespans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30"/>
            <p:cNvSpPr>
              <a:spLocks noChangeArrowheads="1"/>
            </p:cNvSpPr>
            <p:nvPr/>
          </p:nvSpPr>
          <p:spPr bwMode="auto">
            <a:xfrm>
              <a:off x="1433" y="2833"/>
              <a:ext cx="57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summarizeTimespans ()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1"/>
            <p:cNvSpPr>
              <a:spLocks noChangeArrowheads="1"/>
            </p:cNvSpPr>
            <p:nvPr/>
          </p:nvSpPr>
          <p:spPr bwMode="auto">
            <a:xfrm>
              <a:off x="15469" y="-3826"/>
              <a:ext cx="33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IRegistration-is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2"/>
            <p:cNvSpPr>
              <a:spLocks noChangeArrowheads="1"/>
            </p:cNvSpPr>
            <p:nvPr/>
          </p:nvSpPr>
          <p:spPr bwMode="auto">
            <a:xfrm>
              <a:off x="12213" y="-2904"/>
              <a:ext cx="95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getSummarizeComparison (in Summary)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 name="Rectangle 33"/>
            <p:cNvSpPr>
              <a:spLocks noChangeArrowheads="1"/>
            </p:cNvSpPr>
            <p:nvPr/>
          </p:nvSpPr>
          <p:spPr bwMode="auto">
            <a:xfrm>
              <a:off x="12213" y="-2299"/>
              <a:ext cx="731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registerService (in GEOSSRegistry)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 name="Rectangle 34"/>
            <p:cNvSpPr>
              <a:spLocks noChangeArrowheads="1"/>
            </p:cNvSpPr>
            <p:nvPr/>
          </p:nvSpPr>
          <p:spPr bwMode="auto">
            <a:xfrm>
              <a:off x="12213" y="-1695"/>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5"/>
            <p:cNvSpPr>
              <a:spLocks noChangeArrowheads="1"/>
            </p:cNvSpPr>
            <p:nvPr/>
          </p:nvSpPr>
          <p:spPr bwMode="auto">
            <a:xfrm>
              <a:off x="13218" y="664"/>
              <a:ext cx="36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IData Visibility-is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Rectangle 36"/>
            <p:cNvSpPr>
              <a:spLocks noChangeArrowheads="1"/>
            </p:cNvSpPr>
            <p:nvPr/>
          </p:nvSpPr>
          <p:spPr bwMode="auto">
            <a:xfrm>
              <a:off x="10612" y="1586"/>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37"/>
            <p:cNvSpPr>
              <a:spLocks noChangeArrowheads="1"/>
            </p:cNvSpPr>
            <p:nvPr/>
          </p:nvSpPr>
          <p:spPr bwMode="auto">
            <a:xfrm>
              <a:off x="10612" y="2191"/>
              <a:ext cx="628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getGEOSSRegistry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Rectangle 38"/>
            <p:cNvSpPr>
              <a:spLocks noChangeArrowheads="1"/>
            </p:cNvSpPr>
            <p:nvPr/>
          </p:nvSpPr>
          <p:spPr bwMode="auto">
            <a:xfrm>
              <a:off x="10612" y="2795"/>
              <a:ext cx="65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registerArcticPortal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 name="Rectangle 39"/>
            <p:cNvSpPr>
              <a:spLocks noChangeArrowheads="1"/>
            </p:cNvSpPr>
            <p:nvPr/>
          </p:nvSpPr>
          <p:spPr bwMode="auto">
            <a:xfrm>
              <a:off x="10612" y="3400"/>
              <a:ext cx="77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provideDataVisibility (in ArcticPortal)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40"/>
            <p:cNvSpPr>
              <a:spLocks noChangeArrowheads="1"/>
            </p:cNvSpPr>
            <p:nvPr/>
          </p:nvSpPr>
          <p:spPr bwMode="auto">
            <a:xfrm>
              <a:off x="-12867" y="-3735"/>
              <a:ext cx="49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IPersonal Workspace-is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7" name="Rectangle 41"/>
            <p:cNvSpPr>
              <a:spLocks noChangeArrowheads="1"/>
            </p:cNvSpPr>
            <p:nvPr/>
          </p:nvSpPr>
          <p:spPr bwMode="auto">
            <a:xfrm>
              <a:off x="-15715" y="-2813"/>
              <a:ext cx="106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getScientistDetails (in MemberIdentifier) :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42"/>
            <p:cNvSpPr>
              <a:spLocks noChangeArrowheads="1"/>
            </p:cNvSpPr>
            <p:nvPr/>
          </p:nvSpPr>
          <p:spPr bwMode="auto">
            <a:xfrm>
              <a:off x="-15715" y="-2209"/>
              <a:ext cx="345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Rectangle 43"/>
            <p:cNvSpPr>
              <a:spLocks noChangeArrowheads="1"/>
            </p:cNvSpPr>
            <p:nvPr/>
          </p:nvSpPr>
          <p:spPr bwMode="auto">
            <a:xfrm>
              <a:off x="-15715" y="-1604"/>
              <a:ext cx="81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validateScientist (in Member) : Boolean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Rectangle 44"/>
            <p:cNvSpPr>
              <a:spLocks noChangeArrowheads="1"/>
            </p:cNvSpPr>
            <p:nvPr/>
          </p:nvSpPr>
          <p:spPr bwMode="auto">
            <a:xfrm>
              <a:off x="-16115" y="-4824"/>
              <a:ext cx="7879" cy="786"/>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3"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5" y="-4824"/>
              <a:ext cx="787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9" y="-4824"/>
              <a:ext cx="3943"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5" y="-4431"/>
              <a:ext cx="7879"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5" y="-4824"/>
              <a:ext cx="3936" cy="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Rectangle 49"/>
            <p:cNvSpPr>
              <a:spLocks noChangeArrowheads="1"/>
            </p:cNvSpPr>
            <p:nvPr/>
          </p:nvSpPr>
          <p:spPr bwMode="auto">
            <a:xfrm>
              <a:off x="-16115" y="-4824"/>
              <a:ext cx="7879" cy="786"/>
            </a:xfrm>
            <a:prstGeom prst="rect">
              <a:avLst/>
            </a:prstGeom>
            <a:noFill/>
            <a:ln w="2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50"/>
            <p:cNvSpPr>
              <a:spLocks noChangeArrowheads="1"/>
            </p:cNvSpPr>
            <p:nvPr/>
          </p:nvSpPr>
          <p:spPr bwMode="auto">
            <a:xfrm>
              <a:off x="-16115" y="-4038"/>
              <a:ext cx="37990" cy="13183"/>
            </a:xfrm>
            <a:prstGeom prst="rect">
              <a:avLst/>
            </a:prstGeom>
            <a:solidFill>
              <a:srgbClr val="FFFF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9"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15" y="-4038"/>
              <a:ext cx="1843"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6" y="-4038"/>
              <a:ext cx="18999" cy="1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15" y="2554"/>
              <a:ext cx="37990" cy="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15" y="-4038"/>
              <a:ext cx="1843"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55"/>
            <p:cNvSpPr>
              <a:spLocks noChangeArrowheads="1"/>
            </p:cNvSpPr>
            <p:nvPr/>
          </p:nvSpPr>
          <p:spPr bwMode="auto">
            <a:xfrm>
              <a:off x="-16115" y="-4038"/>
              <a:ext cx="37990" cy="13183"/>
            </a:xfrm>
            <a:prstGeom prst="rect">
              <a:avLst/>
            </a:prstGeom>
            <a:noFill/>
            <a:ln w="2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56"/>
            <p:cNvSpPr>
              <a:spLocks noChangeArrowheads="1"/>
            </p:cNvSpPr>
            <p:nvPr/>
          </p:nvSpPr>
          <p:spPr bwMode="auto">
            <a:xfrm>
              <a:off x="-15979" y="-4688"/>
              <a:ext cx="797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BDPolaEchoSystemInterfaceSignature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5" name="Rectangle 57"/>
            <p:cNvSpPr>
              <a:spLocks noChangeArrowheads="1"/>
            </p:cNvSpPr>
            <p:nvPr/>
          </p:nvSpPr>
          <p:spPr bwMode="auto">
            <a:xfrm>
              <a:off x="-15662" y="770"/>
              <a:ext cx="7924" cy="340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58"/>
            <p:cNvSpPr>
              <a:spLocks noChangeArrowheads="1"/>
            </p:cNvSpPr>
            <p:nvPr/>
          </p:nvSpPr>
          <p:spPr bwMode="auto">
            <a:xfrm>
              <a:off x="-15662" y="770"/>
              <a:ext cx="7924" cy="3401"/>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7" name="Line 59"/>
            <p:cNvSpPr>
              <a:spLocks noChangeShapeType="1"/>
            </p:cNvSpPr>
            <p:nvPr/>
          </p:nvSpPr>
          <p:spPr bwMode="auto">
            <a:xfrm>
              <a:off x="-15662" y="1601"/>
              <a:ext cx="792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8" name="Line 60"/>
            <p:cNvSpPr>
              <a:spLocks noChangeShapeType="1"/>
            </p:cNvSpPr>
            <p:nvPr/>
          </p:nvSpPr>
          <p:spPr bwMode="auto">
            <a:xfrm>
              <a:off x="-15662" y="1647"/>
              <a:ext cx="792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61"/>
            <p:cNvSpPr>
              <a:spLocks noChangeArrowheads="1"/>
            </p:cNvSpPr>
            <p:nvPr/>
          </p:nvSpPr>
          <p:spPr bwMode="auto">
            <a:xfrm>
              <a:off x="-13335" y="770"/>
              <a:ext cx="351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IRadiometrics-is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0" name="Rectangle 62"/>
            <p:cNvSpPr>
              <a:spLocks noChangeArrowheads="1"/>
            </p:cNvSpPr>
            <p:nvPr/>
          </p:nvSpPr>
          <p:spPr bwMode="auto">
            <a:xfrm>
              <a:off x="-15571" y="1692"/>
              <a:ext cx="667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getImages () : Cloud-freeImages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1" name="Rectangle 63"/>
            <p:cNvSpPr>
              <a:spLocks noChangeArrowheads="1"/>
            </p:cNvSpPr>
            <p:nvPr/>
          </p:nvSpPr>
          <p:spPr bwMode="auto">
            <a:xfrm>
              <a:off x="-15571" y="2297"/>
              <a:ext cx="680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performRadiometricCorrection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2" name="Rectangle 64"/>
            <p:cNvSpPr>
              <a:spLocks noChangeArrowheads="1"/>
            </p:cNvSpPr>
            <p:nvPr/>
          </p:nvSpPr>
          <p:spPr bwMode="auto">
            <a:xfrm>
              <a:off x="-15571" y="2901"/>
              <a:ext cx="778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executeUnsupervisedClassification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3" name="Rectangle 65"/>
            <p:cNvSpPr>
              <a:spLocks noChangeArrowheads="1"/>
            </p:cNvSpPr>
            <p:nvPr/>
          </p:nvSpPr>
          <p:spPr bwMode="auto">
            <a:xfrm>
              <a:off x="-15571" y="3506"/>
              <a:ext cx="550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developRectifiedImages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66"/>
            <p:cNvSpPr>
              <a:spLocks noChangeArrowheads="1"/>
            </p:cNvSpPr>
            <p:nvPr/>
          </p:nvSpPr>
          <p:spPr bwMode="auto">
            <a:xfrm>
              <a:off x="-4807" y="-3834"/>
              <a:ext cx="7645" cy="351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67"/>
            <p:cNvSpPr>
              <a:spLocks noChangeArrowheads="1"/>
            </p:cNvSpPr>
            <p:nvPr/>
          </p:nvSpPr>
          <p:spPr bwMode="auto">
            <a:xfrm>
              <a:off x="-4807" y="-3834"/>
              <a:ext cx="7645" cy="3515"/>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6" name="Line 68"/>
            <p:cNvSpPr>
              <a:spLocks noChangeShapeType="1"/>
            </p:cNvSpPr>
            <p:nvPr/>
          </p:nvSpPr>
          <p:spPr bwMode="auto">
            <a:xfrm>
              <a:off x="-4807" y="-3002"/>
              <a:ext cx="764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7" name="Line 69"/>
            <p:cNvSpPr>
              <a:spLocks noChangeShapeType="1"/>
            </p:cNvSpPr>
            <p:nvPr/>
          </p:nvSpPr>
          <p:spPr bwMode="auto">
            <a:xfrm>
              <a:off x="-4807" y="-2957"/>
              <a:ext cx="764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Rectangle 70"/>
            <p:cNvSpPr>
              <a:spLocks noChangeArrowheads="1"/>
            </p:cNvSpPr>
            <p:nvPr/>
          </p:nvSpPr>
          <p:spPr bwMode="auto">
            <a:xfrm>
              <a:off x="-2925" y="-3834"/>
              <a:ext cx="41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IImage Selection-is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79" name="Rectangle 71"/>
            <p:cNvSpPr>
              <a:spLocks noChangeArrowheads="1"/>
            </p:cNvSpPr>
            <p:nvPr/>
          </p:nvSpPr>
          <p:spPr bwMode="auto">
            <a:xfrm>
              <a:off x="-4716" y="-2912"/>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0" name="Rectangle 72"/>
            <p:cNvSpPr>
              <a:spLocks noChangeArrowheads="1"/>
            </p:cNvSpPr>
            <p:nvPr/>
          </p:nvSpPr>
          <p:spPr bwMode="auto">
            <a:xfrm>
              <a:off x="-4716" y="-2307"/>
              <a:ext cx="659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getSelectionCriteria () : Criteria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1" name="Rectangle 73"/>
            <p:cNvSpPr>
              <a:spLocks noChangeArrowheads="1"/>
            </p:cNvSpPr>
            <p:nvPr/>
          </p:nvSpPr>
          <p:spPr bwMode="auto">
            <a:xfrm>
              <a:off x="-4716" y="-1702"/>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2" name="Rectangle 74"/>
            <p:cNvSpPr>
              <a:spLocks noChangeArrowheads="1"/>
            </p:cNvSpPr>
            <p:nvPr/>
          </p:nvSpPr>
          <p:spPr bwMode="auto">
            <a:xfrm>
              <a:off x="-7111" y="747"/>
              <a:ext cx="7819" cy="38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Rectangle 75"/>
            <p:cNvSpPr>
              <a:spLocks noChangeArrowheads="1"/>
            </p:cNvSpPr>
            <p:nvPr/>
          </p:nvSpPr>
          <p:spPr bwMode="auto">
            <a:xfrm>
              <a:off x="-7111" y="747"/>
              <a:ext cx="7819" cy="3878"/>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4" name="Line 76"/>
            <p:cNvSpPr>
              <a:spLocks noChangeShapeType="1"/>
            </p:cNvSpPr>
            <p:nvPr/>
          </p:nvSpPr>
          <p:spPr bwMode="auto">
            <a:xfrm>
              <a:off x="-7111" y="1578"/>
              <a:ext cx="7819"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5" name="Line 77"/>
            <p:cNvSpPr>
              <a:spLocks noChangeShapeType="1"/>
            </p:cNvSpPr>
            <p:nvPr/>
          </p:nvSpPr>
          <p:spPr bwMode="auto">
            <a:xfrm>
              <a:off x="-7111" y="1624"/>
              <a:ext cx="7819"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78"/>
            <p:cNvSpPr>
              <a:spLocks noChangeArrowheads="1"/>
            </p:cNvSpPr>
            <p:nvPr/>
          </p:nvSpPr>
          <p:spPr bwMode="auto">
            <a:xfrm>
              <a:off x="-5086" y="747"/>
              <a:ext cx="401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ICloud-FreeImages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7" name="Rectangle 79"/>
            <p:cNvSpPr>
              <a:spLocks noChangeArrowheads="1"/>
            </p:cNvSpPr>
            <p:nvPr/>
          </p:nvSpPr>
          <p:spPr bwMode="auto">
            <a:xfrm>
              <a:off x="-7020" y="1669"/>
              <a:ext cx="61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getBandsofInterest () : Bands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8" name="Rectangle 80"/>
            <p:cNvSpPr>
              <a:spLocks noChangeArrowheads="1"/>
            </p:cNvSpPr>
            <p:nvPr/>
          </p:nvSpPr>
          <p:spPr bwMode="auto">
            <a:xfrm>
              <a:off x="-7020" y="2274"/>
              <a:ext cx="698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9" name="Rectangle 81"/>
            <p:cNvSpPr>
              <a:spLocks noChangeArrowheads="1"/>
            </p:cNvSpPr>
            <p:nvPr/>
          </p:nvSpPr>
          <p:spPr bwMode="auto">
            <a:xfrm>
              <a:off x="-7020" y="2879"/>
              <a:ext cx="579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identifyCloud-FreeImages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90" name="Rectangle 82"/>
            <p:cNvSpPr>
              <a:spLocks noChangeArrowheads="1"/>
            </p:cNvSpPr>
            <p:nvPr/>
          </p:nvSpPr>
          <p:spPr bwMode="auto">
            <a:xfrm>
              <a:off x="3239" y="-3834"/>
              <a:ext cx="8544" cy="412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Rectangle 83"/>
            <p:cNvSpPr>
              <a:spLocks noChangeArrowheads="1"/>
            </p:cNvSpPr>
            <p:nvPr/>
          </p:nvSpPr>
          <p:spPr bwMode="auto">
            <a:xfrm>
              <a:off x="3239" y="-3834"/>
              <a:ext cx="8544" cy="4127"/>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2" name="Line 84"/>
            <p:cNvSpPr>
              <a:spLocks noChangeShapeType="1"/>
            </p:cNvSpPr>
            <p:nvPr/>
          </p:nvSpPr>
          <p:spPr bwMode="auto">
            <a:xfrm>
              <a:off x="3239" y="-3002"/>
              <a:ext cx="854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7" name="Line 85"/>
            <p:cNvSpPr>
              <a:spLocks noChangeShapeType="1"/>
            </p:cNvSpPr>
            <p:nvPr/>
          </p:nvSpPr>
          <p:spPr bwMode="auto">
            <a:xfrm>
              <a:off x="3239" y="-2957"/>
              <a:ext cx="854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86"/>
            <p:cNvSpPr>
              <a:spLocks noChangeArrowheads="1"/>
            </p:cNvSpPr>
            <p:nvPr/>
          </p:nvSpPr>
          <p:spPr bwMode="auto">
            <a:xfrm>
              <a:off x="5656" y="-3834"/>
              <a:ext cx="394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IChange Images-is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3" name="Rectangle 87"/>
            <p:cNvSpPr>
              <a:spLocks noChangeArrowheads="1"/>
            </p:cNvSpPr>
            <p:nvPr/>
          </p:nvSpPr>
          <p:spPr bwMode="auto">
            <a:xfrm>
              <a:off x="3329" y="-2912"/>
              <a:ext cx="60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4" name="Rectangle 88"/>
            <p:cNvSpPr>
              <a:spLocks noChangeArrowheads="1"/>
            </p:cNvSpPr>
            <p:nvPr/>
          </p:nvSpPr>
          <p:spPr bwMode="auto">
            <a:xfrm>
              <a:off x="3329" y="-2307"/>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5" name="Rectangle 89"/>
            <p:cNvSpPr>
              <a:spLocks noChangeArrowheads="1"/>
            </p:cNvSpPr>
            <p:nvPr/>
          </p:nvSpPr>
          <p:spPr bwMode="auto">
            <a:xfrm>
              <a:off x="3329" y="-1702"/>
              <a:ext cx="84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compareImage (in id : Comparison)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6" name="Rectangle 90"/>
            <p:cNvSpPr>
              <a:spLocks noChangeArrowheads="1"/>
            </p:cNvSpPr>
            <p:nvPr/>
          </p:nvSpPr>
          <p:spPr bwMode="auto">
            <a:xfrm>
              <a:off x="3329" y="-1097"/>
              <a:ext cx="883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summarizeComparison (in id : Summary)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Rectangle 91"/>
            <p:cNvSpPr>
              <a:spLocks noChangeArrowheads="1"/>
            </p:cNvSpPr>
            <p:nvPr/>
          </p:nvSpPr>
          <p:spPr bwMode="auto">
            <a:xfrm>
              <a:off x="3329" y="-493"/>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8" name="Rectangle 92"/>
            <p:cNvSpPr>
              <a:spLocks noChangeArrowheads="1"/>
            </p:cNvSpPr>
            <p:nvPr/>
          </p:nvSpPr>
          <p:spPr bwMode="auto">
            <a:xfrm>
              <a:off x="1343" y="702"/>
              <a:ext cx="8725" cy="395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Rectangle 93"/>
            <p:cNvSpPr>
              <a:spLocks noChangeArrowheads="1"/>
            </p:cNvSpPr>
            <p:nvPr/>
          </p:nvSpPr>
          <p:spPr bwMode="auto">
            <a:xfrm>
              <a:off x="1343" y="702"/>
              <a:ext cx="8725" cy="3953"/>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0" name="Line 94"/>
            <p:cNvSpPr>
              <a:spLocks noChangeShapeType="1"/>
            </p:cNvSpPr>
            <p:nvPr/>
          </p:nvSpPr>
          <p:spPr bwMode="auto">
            <a:xfrm>
              <a:off x="1343" y="1533"/>
              <a:ext cx="872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1" name="Line 95"/>
            <p:cNvSpPr>
              <a:spLocks noChangeShapeType="1"/>
            </p:cNvSpPr>
            <p:nvPr/>
          </p:nvSpPr>
          <p:spPr bwMode="auto">
            <a:xfrm>
              <a:off x="1343" y="1578"/>
              <a:ext cx="872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96"/>
            <p:cNvSpPr>
              <a:spLocks noChangeArrowheads="1"/>
            </p:cNvSpPr>
            <p:nvPr/>
          </p:nvSpPr>
          <p:spPr bwMode="auto">
            <a:xfrm>
              <a:off x="4017" y="702"/>
              <a:ext cx="36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ITimeAvailability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3" name="Rectangle 97"/>
            <p:cNvSpPr>
              <a:spLocks noChangeArrowheads="1"/>
            </p:cNvSpPr>
            <p:nvPr/>
          </p:nvSpPr>
          <p:spPr bwMode="auto">
            <a:xfrm>
              <a:off x="1433" y="1624"/>
              <a:ext cx="71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visualizeTimeAvailibility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4" name="Rectangle 98"/>
            <p:cNvSpPr>
              <a:spLocks noChangeArrowheads="1"/>
            </p:cNvSpPr>
            <p:nvPr/>
          </p:nvSpPr>
          <p:spPr bwMode="auto">
            <a:xfrm>
              <a:off x="1433" y="2229"/>
              <a:ext cx="85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identifySuitableTimespans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5" name="Rectangle 99"/>
            <p:cNvSpPr>
              <a:spLocks noChangeArrowheads="1"/>
            </p:cNvSpPr>
            <p:nvPr/>
          </p:nvSpPr>
          <p:spPr bwMode="auto">
            <a:xfrm>
              <a:off x="1433" y="2833"/>
              <a:ext cx="57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summarizeTimespans ()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16" name="Rectangle 100"/>
            <p:cNvSpPr>
              <a:spLocks noChangeArrowheads="1"/>
            </p:cNvSpPr>
            <p:nvPr/>
          </p:nvSpPr>
          <p:spPr bwMode="auto">
            <a:xfrm>
              <a:off x="12123" y="-3826"/>
              <a:ext cx="9752" cy="398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101"/>
            <p:cNvSpPr>
              <a:spLocks noChangeArrowheads="1"/>
            </p:cNvSpPr>
            <p:nvPr/>
          </p:nvSpPr>
          <p:spPr bwMode="auto">
            <a:xfrm>
              <a:off x="12123" y="-3826"/>
              <a:ext cx="9752" cy="3983"/>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8" name="Line 102"/>
            <p:cNvSpPr>
              <a:spLocks noChangeShapeType="1"/>
            </p:cNvSpPr>
            <p:nvPr/>
          </p:nvSpPr>
          <p:spPr bwMode="auto">
            <a:xfrm>
              <a:off x="12123" y="-2995"/>
              <a:ext cx="9752"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9" name="Line 103"/>
            <p:cNvSpPr>
              <a:spLocks noChangeShapeType="1"/>
            </p:cNvSpPr>
            <p:nvPr/>
          </p:nvSpPr>
          <p:spPr bwMode="auto">
            <a:xfrm>
              <a:off x="12123" y="-2949"/>
              <a:ext cx="9752"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104"/>
            <p:cNvSpPr>
              <a:spLocks noChangeArrowheads="1"/>
            </p:cNvSpPr>
            <p:nvPr/>
          </p:nvSpPr>
          <p:spPr bwMode="auto">
            <a:xfrm>
              <a:off x="15469" y="-3826"/>
              <a:ext cx="33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IRegistration-is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1" name="Rectangle 105"/>
            <p:cNvSpPr>
              <a:spLocks noChangeArrowheads="1"/>
            </p:cNvSpPr>
            <p:nvPr/>
          </p:nvSpPr>
          <p:spPr bwMode="auto">
            <a:xfrm>
              <a:off x="12213" y="-2904"/>
              <a:ext cx="95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getSummarizeComparison (in Summary)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2" name="Rectangle 106"/>
            <p:cNvSpPr>
              <a:spLocks noChangeArrowheads="1"/>
            </p:cNvSpPr>
            <p:nvPr/>
          </p:nvSpPr>
          <p:spPr bwMode="auto">
            <a:xfrm>
              <a:off x="12213" y="-2299"/>
              <a:ext cx="731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registerService (in GEOSSRegistry)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3" name="Rectangle 107"/>
            <p:cNvSpPr>
              <a:spLocks noChangeArrowheads="1"/>
            </p:cNvSpPr>
            <p:nvPr/>
          </p:nvSpPr>
          <p:spPr bwMode="auto">
            <a:xfrm>
              <a:off x="12213" y="-1695"/>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4" name="Rectangle 108"/>
            <p:cNvSpPr>
              <a:spLocks noChangeArrowheads="1"/>
            </p:cNvSpPr>
            <p:nvPr/>
          </p:nvSpPr>
          <p:spPr bwMode="auto">
            <a:xfrm>
              <a:off x="10521" y="664"/>
              <a:ext cx="8816" cy="402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109"/>
            <p:cNvSpPr>
              <a:spLocks noChangeArrowheads="1"/>
            </p:cNvSpPr>
            <p:nvPr/>
          </p:nvSpPr>
          <p:spPr bwMode="auto">
            <a:xfrm>
              <a:off x="10521" y="664"/>
              <a:ext cx="8816" cy="4029"/>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Line 110"/>
            <p:cNvSpPr>
              <a:spLocks noChangeShapeType="1"/>
            </p:cNvSpPr>
            <p:nvPr/>
          </p:nvSpPr>
          <p:spPr bwMode="auto">
            <a:xfrm>
              <a:off x="10521" y="1495"/>
              <a:ext cx="8816"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Line 111"/>
            <p:cNvSpPr>
              <a:spLocks noChangeShapeType="1"/>
            </p:cNvSpPr>
            <p:nvPr/>
          </p:nvSpPr>
          <p:spPr bwMode="auto">
            <a:xfrm>
              <a:off x="10521" y="1541"/>
              <a:ext cx="8816"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112"/>
            <p:cNvSpPr>
              <a:spLocks noChangeArrowheads="1"/>
            </p:cNvSpPr>
            <p:nvPr/>
          </p:nvSpPr>
          <p:spPr bwMode="auto">
            <a:xfrm>
              <a:off x="13218" y="664"/>
              <a:ext cx="36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IData Visibility-is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9" name="Rectangle 113"/>
            <p:cNvSpPr>
              <a:spLocks noChangeArrowheads="1"/>
            </p:cNvSpPr>
            <p:nvPr/>
          </p:nvSpPr>
          <p:spPr bwMode="auto">
            <a:xfrm>
              <a:off x="10612" y="1586"/>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0" name="Rectangle 114"/>
            <p:cNvSpPr>
              <a:spLocks noChangeArrowheads="1"/>
            </p:cNvSpPr>
            <p:nvPr/>
          </p:nvSpPr>
          <p:spPr bwMode="auto">
            <a:xfrm>
              <a:off x="10612" y="2191"/>
              <a:ext cx="628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getGEOSSRegistry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1" name="Rectangle 115"/>
            <p:cNvSpPr>
              <a:spLocks noChangeArrowheads="1"/>
            </p:cNvSpPr>
            <p:nvPr/>
          </p:nvSpPr>
          <p:spPr bwMode="auto">
            <a:xfrm>
              <a:off x="10612" y="2795"/>
              <a:ext cx="65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registerArcticPortal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2" name="Rectangle 116"/>
            <p:cNvSpPr>
              <a:spLocks noChangeArrowheads="1"/>
            </p:cNvSpPr>
            <p:nvPr/>
          </p:nvSpPr>
          <p:spPr bwMode="auto">
            <a:xfrm>
              <a:off x="10612" y="3400"/>
              <a:ext cx="77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provideDataVisibility (in ArcticPortal)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3" name="Rectangle 117"/>
            <p:cNvSpPr>
              <a:spLocks noChangeArrowheads="1"/>
            </p:cNvSpPr>
            <p:nvPr/>
          </p:nvSpPr>
          <p:spPr bwMode="auto">
            <a:xfrm>
              <a:off x="-15806" y="-3735"/>
              <a:ext cx="10607" cy="341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118"/>
            <p:cNvSpPr>
              <a:spLocks noChangeArrowheads="1"/>
            </p:cNvSpPr>
            <p:nvPr/>
          </p:nvSpPr>
          <p:spPr bwMode="auto">
            <a:xfrm>
              <a:off x="-15806" y="-3735"/>
              <a:ext cx="10607" cy="3416"/>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Line 119"/>
            <p:cNvSpPr>
              <a:spLocks noChangeShapeType="1"/>
            </p:cNvSpPr>
            <p:nvPr/>
          </p:nvSpPr>
          <p:spPr bwMode="auto">
            <a:xfrm>
              <a:off x="-15806" y="-2904"/>
              <a:ext cx="10607"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Line 120"/>
            <p:cNvSpPr>
              <a:spLocks noChangeShapeType="1"/>
            </p:cNvSpPr>
            <p:nvPr/>
          </p:nvSpPr>
          <p:spPr bwMode="auto">
            <a:xfrm>
              <a:off x="-15806" y="-2859"/>
              <a:ext cx="10607"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Rectangle 121"/>
            <p:cNvSpPr>
              <a:spLocks noChangeArrowheads="1"/>
            </p:cNvSpPr>
            <p:nvPr/>
          </p:nvSpPr>
          <p:spPr bwMode="auto">
            <a:xfrm>
              <a:off x="-12867" y="-3735"/>
              <a:ext cx="49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IPersonal Workspace-is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8" name="Rectangle 122"/>
            <p:cNvSpPr>
              <a:spLocks noChangeArrowheads="1"/>
            </p:cNvSpPr>
            <p:nvPr/>
          </p:nvSpPr>
          <p:spPr bwMode="auto">
            <a:xfrm>
              <a:off x="-15715" y="-2813"/>
              <a:ext cx="106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getScientistDetails (in MemberIdentifier) :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39" name="Rectangle 123"/>
            <p:cNvSpPr>
              <a:spLocks noChangeArrowheads="1"/>
            </p:cNvSpPr>
            <p:nvPr/>
          </p:nvSpPr>
          <p:spPr bwMode="auto">
            <a:xfrm>
              <a:off x="-15715" y="-2209"/>
              <a:ext cx="345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0" name="Rectangle 124"/>
            <p:cNvSpPr>
              <a:spLocks noChangeArrowheads="1"/>
            </p:cNvSpPr>
            <p:nvPr/>
          </p:nvSpPr>
          <p:spPr bwMode="auto">
            <a:xfrm>
              <a:off x="-15715" y="-1604"/>
              <a:ext cx="81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validateScientist (in Member) : Boolean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1" name="Rectangle 125"/>
            <p:cNvSpPr>
              <a:spLocks noChangeArrowheads="1"/>
            </p:cNvSpPr>
            <p:nvPr/>
          </p:nvSpPr>
          <p:spPr bwMode="auto">
            <a:xfrm>
              <a:off x="-15662" y="770"/>
              <a:ext cx="7924" cy="340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126"/>
            <p:cNvSpPr>
              <a:spLocks noChangeArrowheads="1"/>
            </p:cNvSpPr>
            <p:nvPr/>
          </p:nvSpPr>
          <p:spPr bwMode="auto">
            <a:xfrm>
              <a:off x="-15662" y="770"/>
              <a:ext cx="7924" cy="3401"/>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Line 127"/>
            <p:cNvSpPr>
              <a:spLocks noChangeShapeType="1"/>
            </p:cNvSpPr>
            <p:nvPr/>
          </p:nvSpPr>
          <p:spPr bwMode="auto">
            <a:xfrm>
              <a:off x="-15662" y="1601"/>
              <a:ext cx="792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4" name="Line 128"/>
            <p:cNvSpPr>
              <a:spLocks noChangeShapeType="1"/>
            </p:cNvSpPr>
            <p:nvPr/>
          </p:nvSpPr>
          <p:spPr bwMode="auto">
            <a:xfrm>
              <a:off x="-15662" y="1647"/>
              <a:ext cx="792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5" name="Rectangle 129"/>
            <p:cNvSpPr>
              <a:spLocks noChangeArrowheads="1"/>
            </p:cNvSpPr>
            <p:nvPr/>
          </p:nvSpPr>
          <p:spPr bwMode="auto">
            <a:xfrm>
              <a:off x="-13335" y="770"/>
              <a:ext cx="351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IRadiometrics-is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6" name="Rectangle 130"/>
            <p:cNvSpPr>
              <a:spLocks noChangeArrowheads="1"/>
            </p:cNvSpPr>
            <p:nvPr/>
          </p:nvSpPr>
          <p:spPr bwMode="auto">
            <a:xfrm>
              <a:off x="-15571" y="1692"/>
              <a:ext cx="667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getImages () : Cloud-freeImages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7" name="Rectangle 131"/>
            <p:cNvSpPr>
              <a:spLocks noChangeArrowheads="1"/>
            </p:cNvSpPr>
            <p:nvPr/>
          </p:nvSpPr>
          <p:spPr bwMode="auto">
            <a:xfrm>
              <a:off x="-15571" y="2297"/>
              <a:ext cx="680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performRadiometricCorrection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8" name="Rectangle 132"/>
            <p:cNvSpPr>
              <a:spLocks noChangeArrowheads="1"/>
            </p:cNvSpPr>
            <p:nvPr/>
          </p:nvSpPr>
          <p:spPr bwMode="auto">
            <a:xfrm>
              <a:off x="-15571" y="2901"/>
              <a:ext cx="778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executeUnsupervisedClassification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49" name="Rectangle 133"/>
            <p:cNvSpPr>
              <a:spLocks noChangeArrowheads="1"/>
            </p:cNvSpPr>
            <p:nvPr/>
          </p:nvSpPr>
          <p:spPr bwMode="auto">
            <a:xfrm>
              <a:off x="-15571" y="3506"/>
              <a:ext cx="550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developRectifiedImages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0" name="Rectangle 134"/>
            <p:cNvSpPr>
              <a:spLocks noChangeArrowheads="1"/>
            </p:cNvSpPr>
            <p:nvPr/>
          </p:nvSpPr>
          <p:spPr bwMode="auto">
            <a:xfrm>
              <a:off x="-4807" y="-3834"/>
              <a:ext cx="7645" cy="3515"/>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Rectangle 135"/>
            <p:cNvSpPr>
              <a:spLocks noChangeArrowheads="1"/>
            </p:cNvSpPr>
            <p:nvPr/>
          </p:nvSpPr>
          <p:spPr bwMode="auto">
            <a:xfrm>
              <a:off x="-4807" y="-3834"/>
              <a:ext cx="7645" cy="3515"/>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Line 136"/>
            <p:cNvSpPr>
              <a:spLocks noChangeShapeType="1"/>
            </p:cNvSpPr>
            <p:nvPr/>
          </p:nvSpPr>
          <p:spPr bwMode="auto">
            <a:xfrm>
              <a:off x="-4807" y="-3002"/>
              <a:ext cx="764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3" name="Line 137"/>
            <p:cNvSpPr>
              <a:spLocks noChangeShapeType="1"/>
            </p:cNvSpPr>
            <p:nvPr/>
          </p:nvSpPr>
          <p:spPr bwMode="auto">
            <a:xfrm>
              <a:off x="-4807" y="-2957"/>
              <a:ext cx="764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4" name="Rectangle 138"/>
            <p:cNvSpPr>
              <a:spLocks noChangeArrowheads="1"/>
            </p:cNvSpPr>
            <p:nvPr/>
          </p:nvSpPr>
          <p:spPr bwMode="auto">
            <a:xfrm>
              <a:off x="-2925" y="-3834"/>
              <a:ext cx="41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IImage Selection-is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5" name="Rectangle 139"/>
            <p:cNvSpPr>
              <a:spLocks noChangeArrowheads="1"/>
            </p:cNvSpPr>
            <p:nvPr/>
          </p:nvSpPr>
          <p:spPr bwMode="auto">
            <a:xfrm>
              <a:off x="-4716" y="-2912"/>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6" name="Rectangle 140"/>
            <p:cNvSpPr>
              <a:spLocks noChangeArrowheads="1"/>
            </p:cNvSpPr>
            <p:nvPr/>
          </p:nvSpPr>
          <p:spPr bwMode="auto">
            <a:xfrm>
              <a:off x="-4716" y="-2307"/>
              <a:ext cx="659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getSelectionCriteria () : Criteria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7" name="Rectangle 141"/>
            <p:cNvSpPr>
              <a:spLocks noChangeArrowheads="1"/>
            </p:cNvSpPr>
            <p:nvPr/>
          </p:nvSpPr>
          <p:spPr bwMode="auto">
            <a:xfrm>
              <a:off x="-4716" y="-1702"/>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8" name="Rectangle 142"/>
            <p:cNvSpPr>
              <a:spLocks noChangeArrowheads="1"/>
            </p:cNvSpPr>
            <p:nvPr/>
          </p:nvSpPr>
          <p:spPr bwMode="auto">
            <a:xfrm>
              <a:off x="-7111" y="747"/>
              <a:ext cx="7819" cy="38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Rectangle 143"/>
            <p:cNvSpPr>
              <a:spLocks noChangeArrowheads="1"/>
            </p:cNvSpPr>
            <p:nvPr/>
          </p:nvSpPr>
          <p:spPr bwMode="auto">
            <a:xfrm>
              <a:off x="-7111" y="747"/>
              <a:ext cx="7819" cy="3878"/>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0" name="Line 144"/>
            <p:cNvSpPr>
              <a:spLocks noChangeShapeType="1"/>
            </p:cNvSpPr>
            <p:nvPr/>
          </p:nvSpPr>
          <p:spPr bwMode="auto">
            <a:xfrm>
              <a:off x="-7111" y="1578"/>
              <a:ext cx="7819"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1" name="Line 145"/>
            <p:cNvSpPr>
              <a:spLocks noChangeShapeType="1"/>
            </p:cNvSpPr>
            <p:nvPr/>
          </p:nvSpPr>
          <p:spPr bwMode="auto">
            <a:xfrm>
              <a:off x="-7111" y="1624"/>
              <a:ext cx="7819"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2" name="Rectangle 146"/>
            <p:cNvSpPr>
              <a:spLocks noChangeArrowheads="1"/>
            </p:cNvSpPr>
            <p:nvPr/>
          </p:nvSpPr>
          <p:spPr bwMode="auto">
            <a:xfrm>
              <a:off x="-5086" y="747"/>
              <a:ext cx="401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dirty="0" err="1" smtClean="0">
                  <a:ln>
                    <a:noFill/>
                  </a:ln>
                  <a:solidFill>
                    <a:srgbClr val="000000"/>
                  </a:solidFill>
                  <a:effectLst/>
                  <a:latin typeface="Arial Black" pitchFamily="34" charset="0"/>
                  <a:cs typeface="Arial" pitchFamily="34" charset="0"/>
                </a:rPr>
                <a:t>ICloud-FreeImages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63" name="Rectangle 147"/>
            <p:cNvSpPr>
              <a:spLocks noChangeArrowheads="1"/>
            </p:cNvSpPr>
            <p:nvPr/>
          </p:nvSpPr>
          <p:spPr bwMode="auto">
            <a:xfrm>
              <a:off x="-7020" y="1669"/>
              <a:ext cx="61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getBandsofInterest () : Bands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4" name="Rectangle 148"/>
            <p:cNvSpPr>
              <a:spLocks noChangeArrowheads="1"/>
            </p:cNvSpPr>
            <p:nvPr/>
          </p:nvSpPr>
          <p:spPr bwMode="auto">
            <a:xfrm>
              <a:off x="-7020" y="2274"/>
              <a:ext cx="698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5" name="Rectangle 149"/>
            <p:cNvSpPr>
              <a:spLocks noChangeArrowheads="1"/>
            </p:cNvSpPr>
            <p:nvPr/>
          </p:nvSpPr>
          <p:spPr bwMode="auto">
            <a:xfrm>
              <a:off x="-7020" y="2879"/>
              <a:ext cx="579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identifyCloud-FreeImages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66" name="Rectangle 150"/>
            <p:cNvSpPr>
              <a:spLocks noChangeArrowheads="1"/>
            </p:cNvSpPr>
            <p:nvPr/>
          </p:nvSpPr>
          <p:spPr bwMode="auto">
            <a:xfrm>
              <a:off x="3239" y="-3834"/>
              <a:ext cx="8544" cy="412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Rectangle 151"/>
            <p:cNvSpPr>
              <a:spLocks noChangeArrowheads="1"/>
            </p:cNvSpPr>
            <p:nvPr/>
          </p:nvSpPr>
          <p:spPr bwMode="auto">
            <a:xfrm>
              <a:off x="3239" y="-3834"/>
              <a:ext cx="8544" cy="4127"/>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8" name="Line 152"/>
            <p:cNvSpPr>
              <a:spLocks noChangeShapeType="1"/>
            </p:cNvSpPr>
            <p:nvPr/>
          </p:nvSpPr>
          <p:spPr bwMode="auto">
            <a:xfrm>
              <a:off x="3239" y="-3002"/>
              <a:ext cx="854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9" name="Line 153"/>
            <p:cNvSpPr>
              <a:spLocks noChangeShapeType="1"/>
            </p:cNvSpPr>
            <p:nvPr/>
          </p:nvSpPr>
          <p:spPr bwMode="auto">
            <a:xfrm>
              <a:off x="3239" y="-2957"/>
              <a:ext cx="8544"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0" name="Rectangle 154"/>
            <p:cNvSpPr>
              <a:spLocks noChangeArrowheads="1"/>
            </p:cNvSpPr>
            <p:nvPr/>
          </p:nvSpPr>
          <p:spPr bwMode="auto">
            <a:xfrm>
              <a:off x="5656" y="-3834"/>
              <a:ext cx="3943"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IChange Images-is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1" name="Rectangle 155"/>
            <p:cNvSpPr>
              <a:spLocks noChangeArrowheads="1"/>
            </p:cNvSpPr>
            <p:nvPr/>
          </p:nvSpPr>
          <p:spPr bwMode="auto">
            <a:xfrm>
              <a:off x="3329" y="-2912"/>
              <a:ext cx="60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2" name="Rectangle 156"/>
            <p:cNvSpPr>
              <a:spLocks noChangeArrowheads="1"/>
            </p:cNvSpPr>
            <p:nvPr/>
          </p:nvSpPr>
          <p:spPr bwMode="auto">
            <a:xfrm>
              <a:off x="3329" y="-2307"/>
              <a:ext cx="6640"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getImage (in id : Image) : Image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3" name="Rectangle 157"/>
            <p:cNvSpPr>
              <a:spLocks noChangeArrowheads="1"/>
            </p:cNvSpPr>
            <p:nvPr/>
          </p:nvSpPr>
          <p:spPr bwMode="auto">
            <a:xfrm>
              <a:off x="3329" y="-1702"/>
              <a:ext cx="84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compareImage (in id : Comparison)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4" name="Rectangle 158"/>
            <p:cNvSpPr>
              <a:spLocks noChangeArrowheads="1"/>
            </p:cNvSpPr>
            <p:nvPr/>
          </p:nvSpPr>
          <p:spPr bwMode="auto">
            <a:xfrm>
              <a:off x="3329" y="-1097"/>
              <a:ext cx="883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summarizeComparison (in id : Summary)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5" name="Rectangle 159"/>
            <p:cNvSpPr>
              <a:spLocks noChangeArrowheads="1"/>
            </p:cNvSpPr>
            <p:nvPr/>
          </p:nvSpPr>
          <p:spPr bwMode="auto">
            <a:xfrm>
              <a:off x="3329" y="-493"/>
              <a:ext cx="513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getAllImages () : Images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6" name="Rectangle 160"/>
            <p:cNvSpPr>
              <a:spLocks noChangeArrowheads="1"/>
            </p:cNvSpPr>
            <p:nvPr/>
          </p:nvSpPr>
          <p:spPr bwMode="auto">
            <a:xfrm>
              <a:off x="1343" y="702"/>
              <a:ext cx="8725" cy="395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Rectangle 161"/>
            <p:cNvSpPr>
              <a:spLocks noChangeArrowheads="1"/>
            </p:cNvSpPr>
            <p:nvPr/>
          </p:nvSpPr>
          <p:spPr bwMode="auto">
            <a:xfrm>
              <a:off x="1343" y="702"/>
              <a:ext cx="8725" cy="3953"/>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8" name="Line 162"/>
            <p:cNvSpPr>
              <a:spLocks noChangeShapeType="1"/>
            </p:cNvSpPr>
            <p:nvPr/>
          </p:nvSpPr>
          <p:spPr bwMode="auto">
            <a:xfrm>
              <a:off x="1343" y="1533"/>
              <a:ext cx="872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9" name="Line 163"/>
            <p:cNvSpPr>
              <a:spLocks noChangeShapeType="1"/>
            </p:cNvSpPr>
            <p:nvPr/>
          </p:nvSpPr>
          <p:spPr bwMode="auto">
            <a:xfrm>
              <a:off x="1343" y="1578"/>
              <a:ext cx="8725"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0" name="Rectangle 164"/>
            <p:cNvSpPr>
              <a:spLocks noChangeArrowheads="1"/>
            </p:cNvSpPr>
            <p:nvPr/>
          </p:nvSpPr>
          <p:spPr bwMode="auto">
            <a:xfrm>
              <a:off x="4017" y="702"/>
              <a:ext cx="36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ITimeAvailability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1" name="Rectangle 165"/>
            <p:cNvSpPr>
              <a:spLocks noChangeArrowheads="1"/>
            </p:cNvSpPr>
            <p:nvPr/>
          </p:nvSpPr>
          <p:spPr bwMode="auto">
            <a:xfrm>
              <a:off x="1433" y="1624"/>
              <a:ext cx="719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visualizeTimeAvailibility () : TimeA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2" name="Rectangle 166"/>
            <p:cNvSpPr>
              <a:spLocks noChangeArrowheads="1"/>
            </p:cNvSpPr>
            <p:nvPr/>
          </p:nvSpPr>
          <p:spPr bwMode="auto">
            <a:xfrm>
              <a:off x="1433" y="2229"/>
              <a:ext cx="85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identifySuitableTimespans () : Timespans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3" name="Rectangle 167"/>
            <p:cNvSpPr>
              <a:spLocks noChangeArrowheads="1"/>
            </p:cNvSpPr>
            <p:nvPr/>
          </p:nvSpPr>
          <p:spPr bwMode="auto">
            <a:xfrm>
              <a:off x="1433" y="2833"/>
              <a:ext cx="57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summarizeTimespans ()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4" name="Rectangle 168"/>
            <p:cNvSpPr>
              <a:spLocks noChangeArrowheads="1"/>
            </p:cNvSpPr>
            <p:nvPr/>
          </p:nvSpPr>
          <p:spPr bwMode="auto">
            <a:xfrm>
              <a:off x="12123" y="-3826"/>
              <a:ext cx="9752" cy="3983"/>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Rectangle 169"/>
            <p:cNvSpPr>
              <a:spLocks noChangeArrowheads="1"/>
            </p:cNvSpPr>
            <p:nvPr/>
          </p:nvSpPr>
          <p:spPr bwMode="auto">
            <a:xfrm>
              <a:off x="12123" y="-3826"/>
              <a:ext cx="9752" cy="3983"/>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6" name="Line 170"/>
            <p:cNvSpPr>
              <a:spLocks noChangeShapeType="1"/>
            </p:cNvSpPr>
            <p:nvPr/>
          </p:nvSpPr>
          <p:spPr bwMode="auto">
            <a:xfrm>
              <a:off x="12123" y="-2995"/>
              <a:ext cx="9752"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7" name="Line 171"/>
            <p:cNvSpPr>
              <a:spLocks noChangeShapeType="1"/>
            </p:cNvSpPr>
            <p:nvPr/>
          </p:nvSpPr>
          <p:spPr bwMode="auto">
            <a:xfrm>
              <a:off x="12123" y="-2949"/>
              <a:ext cx="9752"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8" name="Rectangle 172"/>
            <p:cNvSpPr>
              <a:spLocks noChangeArrowheads="1"/>
            </p:cNvSpPr>
            <p:nvPr/>
          </p:nvSpPr>
          <p:spPr bwMode="auto">
            <a:xfrm>
              <a:off x="15469" y="-3826"/>
              <a:ext cx="330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IRegistration-is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9" name="Rectangle 173"/>
            <p:cNvSpPr>
              <a:spLocks noChangeArrowheads="1"/>
            </p:cNvSpPr>
            <p:nvPr/>
          </p:nvSpPr>
          <p:spPr bwMode="auto">
            <a:xfrm>
              <a:off x="12213" y="-2904"/>
              <a:ext cx="9518"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getSummarizeComparison (in Summary)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0" name="Rectangle 174"/>
            <p:cNvSpPr>
              <a:spLocks noChangeArrowheads="1"/>
            </p:cNvSpPr>
            <p:nvPr/>
          </p:nvSpPr>
          <p:spPr bwMode="auto">
            <a:xfrm>
              <a:off x="12213" y="-2299"/>
              <a:ext cx="731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registerService (in GEOSSRegistry)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1" name="Rectangle 175"/>
            <p:cNvSpPr>
              <a:spLocks noChangeArrowheads="1"/>
            </p:cNvSpPr>
            <p:nvPr/>
          </p:nvSpPr>
          <p:spPr bwMode="auto">
            <a:xfrm>
              <a:off x="12213" y="-1695"/>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2" name="Rectangle 176"/>
            <p:cNvSpPr>
              <a:spLocks noChangeArrowheads="1"/>
            </p:cNvSpPr>
            <p:nvPr/>
          </p:nvSpPr>
          <p:spPr bwMode="auto">
            <a:xfrm>
              <a:off x="10521" y="664"/>
              <a:ext cx="8816" cy="402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177"/>
            <p:cNvSpPr>
              <a:spLocks noChangeArrowheads="1"/>
            </p:cNvSpPr>
            <p:nvPr/>
          </p:nvSpPr>
          <p:spPr bwMode="auto">
            <a:xfrm>
              <a:off x="10521" y="664"/>
              <a:ext cx="8816" cy="4029"/>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4" name="Line 178"/>
            <p:cNvSpPr>
              <a:spLocks noChangeShapeType="1"/>
            </p:cNvSpPr>
            <p:nvPr/>
          </p:nvSpPr>
          <p:spPr bwMode="auto">
            <a:xfrm>
              <a:off x="10521" y="1495"/>
              <a:ext cx="8816"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5" name="Line 179"/>
            <p:cNvSpPr>
              <a:spLocks noChangeShapeType="1"/>
            </p:cNvSpPr>
            <p:nvPr/>
          </p:nvSpPr>
          <p:spPr bwMode="auto">
            <a:xfrm>
              <a:off x="10521" y="1541"/>
              <a:ext cx="8816"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6" name="Rectangle 180"/>
            <p:cNvSpPr>
              <a:spLocks noChangeArrowheads="1"/>
            </p:cNvSpPr>
            <p:nvPr/>
          </p:nvSpPr>
          <p:spPr bwMode="auto">
            <a:xfrm>
              <a:off x="13218" y="664"/>
              <a:ext cx="365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IData Visibility-is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7" name="Rectangle 181"/>
            <p:cNvSpPr>
              <a:spLocks noChangeArrowheads="1"/>
            </p:cNvSpPr>
            <p:nvPr/>
          </p:nvSpPr>
          <p:spPr bwMode="auto">
            <a:xfrm>
              <a:off x="10612" y="1586"/>
              <a:ext cx="57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(in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8" name="Rectangle 182"/>
            <p:cNvSpPr>
              <a:spLocks noChangeArrowheads="1"/>
            </p:cNvSpPr>
            <p:nvPr/>
          </p:nvSpPr>
          <p:spPr bwMode="auto">
            <a:xfrm>
              <a:off x="10612" y="2191"/>
              <a:ext cx="628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getGEOSSRegistry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99" name="Rectangle 183"/>
            <p:cNvSpPr>
              <a:spLocks noChangeArrowheads="1"/>
            </p:cNvSpPr>
            <p:nvPr/>
          </p:nvSpPr>
          <p:spPr bwMode="auto">
            <a:xfrm>
              <a:off x="10612" y="2795"/>
              <a:ext cx="6549"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registerArcticPortal (in GEOSS)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0" name="Rectangle 184"/>
            <p:cNvSpPr>
              <a:spLocks noChangeArrowheads="1"/>
            </p:cNvSpPr>
            <p:nvPr/>
          </p:nvSpPr>
          <p:spPr bwMode="auto">
            <a:xfrm>
              <a:off x="10612" y="3400"/>
              <a:ext cx="776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provideDataVisibility (in ArcticPortal)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1" name="Rectangle 185"/>
            <p:cNvSpPr>
              <a:spLocks noChangeArrowheads="1"/>
            </p:cNvSpPr>
            <p:nvPr/>
          </p:nvSpPr>
          <p:spPr bwMode="auto">
            <a:xfrm>
              <a:off x="-15806" y="-3735"/>
              <a:ext cx="10607" cy="341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Rectangle 186"/>
            <p:cNvSpPr>
              <a:spLocks noChangeArrowheads="1"/>
            </p:cNvSpPr>
            <p:nvPr/>
          </p:nvSpPr>
          <p:spPr bwMode="auto">
            <a:xfrm>
              <a:off x="-15806" y="-3735"/>
              <a:ext cx="10607" cy="3416"/>
            </a:xfrm>
            <a:prstGeom prst="rect">
              <a:avLst/>
            </a:prstGeom>
            <a:noFill/>
            <a:ln w="2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3" name="Line 187"/>
            <p:cNvSpPr>
              <a:spLocks noChangeShapeType="1"/>
            </p:cNvSpPr>
            <p:nvPr/>
          </p:nvSpPr>
          <p:spPr bwMode="auto">
            <a:xfrm>
              <a:off x="-15806" y="-2904"/>
              <a:ext cx="10607"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4" name="Line 188"/>
            <p:cNvSpPr>
              <a:spLocks noChangeShapeType="1"/>
            </p:cNvSpPr>
            <p:nvPr/>
          </p:nvSpPr>
          <p:spPr bwMode="auto">
            <a:xfrm>
              <a:off x="-15806" y="-2859"/>
              <a:ext cx="10607" cy="0"/>
            </a:xfrm>
            <a:prstGeom prst="line">
              <a:avLst/>
            </a:prstGeom>
            <a:noFill/>
            <a:ln w="23" cap="flat">
              <a:solidFill>
                <a:srgbClr val="0000FF"/>
              </a:solidFill>
              <a:prstDash val="solid"/>
              <a:bevel/>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5" name="Rectangle 189"/>
            <p:cNvSpPr>
              <a:spLocks noChangeArrowheads="1"/>
            </p:cNvSpPr>
            <p:nvPr/>
          </p:nvSpPr>
          <p:spPr bwMode="auto">
            <a:xfrm>
              <a:off x="-12867" y="-3735"/>
              <a:ext cx="4955"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smtClean="0">
                  <a:ln>
                    <a:noFill/>
                  </a:ln>
                  <a:solidFill>
                    <a:srgbClr val="000000"/>
                  </a:solidFill>
                  <a:effectLst/>
                  <a:latin typeface="Arial Black" pitchFamily="34" charset="0"/>
                  <a:cs typeface="Arial" pitchFamily="34" charset="0"/>
                </a:rPr>
                <a:t>IPersonal Workspace-is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6" name="Rectangle 190"/>
            <p:cNvSpPr>
              <a:spLocks noChangeArrowheads="1"/>
            </p:cNvSpPr>
            <p:nvPr/>
          </p:nvSpPr>
          <p:spPr bwMode="auto">
            <a:xfrm>
              <a:off x="-15715" y="-2813"/>
              <a:ext cx="10644"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getScientistDetails (in MemberIdentifier) : Scientist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7" name="Rectangle 191"/>
            <p:cNvSpPr>
              <a:spLocks noChangeArrowheads="1"/>
            </p:cNvSpPr>
            <p:nvPr/>
          </p:nvSpPr>
          <p:spPr bwMode="auto">
            <a:xfrm>
              <a:off x="-15715" y="-2209"/>
              <a:ext cx="3452"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getScientistid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08" name="Rectangle 192"/>
            <p:cNvSpPr>
              <a:spLocks noChangeArrowheads="1"/>
            </p:cNvSpPr>
            <p:nvPr/>
          </p:nvSpPr>
          <p:spPr bwMode="auto">
            <a:xfrm>
              <a:off x="-15715" y="-1604"/>
              <a:ext cx="8181"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000000"/>
                  </a:solidFill>
                  <a:effectLst/>
                  <a:latin typeface="Arial Black" pitchFamily="34" charset="0"/>
                  <a:cs typeface="Arial" pitchFamily="34" charset="0"/>
                </a:rPr>
                <a:t>validateScientist (in Member) : Boolean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241" name="Picture 19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524000"/>
            <a:ext cx="8305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75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838200"/>
            <a:ext cx="7772400" cy="1362075"/>
          </a:xfrm>
        </p:spPr>
        <p:txBody>
          <a:bodyPr/>
          <a:lstStyle/>
          <a:p>
            <a:r>
              <a:rPr lang="en-US" dirty="0" smtClean="0"/>
              <a:t>Engineering Viewpoint</a:t>
            </a:r>
            <a:endParaRPr lang="en-US" dirty="0"/>
          </a:p>
        </p:txBody>
      </p:sp>
      <p:sp>
        <p:nvSpPr>
          <p:cNvPr id="4" name="Text Placeholder 3"/>
          <p:cNvSpPr>
            <a:spLocks noGrp="1"/>
          </p:cNvSpPr>
          <p:nvPr>
            <p:ph type="body" idx="1"/>
          </p:nvPr>
        </p:nvSpPr>
        <p:spPr/>
        <p:txBody>
          <a:bodyPr/>
          <a:lstStyle/>
          <a:p>
            <a:r>
              <a:rPr lang="en-US" b="1" dirty="0"/>
              <a:t>The </a:t>
            </a:r>
            <a:r>
              <a:rPr lang="en-US" b="1" i="1" dirty="0"/>
              <a:t>engineering viewpoint</a:t>
            </a:r>
            <a:r>
              <a:rPr lang="en-US" b="1" dirty="0"/>
              <a:t>, which focuses on the mechanisms and functions required to support distributed interactions between objects in the system. It describes the distribution of processing performed by the system to manage the information and provide the functionality.</a:t>
            </a:r>
          </a:p>
          <a:p>
            <a:endParaRPr lang="en-US" dirty="0"/>
          </a:p>
        </p:txBody>
      </p:sp>
    </p:spTree>
    <p:extLst>
      <p:ext uri="{BB962C8B-B14F-4D97-AF65-F5344CB8AC3E}">
        <p14:creationId xmlns:p14="http://schemas.microsoft.com/office/powerpoint/2010/main" val="71720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 for INCOSE </a:t>
            </a:r>
            <a:br>
              <a:rPr lang="en-US" dirty="0" smtClean="0"/>
            </a:br>
            <a:r>
              <a:rPr lang="en-US" dirty="0" smtClean="0"/>
              <a:t>GEOSS MBSE Session</a:t>
            </a:r>
            <a:endParaRPr lang="en-US" dirty="0"/>
          </a:p>
        </p:txBody>
      </p:sp>
      <p:sp>
        <p:nvSpPr>
          <p:cNvPr id="3" name="Content Placeholder 2"/>
          <p:cNvSpPr>
            <a:spLocks noGrp="1"/>
          </p:cNvSpPr>
          <p:nvPr>
            <p:ph idx="1"/>
          </p:nvPr>
        </p:nvSpPr>
        <p:spPr/>
        <p:txBody>
          <a:bodyPr/>
          <a:lstStyle/>
          <a:p>
            <a:r>
              <a:rPr lang="en-US" dirty="0" smtClean="0"/>
              <a:t>Societal Benefit Area(SBA) Alignment and Support effort plan</a:t>
            </a:r>
          </a:p>
          <a:p>
            <a:pPr lvl="1"/>
            <a:r>
              <a:rPr lang="en-US" dirty="0" smtClean="0"/>
              <a:t>Development of Enterprise View by completing Use case realization for each SBA</a:t>
            </a:r>
          </a:p>
          <a:p>
            <a:pPr lvl="1"/>
            <a:endParaRPr lang="en-US" dirty="0" smtClean="0"/>
          </a:p>
          <a:p>
            <a:r>
              <a:rPr lang="en-US" dirty="0" smtClean="0"/>
              <a:t>Use Case Realization of GEOSS Transverse Technology Use Cases and completion of the RM-ODP Five Viewpoints</a:t>
            </a:r>
            <a:endParaRPr lang="en-US" dirty="0"/>
          </a:p>
        </p:txBody>
      </p:sp>
    </p:spTree>
    <p:extLst>
      <p:ext uri="{BB962C8B-B14F-4D97-AF65-F5344CB8AC3E}">
        <p14:creationId xmlns:p14="http://schemas.microsoft.com/office/powerpoint/2010/main" val="777333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View</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05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819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295400"/>
            <a:ext cx="7772400" cy="1362075"/>
          </a:xfrm>
        </p:spPr>
        <p:txBody>
          <a:bodyPr/>
          <a:lstStyle/>
          <a:p>
            <a:r>
              <a:rPr lang="en-US" dirty="0" smtClean="0"/>
              <a:t>Technology viewpoint</a:t>
            </a:r>
            <a:endParaRPr lang="en-US" dirty="0"/>
          </a:p>
        </p:txBody>
      </p:sp>
      <p:sp>
        <p:nvSpPr>
          <p:cNvPr id="4" name="Text Placeholder 3"/>
          <p:cNvSpPr>
            <a:spLocks noGrp="1"/>
          </p:cNvSpPr>
          <p:nvPr>
            <p:ph type="body" idx="1"/>
          </p:nvPr>
        </p:nvSpPr>
        <p:spPr/>
        <p:txBody>
          <a:bodyPr/>
          <a:lstStyle/>
          <a:p>
            <a:r>
              <a:rPr lang="en-US" b="1" dirty="0"/>
              <a:t>The </a:t>
            </a:r>
            <a:r>
              <a:rPr lang="en-US" b="1" i="1" dirty="0"/>
              <a:t>technology viewpoint</a:t>
            </a:r>
            <a:r>
              <a:rPr lang="en-US" b="1" dirty="0"/>
              <a:t>, which focuses on the choice of technology of the system. It describes the technologies chosen to provide the processing, functionality and presentation of information.</a:t>
            </a:r>
          </a:p>
          <a:p>
            <a:endParaRPr lang="en-US" dirty="0"/>
          </a:p>
        </p:txBody>
      </p:sp>
    </p:spTree>
    <p:extLst>
      <p:ext uri="{BB962C8B-B14F-4D97-AF65-F5344CB8AC3E}">
        <p14:creationId xmlns:p14="http://schemas.microsoft.com/office/powerpoint/2010/main" val="3694327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Technology Viewpoint Example-Deployment Diagram</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153400"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773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447800"/>
            <a:ext cx="7772400" cy="1362075"/>
          </a:xfrm>
        </p:spPr>
        <p:txBody>
          <a:bodyPr>
            <a:normAutofit fontScale="90000"/>
          </a:bodyPr>
          <a:lstStyle/>
          <a:p>
            <a:r>
              <a:rPr lang="en-US" dirty="0"/>
              <a:t>Use Case Realization of GEOSS Transverse Technology Use Cases and completion of the RM-ODP Five Viewpoints</a:t>
            </a:r>
            <a:br>
              <a:rPr lang="en-US" dirty="0"/>
            </a:br>
            <a:endParaRPr lang="en-US" dirty="0"/>
          </a:p>
        </p:txBody>
      </p:sp>
    </p:spTree>
    <p:extLst>
      <p:ext uri="{BB962C8B-B14F-4D97-AF65-F5344CB8AC3E}">
        <p14:creationId xmlns:p14="http://schemas.microsoft.com/office/powerpoint/2010/main" val="1178694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Transverse Use Case Realization</a:t>
            </a:r>
            <a:endParaRPr lang="en-US" sz="2800" dirty="0"/>
          </a:p>
        </p:txBody>
      </p:sp>
      <p:sp>
        <p:nvSpPr>
          <p:cNvPr id="5" name="Content Placeholder 4"/>
          <p:cNvSpPr>
            <a:spLocks noGrp="1"/>
          </p:cNvSpPr>
          <p:nvPr>
            <p:ph idx="1"/>
          </p:nvPr>
        </p:nvSpPr>
        <p:spPr/>
        <p:txBody>
          <a:bodyPr>
            <a:normAutofit fontScale="92500" lnSpcReduction="10000"/>
          </a:bodyPr>
          <a:lstStyle/>
          <a:p>
            <a:r>
              <a:rPr lang="en-US" dirty="0" smtClean="0"/>
              <a:t>Steps in use cases are defined by the Transverse use groups</a:t>
            </a:r>
          </a:p>
          <a:p>
            <a:r>
              <a:rPr lang="en-US" dirty="0" smtClean="0"/>
              <a:t>Use Cases will be subject to a Realization process that will yield an Activity Diagram and Sequence Diagram that will be part of the RM-ODP Enterprise Viewpoint</a:t>
            </a:r>
          </a:p>
          <a:p>
            <a:r>
              <a:rPr lang="en-US" dirty="0" smtClean="0"/>
              <a:t>Transvers Use Cases provide for the Registering of data in </a:t>
            </a:r>
            <a:r>
              <a:rPr lang="en-US" dirty="0" err="1" smtClean="0"/>
              <a:t>Clearinhouse</a:t>
            </a:r>
            <a:r>
              <a:rPr lang="en-US" dirty="0" smtClean="0"/>
              <a:t>, Discover and Get Access and allowing User to Access Data from the provider</a:t>
            </a:r>
            <a:endParaRPr lang="en-US" dirty="0"/>
          </a:p>
        </p:txBody>
      </p:sp>
    </p:spTree>
    <p:extLst>
      <p:ext uri="{BB962C8B-B14F-4D97-AF65-F5344CB8AC3E}">
        <p14:creationId xmlns:p14="http://schemas.microsoft.com/office/powerpoint/2010/main" val="337877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Transverse Use Cases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77240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13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r>
            <a:br>
              <a:rPr lang="en-US" dirty="0"/>
            </a:br>
            <a:endParaRPr lang="en-US" dirty="0"/>
          </a:p>
        </p:txBody>
      </p:sp>
      <p:sp>
        <p:nvSpPr>
          <p:cNvPr id="4" name="Text Placeholder 3"/>
          <p:cNvSpPr>
            <a:spLocks noGrp="1"/>
          </p:cNvSpPr>
          <p:nvPr>
            <p:ph type="body" idx="1"/>
          </p:nvPr>
        </p:nvSpPr>
        <p:spPr/>
        <p:txBody>
          <a:bodyPr>
            <a:normAutofit fontScale="92500" lnSpcReduction="20000"/>
          </a:bodyPr>
          <a:lstStyle/>
          <a:p>
            <a:r>
              <a:rPr lang="en-US" sz="4000" b="1" dirty="0">
                <a:latin typeface="Arial Black" pitchFamily="34" charset="0"/>
              </a:rPr>
              <a:t>Societal Benefit Area(SBA) Alignment and Support effort plan</a:t>
            </a:r>
          </a:p>
        </p:txBody>
      </p:sp>
    </p:spTree>
    <p:extLst>
      <p:ext uri="{BB962C8B-B14F-4D97-AF65-F5344CB8AC3E}">
        <p14:creationId xmlns:p14="http://schemas.microsoft.com/office/powerpoint/2010/main" val="202391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RM-ODP Viewpoints and Modeling</a:t>
            </a:r>
            <a:endParaRPr lang="en-US" sz="2400" dirty="0"/>
          </a:p>
        </p:txBody>
      </p:sp>
      <p:sp>
        <p:nvSpPr>
          <p:cNvPr id="5" name="Content Placeholder 4"/>
          <p:cNvSpPr>
            <a:spLocks noGrp="1"/>
          </p:cNvSpPr>
          <p:nvPr>
            <p:ph idx="1"/>
          </p:nvPr>
        </p:nvSpPr>
        <p:spPr/>
        <p:txBody>
          <a:bodyPr>
            <a:normAutofit fontScale="92500" lnSpcReduction="10000"/>
          </a:bodyPr>
          <a:lstStyle/>
          <a:p>
            <a:r>
              <a:rPr lang="en-US" dirty="0" smtClean="0"/>
              <a:t>Reference Model of Open Distributed Processing (RM-ODP) is a reference model in computer science, which provides a coordinating framework for the standardization of open distributing processing (ODP)</a:t>
            </a:r>
          </a:p>
          <a:p>
            <a:r>
              <a:rPr lang="en-US" dirty="0" smtClean="0"/>
              <a:t>It supports distribution, Internet working, platform and technology independence, and portability, together with an enterprise architecture framework for the specification of ODP systems</a:t>
            </a:r>
            <a:endParaRPr lang="en-US" dirty="0"/>
          </a:p>
        </p:txBody>
      </p:sp>
    </p:spTree>
    <p:extLst>
      <p:ext uri="{BB962C8B-B14F-4D97-AF65-F5344CB8AC3E}">
        <p14:creationId xmlns:p14="http://schemas.microsoft.com/office/powerpoint/2010/main" val="4248013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RMP-ODP Standards</a:t>
            </a:r>
            <a:endParaRPr lang="en-US" dirty="0"/>
          </a:p>
        </p:txBody>
      </p:sp>
      <p:sp>
        <p:nvSpPr>
          <p:cNvPr id="3" name="Content Placeholder 2"/>
          <p:cNvSpPr>
            <a:spLocks noGrp="1"/>
          </p:cNvSpPr>
          <p:nvPr>
            <p:ph idx="1"/>
          </p:nvPr>
        </p:nvSpPr>
        <p:spPr/>
        <p:txBody>
          <a:bodyPr/>
          <a:lstStyle/>
          <a:p>
            <a:r>
              <a:rPr lang="en-US" dirty="0" smtClean="0"/>
              <a:t>RM-ODP, also named ITU-T Rec. X.901-X.904 and ISO/IEC 10746, is a joint effort by the </a:t>
            </a:r>
            <a:r>
              <a:rPr lang="en-US" i="1" dirty="0" smtClean="0">
                <a:solidFill>
                  <a:schemeClr val="tx2">
                    <a:lumMod val="60000"/>
                    <a:lumOff val="40000"/>
                  </a:schemeClr>
                </a:solidFill>
              </a:rPr>
              <a:t>International Organization for Standardization (ISO), the International Electromechanical Commission (IEC) and the Telecommunication Standardization Sector (ITU-T)</a:t>
            </a:r>
          </a:p>
          <a:p>
            <a:r>
              <a:rPr lang="en-US" i="1" dirty="0" smtClean="0"/>
              <a:t>RMP View Model Viewpoints addressed in Volume 3 of ISO/IEC 10746</a:t>
            </a:r>
            <a:endParaRPr lang="en-US" i="1" dirty="0"/>
          </a:p>
        </p:txBody>
      </p:sp>
    </p:spTree>
    <p:extLst>
      <p:ext uri="{BB962C8B-B14F-4D97-AF65-F5344CB8AC3E}">
        <p14:creationId xmlns:p14="http://schemas.microsoft.com/office/powerpoint/2010/main" val="211045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ODP Frameworks Descriptions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a:t> </a:t>
            </a:r>
            <a:r>
              <a:rPr lang="en-US" dirty="0" smtClean="0"/>
              <a:t>The </a:t>
            </a:r>
            <a:r>
              <a:rPr lang="en-US" dirty="0"/>
              <a:t>RM-ODP framework provides five generic and complementary viewpoints on the system and its environment:</a:t>
            </a:r>
          </a:p>
          <a:p>
            <a:r>
              <a:rPr lang="en-US" dirty="0"/>
              <a:t>The </a:t>
            </a:r>
            <a:r>
              <a:rPr lang="en-US" i="1" dirty="0"/>
              <a:t>enterprise viewpoint</a:t>
            </a:r>
            <a:r>
              <a:rPr lang="en-US" dirty="0"/>
              <a:t>, which focuses on the purpose, scope and policies for the system. It describes the business requirements and how to meet them.</a:t>
            </a:r>
          </a:p>
          <a:p>
            <a:r>
              <a:rPr lang="en-US" dirty="0"/>
              <a:t>The </a:t>
            </a:r>
            <a:r>
              <a:rPr lang="en-US" i="1" dirty="0"/>
              <a:t>information viewpoint</a:t>
            </a:r>
            <a:r>
              <a:rPr lang="en-US" dirty="0"/>
              <a:t>, which focuses on the semantics of the information and the information processing performed. It describes the information managed by the system and the structure and content type of the supporting data.</a:t>
            </a:r>
          </a:p>
          <a:p>
            <a:r>
              <a:rPr lang="en-US" dirty="0"/>
              <a:t>The </a:t>
            </a:r>
            <a:r>
              <a:rPr lang="en-US" i="1" dirty="0"/>
              <a:t>computational viewpoint</a:t>
            </a:r>
            <a:r>
              <a:rPr lang="en-US" dirty="0"/>
              <a:t>, which enables distribution through functional decomposition on the system into objects which interact at interfaces. It describes the functionality provided by the system and its functional decomposition.</a:t>
            </a:r>
          </a:p>
          <a:p>
            <a:r>
              <a:rPr lang="en-US" dirty="0"/>
              <a:t>The </a:t>
            </a:r>
            <a:r>
              <a:rPr lang="en-US" i="1" dirty="0"/>
              <a:t>engineering viewpoint</a:t>
            </a:r>
            <a:r>
              <a:rPr lang="en-US" dirty="0"/>
              <a:t>, which focuses on the mechanisms and functions required to support distributed interactions between objects in the system. It describes the distribution of processing performed by the system to manage the information and provide the functionality.</a:t>
            </a:r>
          </a:p>
          <a:p>
            <a:r>
              <a:rPr lang="en-US" dirty="0"/>
              <a:t>The </a:t>
            </a:r>
            <a:r>
              <a:rPr lang="en-US" i="1" dirty="0"/>
              <a:t>technology viewpoint</a:t>
            </a:r>
            <a:r>
              <a:rPr lang="en-US" dirty="0"/>
              <a:t>, which focuses on the choice of technology of the system. It describes the technologies chosen to provide the processing, functionality and presentation of information.</a:t>
            </a:r>
          </a:p>
          <a:p>
            <a:endParaRPr lang="en-US" dirty="0"/>
          </a:p>
        </p:txBody>
      </p:sp>
    </p:spTree>
    <p:extLst>
      <p:ext uri="{BB962C8B-B14F-4D97-AF65-F5344CB8AC3E}">
        <p14:creationId xmlns:p14="http://schemas.microsoft.com/office/powerpoint/2010/main" val="187298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72400" cy="1362075"/>
          </a:xfrm>
        </p:spPr>
        <p:txBody>
          <a:bodyPr/>
          <a:lstStyle/>
          <a:p>
            <a:r>
              <a:rPr lang="en-US" dirty="0" smtClean="0"/>
              <a:t>Enterprise View</a:t>
            </a:r>
            <a:br>
              <a:rPr lang="en-US" dirty="0" smtClean="0"/>
            </a:br>
            <a:endParaRPr lang="en-US" dirty="0"/>
          </a:p>
        </p:txBody>
      </p:sp>
      <p:sp>
        <p:nvSpPr>
          <p:cNvPr id="5" name="Text Placeholder 4"/>
          <p:cNvSpPr>
            <a:spLocks noGrp="1"/>
          </p:cNvSpPr>
          <p:nvPr>
            <p:ph type="body" idx="1"/>
          </p:nvPr>
        </p:nvSpPr>
        <p:spPr>
          <a:xfrm>
            <a:off x="762000" y="3124200"/>
            <a:ext cx="7848600" cy="890587"/>
          </a:xfrm>
        </p:spPr>
        <p:txBody>
          <a:bodyPr>
            <a:noAutofit/>
          </a:bodyPr>
          <a:lstStyle/>
          <a:p>
            <a:r>
              <a:rPr lang="en-US" sz="2400" dirty="0" smtClean="0">
                <a:solidFill>
                  <a:schemeClr val="tx1"/>
                </a:solidFill>
              </a:rPr>
              <a:t>The Enterprise view contains the results of the Use Case Realization in the form of a Use case Diagram and an Activity Diagram, and Sequence Diagram for each Use Case of the Use </a:t>
            </a:r>
            <a:r>
              <a:rPr lang="en-US" sz="2400" dirty="0">
                <a:solidFill>
                  <a:schemeClr val="tx1"/>
                </a:solidFill>
              </a:rPr>
              <a:t>C</a:t>
            </a:r>
            <a:r>
              <a:rPr lang="en-US" sz="2400" dirty="0" smtClean="0">
                <a:solidFill>
                  <a:schemeClr val="tx1"/>
                </a:solidFill>
              </a:rPr>
              <a:t>ase Diagram.  The steps of the Use Case Narrative in definition of the Use Case become activities in activity diagram</a:t>
            </a:r>
            <a:endParaRPr lang="en-US" sz="2400" dirty="0">
              <a:solidFill>
                <a:schemeClr val="tx1"/>
              </a:solidFill>
            </a:endParaRPr>
          </a:p>
        </p:txBody>
      </p:sp>
    </p:spTree>
    <p:extLst>
      <p:ext uri="{BB962C8B-B14F-4D97-AF65-F5344CB8AC3E}">
        <p14:creationId xmlns:p14="http://schemas.microsoft.com/office/powerpoint/2010/main" val="2578595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Enterprise View-Use Case Diagram</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620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View – Activity Diagram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705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835</Words>
  <Application>Microsoft Office PowerPoint</Application>
  <PresentationFormat>On-screen Show (4:3)</PresentationFormat>
  <Paragraphs>158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GEOSS Model Based System Engineering Session Plan</vt:lpstr>
      <vt:lpstr>Agenda for INCOSE  GEOSS MBSE Session</vt:lpstr>
      <vt:lpstr> </vt:lpstr>
      <vt:lpstr>RM-ODP Viewpoints and Modeling</vt:lpstr>
      <vt:lpstr>RMP-ODP Standards</vt:lpstr>
      <vt:lpstr>ODP Frameworks Descriptions</vt:lpstr>
      <vt:lpstr>Enterprise View </vt:lpstr>
      <vt:lpstr>Enterprise View-Use Case Diagram</vt:lpstr>
      <vt:lpstr>Enterprise View – Activity Diagram</vt:lpstr>
      <vt:lpstr>Enterprise View – Sequence Diagram</vt:lpstr>
      <vt:lpstr>PowerPoint Presentation</vt:lpstr>
      <vt:lpstr>Information View Diagram (Class)</vt:lpstr>
      <vt:lpstr>Computational View </vt:lpstr>
      <vt:lpstr>Computational View Templates</vt:lpstr>
      <vt:lpstr>Computational View – Object Template</vt:lpstr>
      <vt:lpstr>Computational View Data Types</vt:lpstr>
      <vt:lpstr>PowerPoint Presentation</vt:lpstr>
      <vt:lpstr>Computational View –Interface Signature </vt:lpstr>
      <vt:lpstr>Engineering Viewpoint</vt:lpstr>
      <vt:lpstr>Engineering View</vt:lpstr>
      <vt:lpstr>Technology viewpoint</vt:lpstr>
      <vt:lpstr>Technology Viewpoint Example-Deployment Diagram</vt:lpstr>
      <vt:lpstr>Use Case Realization of GEOSS Transverse Technology Use Cases and completion of the RM-ODP Five Viewpoints </vt:lpstr>
      <vt:lpstr>Transverse Use Case Realization</vt:lpstr>
      <vt:lpstr>Transverse Use Cases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GEOSS Model Based System Engineering Session Plan</dc:title>
  <dc:creator>Larry</dc:creator>
  <cp:lastModifiedBy>Larry</cp:lastModifiedBy>
  <cp:revision>18</cp:revision>
  <cp:lastPrinted>2012-04-25T21:39:15Z</cp:lastPrinted>
  <dcterms:created xsi:type="dcterms:W3CDTF">2012-04-22T16:35:04Z</dcterms:created>
  <dcterms:modified xsi:type="dcterms:W3CDTF">2012-04-29T19:44:54Z</dcterms:modified>
</cp:coreProperties>
</file>