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97" r:id="rId3"/>
  </p:sldMasterIdLst>
  <p:notesMasterIdLst>
    <p:notesMasterId r:id="rId27"/>
  </p:notesMasterIdLst>
  <p:handoutMasterIdLst>
    <p:handoutMasterId r:id="rId28"/>
  </p:handoutMasterIdLst>
  <p:sldIdLst>
    <p:sldId id="256" r:id="rId4"/>
    <p:sldId id="344" r:id="rId5"/>
    <p:sldId id="331" r:id="rId6"/>
    <p:sldId id="330" r:id="rId7"/>
    <p:sldId id="332" r:id="rId8"/>
    <p:sldId id="358" r:id="rId9"/>
    <p:sldId id="359" r:id="rId10"/>
    <p:sldId id="333" r:id="rId11"/>
    <p:sldId id="334" r:id="rId12"/>
    <p:sldId id="335" r:id="rId13"/>
    <p:sldId id="349" r:id="rId14"/>
    <p:sldId id="356" r:id="rId15"/>
    <p:sldId id="357" r:id="rId16"/>
    <p:sldId id="337" r:id="rId17"/>
    <p:sldId id="338" r:id="rId18"/>
    <p:sldId id="339" r:id="rId19"/>
    <p:sldId id="345" r:id="rId20"/>
    <p:sldId id="341" r:id="rId21"/>
    <p:sldId id="340" r:id="rId22"/>
    <p:sldId id="346" r:id="rId23"/>
    <p:sldId id="347" r:id="rId24"/>
    <p:sldId id="348" r:id="rId25"/>
    <p:sldId id="259" r:id="rId26"/>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964" autoAdjust="0"/>
    <p:restoredTop sz="94660"/>
  </p:normalViewPr>
  <p:slideViewPr>
    <p:cSldViewPr snapToGrid="0" snapToObjects="1">
      <p:cViewPr varScale="1">
        <p:scale>
          <a:sx n="59" d="100"/>
          <a:sy n="59" d="100"/>
        </p:scale>
        <p:origin x="1349" y="67"/>
      </p:cViewPr>
      <p:guideLst>
        <p:guide orient="horz" pos="2160"/>
        <p:guide pos="3842"/>
      </p:guideLst>
    </p:cSldViewPr>
  </p:slideViewPr>
  <p:notesTextViewPr>
    <p:cViewPr>
      <p:scale>
        <a:sx n="100" d="100"/>
        <a:sy n="100" d="100"/>
      </p:scale>
      <p:origin x="0" y="0"/>
    </p:cViewPr>
  </p:notesTextViewPr>
  <p:sorterViewPr>
    <p:cViewPr>
      <p:scale>
        <a:sx n="66" d="100"/>
        <a:sy n="66" d="100"/>
      </p:scale>
      <p:origin x="0" y="-1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1/17/2018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dirty="0"/>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1/17/2018</a:t>
            </a:fld>
            <a:endParaRPr lang="en-US" dirty="0"/>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dirty="0"/>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768" rtl="0" eaLnBrk="1" fontAlgn="auto" latinLnBrk="0" hangingPunct="1">
              <a:lnSpc>
                <a:spcPct val="100000"/>
              </a:lnSpc>
              <a:spcBef>
                <a:spcPts val="0"/>
              </a:spcBef>
              <a:spcAft>
                <a:spcPts val="0"/>
              </a:spcAft>
              <a:buClrTx/>
              <a:buSzTx/>
              <a:buFontTx/>
              <a:buNone/>
              <a:tabLst/>
              <a:defRPr/>
            </a:pPr>
            <a:fld id="{9CB85D96-4FDB-7148-B18B-46402D7060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76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179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a:solidFill>
                  <a:srgbClr val="414042"/>
                </a:solidFill>
                <a:latin typeface="Open Sans Light"/>
                <a:cs typeface="Open Sans Light"/>
              </a:rPr>
              <a:t>www.incose.org/IW2018</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1354" y="502041"/>
            <a:ext cx="5850317" cy="1935480"/>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AF367-331E-44C5-A81B-0A21D42FD5AB}"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EB06B-7F2B-45B6-BCB2-3C7E08BFE727}"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a:solidFill>
                  <a:srgbClr val="414042"/>
                </a:solidFill>
                <a:latin typeface="Open Sans Light"/>
                <a:cs typeface="Open Sans Light"/>
              </a:rPr>
              <a:t>www.incose.org/IW2018</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2771" y="1738339"/>
            <a:ext cx="5850317" cy="1935480"/>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130426"/>
            <a:ext cx="10368598" cy="1470025"/>
          </a:xfrm>
        </p:spPr>
        <p:txBody>
          <a:bodyPr/>
          <a:lstStyle/>
          <a:p>
            <a:r>
              <a:rPr lang="en-US"/>
              <a:t>Click to edit Master title style</a:t>
            </a:r>
          </a:p>
        </p:txBody>
      </p:sp>
      <p:sp>
        <p:nvSpPr>
          <p:cNvPr id="3" name="Subtitle 2"/>
          <p:cNvSpPr>
            <a:spLocks noGrp="1"/>
          </p:cNvSpPr>
          <p:nvPr>
            <p:ph type="subTitle" idx="1"/>
          </p:nvPr>
        </p:nvSpPr>
        <p:spPr>
          <a:xfrm>
            <a:off x="1829753" y="3886200"/>
            <a:ext cx="85388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4/25/2017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8545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4/25/2017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49770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85" y="4406901"/>
            <a:ext cx="1036859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85" y="2906713"/>
            <a:ext cx="1036859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4/25/2017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04707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917"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1600201"/>
            <a:ext cx="5387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4/25/2017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7456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1535113"/>
            <a:ext cx="538972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1535113"/>
            <a:ext cx="53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593" y="2174875"/>
            <a:ext cx="53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4/25/2017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00429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4/25/2017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523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4/25/2017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1191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FA92B3-C720-49A7-9FC3-EC7BBE8A375A}"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04239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3050"/>
            <a:ext cx="401317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9216" y="273051"/>
            <a:ext cx="68192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435101"/>
            <a:ext cx="40131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4/25/2017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04252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962" y="612775"/>
            <a:ext cx="73190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90962" y="5367338"/>
            <a:ext cx="73190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4/25/2017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2634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4/25/2017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963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274639"/>
            <a:ext cx="80305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4/25/2017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9456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descr="logo-IS2017-SE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664" y="502041"/>
            <a:ext cx="7741920" cy="1935480"/>
          </a:xfrm>
          <a:prstGeom prst="rect">
            <a:avLst/>
          </a:prstGeom>
        </p:spPr>
      </p:pic>
      <p:sp>
        <p:nvSpPr>
          <p:cNvPr id="17" name="Titre 1"/>
          <p:cNvSpPr>
            <a:spLocks noGrp="1"/>
          </p:cNvSpPr>
          <p:nvPr>
            <p:ph type="ctrTitle" hasCustomPrompt="1"/>
          </p:nvPr>
        </p:nvSpPr>
        <p:spPr>
          <a:xfrm>
            <a:off x="359777" y="4409344"/>
            <a:ext cx="11376530" cy="1123038"/>
          </a:xfrm>
          <a:noFill/>
          <a:ln>
            <a:noFill/>
          </a:ln>
        </p:spPr>
        <p:txBody>
          <a:bodyPr anchor="b"/>
          <a:lstStyle>
            <a:lvl1pPr algn="l">
              <a:defRPr sz="6000" baseline="0">
                <a:solidFill>
                  <a:srgbClr val="981B1E"/>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a:solidFill>
                  <a:srgbClr val="414042"/>
                </a:solidFill>
                <a:latin typeface="Open Sans Light"/>
                <a:cs typeface="Open Sans Light"/>
              </a:rPr>
              <a:t>www.incose.org/symp2017</a:t>
            </a:r>
          </a:p>
        </p:txBody>
      </p:sp>
      <p:cxnSp>
        <p:nvCxnSpPr>
          <p:cNvPr id="20" name="Straight Connector 19"/>
          <p:cNvCxnSpPr/>
          <p:nvPr userDrawn="1"/>
        </p:nvCxnSpPr>
        <p:spPr>
          <a:xfrm>
            <a:off x="359777" y="5532382"/>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05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rgbClr val="981B1E"/>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6205F-48E5-A348-9086-06D9B12DDFC8}"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1361198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AA2855-E35E-CE4C-AE21-3D5159F96C68}"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981B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867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755C1-AB24-7444-BE8D-07C48186849A}"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404282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981B1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9670E1-132C-C142-93DB-6D02145CC05B}" type="datetime4">
              <a:rPr lang="en-US" smtClean="0"/>
              <a:t>January 17, 2018</a:t>
            </a:fld>
            <a:endParaRPr lang="en-US" dirty="0"/>
          </a:p>
        </p:txBody>
      </p:sp>
      <p:sp>
        <p:nvSpPr>
          <p:cNvPr id="8" name="Footer Placeholder 7"/>
          <p:cNvSpPr>
            <a:spLocks noGrp="1"/>
          </p:cNvSpPr>
          <p:nvPr>
            <p:ph type="ftr" sz="quarter" idx="11"/>
          </p:nvPr>
        </p:nvSpPr>
        <p:spPr/>
        <p:txBody>
          <a:bodyPr/>
          <a:lstStyle/>
          <a:p>
            <a:r>
              <a:rPr lang="en-US" dirty="0"/>
              <a:t>www.incose.org/symp2017</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3030469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CD364-3091-C845-BC97-78F237997000}" type="datetime4">
              <a:rPr lang="en-US" smtClean="0"/>
              <a:t>January 17, 2018</a:t>
            </a:fld>
            <a:endParaRPr lang="en-US" dirty="0"/>
          </a:p>
        </p:txBody>
      </p:sp>
      <p:sp>
        <p:nvSpPr>
          <p:cNvPr id="4" name="Footer Placeholder 3"/>
          <p:cNvSpPr>
            <a:spLocks noGrp="1"/>
          </p:cNvSpPr>
          <p:nvPr>
            <p:ph type="ftr" sz="quarter" idx="11"/>
          </p:nvPr>
        </p:nvSpPr>
        <p:spPr/>
        <p:txBody>
          <a:bodyPr/>
          <a:lstStyle/>
          <a:p>
            <a:r>
              <a:rPr lang="en-US" dirty="0"/>
              <a:t>www.incose.org/symp2017</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18549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55C66D-36AD-43C0-94A8-4C30E363CCFC}"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www.incose.org/IW2018</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708A8-B25C-DA40-8D26-B5B892D5C1D0}" type="datetime4">
              <a:rPr lang="en-US" smtClean="0"/>
              <a:t>January 17, 2018</a:t>
            </a:fld>
            <a:endParaRPr lang="en-US" dirty="0"/>
          </a:p>
        </p:txBody>
      </p:sp>
      <p:sp>
        <p:nvSpPr>
          <p:cNvPr id="3" name="Footer Placeholder 2"/>
          <p:cNvSpPr>
            <a:spLocks noGrp="1"/>
          </p:cNvSpPr>
          <p:nvPr>
            <p:ph type="ftr" sz="quarter" idx="11"/>
          </p:nvPr>
        </p:nvSpPr>
        <p:spPr/>
        <p:txBody>
          <a:bodyPr/>
          <a:lstStyle/>
          <a:p>
            <a:r>
              <a:rPr lang="en-US" dirty="0"/>
              <a:t>www.incose.org/symp2017</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058833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981B1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45E2B55-3E12-D742-A9C2-D90BBE9DEE0F}"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5774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981B1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dirty="0"/>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FEAC28F-BB3C-D143-8ABC-E0D055C6A0B7}"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www.incose.org/symp2017</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4214488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981B1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20A3A-83D5-9940-AC5B-061321371444}"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3536516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981B1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A96EE-DE82-0549-98B3-5ACB259EFF06}" type="datetime4">
              <a:rPr lang="en-US" smtClean="0"/>
              <a:t>January 17, 2018</a:t>
            </a:fld>
            <a:endParaRPr lang="en-US" dirty="0"/>
          </a:p>
        </p:txBody>
      </p:sp>
      <p:sp>
        <p:nvSpPr>
          <p:cNvPr id="5" name="Footer Placeholder 4"/>
          <p:cNvSpPr>
            <a:spLocks noGrp="1"/>
          </p:cNvSpPr>
          <p:nvPr>
            <p:ph type="ftr" sz="quarter" idx="11"/>
          </p:nvPr>
        </p:nvSpPr>
        <p:spPr/>
        <p:txBody>
          <a:bodyPr/>
          <a:lstStyle/>
          <a:p>
            <a:r>
              <a:rPr lang="en-US" dirty="0"/>
              <a:t>www.incose.org/symp2017</a:t>
            </a:r>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851879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1" descr="logo-IS2017-SE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397" y="1738339"/>
            <a:ext cx="8200384" cy="2050096"/>
          </a:xfrm>
          <a:prstGeom prst="rect">
            <a:avLst/>
          </a:prstGeom>
        </p:spPr>
      </p:pic>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a:solidFill>
                  <a:srgbClr val="414042"/>
                </a:solidFill>
                <a:latin typeface="Open Sans Light"/>
                <a:cs typeface="Open Sans Light"/>
              </a:rPr>
              <a:t>www.incose.org/symp2017</a:t>
            </a:r>
          </a:p>
        </p:txBody>
      </p:sp>
    </p:spTree>
    <p:extLst>
      <p:ext uri="{BB962C8B-B14F-4D97-AF65-F5344CB8AC3E}">
        <p14:creationId xmlns:p14="http://schemas.microsoft.com/office/powerpoint/2010/main" val="300605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02DED-0725-4BD2-BC2E-3AB91A6FD8B8}"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DC8BD0-9452-4A35-87A7-CDC947B5C8C5}" type="datetime4">
              <a:rPr lang="en-US" smtClean="0"/>
              <a:t>January 17, 2018</a:t>
            </a:fld>
            <a:endParaRPr lang="en-US" dirty="0"/>
          </a:p>
        </p:txBody>
      </p:sp>
      <p:sp>
        <p:nvSpPr>
          <p:cNvPr id="8" name="Footer Placeholder 7"/>
          <p:cNvSpPr>
            <a:spLocks noGrp="1"/>
          </p:cNvSpPr>
          <p:nvPr>
            <p:ph type="ftr" sz="quarter" idx="11"/>
          </p:nvPr>
        </p:nvSpPr>
        <p:spPr/>
        <p:txBody>
          <a:bodyPr/>
          <a:lstStyle/>
          <a:p>
            <a:r>
              <a:rPr lang="en-US" dirty="0"/>
              <a:t>www.incose.org/IW2018</a:t>
            </a:r>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1E725-3DAD-46F9-AB27-01057308EB85}" type="datetime4">
              <a:rPr lang="en-US" smtClean="0"/>
              <a:t>January 17, 2018</a:t>
            </a:fld>
            <a:endParaRPr lang="en-US" dirty="0"/>
          </a:p>
        </p:txBody>
      </p:sp>
      <p:sp>
        <p:nvSpPr>
          <p:cNvPr id="4" name="Footer Placeholder 3"/>
          <p:cNvSpPr>
            <a:spLocks noGrp="1"/>
          </p:cNvSpPr>
          <p:nvPr>
            <p:ph type="ftr" sz="quarter" idx="11"/>
          </p:nvPr>
        </p:nvSpPr>
        <p:spPr/>
        <p:txBody>
          <a:bodyPr/>
          <a:lstStyle/>
          <a:p>
            <a:r>
              <a:rPr lang="en-US" dirty="0"/>
              <a:t>www.incose.org/IW2018</a:t>
            </a:r>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0EF86-2BFB-4B59-A636-9BF2B259CA8B}" type="datetime4">
              <a:rPr lang="en-US" smtClean="0"/>
              <a:t>January 17, 2018</a:t>
            </a:fld>
            <a:endParaRPr lang="en-US" dirty="0"/>
          </a:p>
        </p:txBody>
      </p:sp>
      <p:sp>
        <p:nvSpPr>
          <p:cNvPr id="3" name="Footer Placeholder 2"/>
          <p:cNvSpPr>
            <a:spLocks noGrp="1"/>
          </p:cNvSpPr>
          <p:nvPr>
            <p:ph type="ftr" sz="quarter" idx="11"/>
          </p:nvPr>
        </p:nvSpPr>
        <p:spPr/>
        <p:txBody>
          <a:bodyPr/>
          <a:lstStyle/>
          <a:p>
            <a:r>
              <a:rPr lang="en-US" dirty="0"/>
              <a:t>www.incose.org/IW2018</a:t>
            </a:r>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FA194E79-70D1-469D-8342-A6C6E8462495}"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dirty="0"/>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6E0752D0-C424-43F8-B3FD-8EC436F30873}" type="datetime4">
              <a:rPr lang="en-US" smtClean="0"/>
              <a:t>January 17, 2018</a:t>
            </a:fld>
            <a:endParaRPr lang="en-US" dirty="0"/>
          </a:p>
        </p:txBody>
      </p:sp>
      <p:sp>
        <p:nvSpPr>
          <p:cNvPr id="6" name="Footer Placeholder 5"/>
          <p:cNvSpPr>
            <a:spLocks noGrp="1"/>
          </p:cNvSpPr>
          <p:nvPr>
            <p:ph type="ftr" sz="quarter" idx="11"/>
          </p:nvPr>
        </p:nvSpPr>
        <p:spPr/>
        <p:txBody>
          <a:bodyPr/>
          <a:lstStyle/>
          <a:p>
            <a:r>
              <a:rPr lang="en-US" dirty="0"/>
              <a:t>www.incose.org/IW2018</a:t>
            </a:r>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dirty="0"/>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222030E1-41DB-41E7-944F-1D89D4C1CC18}" type="datetime4">
              <a:rPr lang="en-US" smtClean="0"/>
              <a:t>January 17, 2018</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a:t>www.incose.org/IW2018</a:t>
            </a: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8"/>
            <a:ext cx="109785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918" y="1600201"/>
            <a:ext cx="109785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917" y="6356351"/>
            <a:ext cx="28462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4/25/2017</a:t>
            </a:r>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198457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8" name="Picture 7" descr="logo-I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8" cy="997903"/>
          </a:xfrm>
          <a:prstGeom prst="rect">
            <a:avLst/>
          </a:prstGeom>
        </p:spPr>
      </p:pic>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4B882940-CFB9-7B4B-BF07-D91A8852B687}" type="datetime4">
              <a:rPr lang="en-US" smtClean="0"/>
              <a:t>January 17, 2018</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dirty="0"/>
              <a:t>www.incose.org/symp2017</a:t>
            </a:r>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spTree>
    <p:extLst>
      <p:ext uri="{BB962C8B-B14F-4D97-AF65-F5344CB8AC3E}">
        <p14:creationId xmlns:p14="http://schemas.microsoft.com/office/powerpoint/2010/main" val="1544032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dt="0"/>
  <p:txStyles>
    <p:titleStyle>
      <a:lvl1pPr algn="l" defTabSz="609768" rtl="0" eaLnBrk="1" latinLnBrk="0" hangingPunct="1">
        <a:spcBef>
          <a:spcPct val="0"/>
        </a:spcBef>
        <a:buNone/>
        <a:defRPr sz="4400" kern="1200">
          <a:solidFill>
            <a:srgbClr val="981B1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chindel@ict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v4i.us/"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mgwiki.org/MBSE/lib/exe/fetch.php?media=mbse:patterns:planning_assessment_requirements_for_mbse_model_applications_v1.4.2.pdf" TargetMode="External"/><Relationship Id="rId2" Type="http://schemas.openxmlformats.org/officeDocument/2006/relationships/hyperlink" Target="http://www.omgwiki.org/MBSE/lib/exe/fetch.php?media=mbse:patterns:aselcm_session_handout_v2.1.1.pdf" TargetMode="External"/><Relationship Id="rId1" Type="http://schemas.openxmlformats.org/officeDocument/2006/relationships/slideLayout" Target="../slideLayouts/slideLayout14.xml"/><Relationship Id="rId5" Type="http://schemas.openxmlformats.org/officeDocument/2006/relationships/hyperlink" Target="https://verification.asmedigitalcollection.asme.org/journal.aspx" TargetMode="External"/><Relationship Id="rId4" Type="http://schemas.openxmlformats.org/officeDocument/2006/relationships/hyperlink" Target="https://cstools.asme.org/csconnect/CommitteePages.cfm?Committee=10000336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omgwiki.org/MBSE/lib/exe/fetch.php?media=mbse:incose_mbse_iw_2017:models_and_uncertainty_in_decision_making_rev_a.pptx" TargetMode="External"/><Relationship Id="rId2" Type="http://schemas.openxmlformats.org/officeDocument/2006/relationships/hyperlink" Target="http://www.sei.cmu.edu/library/abstracts/reports/10tr033.cfm" TargetMode="External"/><Relationship Id="rId1" Type="http://schemas.openxmlformats.org/officeDocument/2006/relationships/slideLayout" Target="../slideLayouts/slideLayout14.xml"/><Relationship Id="rId4" Type="http://schemas.openxmlformats.org/officeDocument/2006/relationships/hyperlink" Target="http://www.omgwiki.org/MBSE/doku.php?id=mbse:pb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cstools.asme.org/csconnect/CommitteePages.cfm?Committee=100003367" TargetMode="External"/><Relationship Id="rId2" Type="http://schemas.openxmlformats.org/officeDocument/2006/relationships/image" Target="../media/image1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777" y="4282232"/>
            <a:ext cx="11376530" cy="1123038"/>
          </a:xfrm>
        </p:spPr>
        <p:txBody>
          <a:bodyPr>
            <a:normAutofit/>
          </a:bodyPr>
          <a:lstStyle/>
          <a:p>
            <a:r>
              <a:rPr lang="en-US" dirty="0"/>
              <a:t>Standardizing V&amp;V of Models</a:t>
            </a:r>
          </a:p>
        </p:txBody>
      </p:sp>
      <p:sp>
        <p:nvSpPr>
          <p:cNvPr id="5" name="Subtitle 4"/>
          <p:cNvSpPr>
            <a:spLocks noGrp="1"/>
          </p:cNvSpPr>
          <p:nvPr>
            <p:ph type="subTitle" idx="1"/>
          </p:nvPr>
        </p:nvSpPr>
        <p:spPr>
          <a:xfrm>
            <a:off x="462043" y="3429000"/>
            <a:ext cx="11376530" cy="867169"/>
          </a:xfrm>
        </p:spPr>
        <p:txBody>
          <a:bodyPr>
            <a:normAutofit/>
          </a:bodyPr>
          <a:lstStyle/>
          <a:p>
            <a:r>
              <a:rPr lang="en-US" sz="3200" dirty="0"/>
              <a:t>INCOSE Collaboration In an ASME-Led Standards Activity</a:t>
            </a:r>
          </a:p>
        </p:txBody>
      </p:sp>
      <p:sp>
        <p:nvSpPr>
          <p:cNvPr id="2" name="TextBox 1">
            <a:extLst>
              <a:ext uri="{FF2B5EF4-FFF2-40B4-BE49-F238E27FC236}">
                <a16:creationId xmlns:a16="http://schemas.microsoft.com/office/drawing/2014/main" id="{72C1C4E4-3325-4E27-AA68-953053BD2055}"/>
              </a:ext>
            </a:extLst>
          </p:cNvPr>
          <p:cNvSpPr txBox="1"/>
          <p:nvPr/>
        </p:nvSpPr>
        <p:spPr>
          <a:xfrm>
            <a:off x="6784520" y="5554800"/>
            <a:ext cx="5239839" cy="1200329"/>
          </a:xfrm>
          <a:prstGeom prst="rect">
            <a:avLst/>
          </a:prstGeom>
          <a:noFill/>
        </p:spPr>
        <p:txBody>
          <a:bodyPr wrap="square" rtlCol="0">
            <a:spAutoFit/>
          </a:bodyPr>
          <a:lstStyle/>
          <a:p>
            <a:pPr algn="r"/>
            <a:r>
              <a:rPr lang="en-US" dirty="0"/>
              <a:t>Bill Schindel, ICTT System Sciences</a:t>
            </a:r>
          </a:p>
          <a:p>
            <a:pPr algn="r"/>
            <a:r>
              <a:rPr lang="en-US" dirty="0">
                <a:hlinkClick r:id="rId2"/>
              </a:rPr>
              <a:t>schindel@ictt.com</a:t>
            </a:r>
            <a:endParaRPr lang="en-US" dirty="0"/>
          </a:p>
          <a:p>
            <a:pPr algn="r"/>
            <a:endParaRPr lang="en-US" dirty="0"/>
          </a:p>
        </p:txBody>
      </p:sp>
      <p:sp>
        <p:nvSpPr>
          <p:cNvPr id="3" name="TextBox 2">
            <a:extLst>
              <a:ext uri="{FF2B5EF4-FFF2-40B4-BE49-F238E27FC236}">
                <a16:creationId xmlns:a16="http://schemas.microsoft.com/office/drawing/2014/main" id="{06B15105-A426-45D1-893B-641ED9FF8B16}"/>
              </a:ext>
            </a:extLst>
          </p:cNvPr>
          <p:cNvSpPr txBox="1"/>
          <p:nvPr/>
        </p:nvSpPr>
        <p:spPr>
          <a:xfrm>
            <a:off x="10595610" y="102870"/>
            <a:ext cx="1428750" cy="276999"/>
          </a:xfrm>
          <a:prstGeom prst="rect">
            <a:avLst/>
          </a:prstGeom>
          <a:noFill/>
        </p:spPr>
        <p:txBody>
          <a:bodyPr wrap="square" rtlCol="0">
            <a:spAutoFit/>
          </a:bodyPr>
          <a:lstStyle/>
          <a:p>
            <a:pPr algn="r"/>
            <a:r>
              <a:rPr lang="en-US" sz="1200" dirty="0"/>
              <a:t>V1.2.1</a:t>
            </a:r>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8350" cy="1143000"/>
          </a:xfrm>
        </p:spPr>
        <p:txBody>
          <a:bodyPr>
            <a:normAutofit fontScale="90000"/>
          </a:bodyPr>
          <a:lstStyle/>
          <a:p>
            <a:r>
              <a:rPr lang="en-US" dirty="0"/>
              <a:t>Increased Cost of Credibility of a Model: </a:t>
            </a:r>
            <a:br>
              <a:rPr lang="en-US" dirty="0"/>
            </a:br>
            <a:r>
              <a:rPr lang="en-US" dirty="0"/>
              <a:t>Creates Pressure for a Framework for Learning</a:t>
            </a:r>
          </a:p>
        </p:txBody>
      </p:sp>
      <p:sp>
        <p:nvSpPr>
          <p:cNvPr id="4" name="Slide Number Placeholder 3"/>
          <p:cNvSpPr>
            <a:spLocks noGrp="1"/>
          </p:cNvSpPr>
          <p:nvPr>
            <p:ph type="sldNum" sz="quarter" idx="12"/>
          </p:nvPr>
        </p:nvSpPr>
        <p:spPr>
          <a:xfrm>
            <a:off x="8537575"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834" y="1445131"/>
            <a:ext cx="8788158" cy="34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9B9024C4-EA39-4235-ADFB-8953D7E7FFED}"/>
              </a:ext>
            </a:extLst>
          </p:cNvPr>
          <p:cNvSpPr txBox="1">
            <a:spLocks/>
          </p:cNvSpPr>
          <p:nvPr/>
        </p:nvSpPr>
        <p:spPr>
          <a:xfrm>
            <a:off x="130629" y="3264180"/>
            <a:ext cx="1752388" cy="718914"/>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ASELCM Pattern</a:t>
            </a:r>
          </a:p>
        </p:txBody>
      </p:sp>
      <p:sp>
        <p:nvSpPr>
          <p:cNvPr id="12" name="TextBox 11">
            <a:extLst>
              <a:ext uri="{FF2B5EF4-FFF2-40B4-BE49-F238E27FC236}">
                <a16:creationId xmlns:a16="http://schemas.microsoft.com/office/drawing/2014/main" id="{2C50B6DD-B2DA-405C-B177-E5F065C871E4}"/>
              </a:ext>
            </a:extLst>
          </p:cNvPr>
          <p:cNvSpPr txBox="1"/>
          <p:nvPr/>
        </p:nvSpPr>
        <p:spPr>
          <a:xfrm>
            <a:off x="305797" y="4969253"/>
            <a:ext cx="11712031" cy="1569660"/>
          </a:xfrm>
          <a:prstGeom prst="rect">
            <a:avLst/>
          </a:prstGeom>
          <a:noFill/>
        </p:spPr>
        <p:txBody>
          <a:bodyPr wrap="square" rtlCol="0">
            <a:spAutoFit/>
          </a:bodyPr>
          <a:lstStyle/>
          <a:p>
            <a:pPr marL="1489075" indent="-1489075"/>
            <a:r>
              <a:rPr lang="en-US" b="1" u="sng" dirty="0"/>
              <a:t>System 1:</a:t>
            </a:r>
            <a:r>
              <a:rPr lang="en-US" dirty="0"/>
              <a:t> The target system of interest (e.g., a product system)</a:t>
            </a:r>
          </a:p>
          <a:p>
            <a:pPr marL="1489075" indent="-1489075"/>
            <a:r>
              <a:rPr lang="en-US" b="1" u="sng" dirty="0"/>
              <a:t>System 2: </a:t>
            </a:r>
            <a:r>
              <a:rPr lang="en-US" dirty="0"/>
              <a:t>The (ISO 15288) life cycle management systems for System 1, along with the rest of System 1’s target environment</a:t>
            </a:r>
          </a:p>
          <a:p>
            <a:pPr marL="1489075" indent="-1489075"/>
            <a:r>
              <a:rPr lang="en-US" b="1" u="sng" dirty="0"/>
              <a:t>System 3: </a:t>
            </a:r>
            <a:r>
              <a:rPr lang="en-US" dirty="0"/>
              <a:t>The life cycle management systems for System 2</a:t>
            </a:r>
          </a:p>
        </p:txBody>
      </p:sp>
    </p:spTree>
    <p:extLst>
      <p:ext uri="{BB962C8B-B14F-4D97-AF65-F5344CB8AC3E}">
        <p14:creationId xmlns:p14="http://schemas.microsoft.com/office/powerpoint/2010/main" val="156454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575" y="4038601"/>
            <a:ext cx="6654558" cy="261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163" y="269544"/>
            <a:ext cx="4235213" cy="491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527175" y="838201"/>
            <a:ext cx="2743200" cy="1452637"/>
          </a:xfrm>
          <a:prstGeom prst="rect">
            <a:avLst/>
          </a:prstGeom>
          <a:solidFill>
            <a:schemeClr val="bg1"/>
          </a:solidFill>
        </p:spPr>
        <p:txBody>
          <a:bodyPr>
            <a:noAutofit/>
          </a:bodyPr>
          <a:lstStyle>
            <a:lvl1pPr marL="342866" indent="-342866"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876" indent="-285724"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886" indent="-228578"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040" indent="-228578"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195" indent="-228578"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349"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ISO 15288 processes appear 4 times, whether we recognize or not.</a:t>
            </a:r>
          </a:p>
        </p:txBody>
      </p:sp>
    </p:spTree>
    <p:extLst>
      <p:ext uri="{BB962C8B-B14F-4D97-AF65-F5344CB8AC3E}">
        <p14:creationId xmlns:p14="http://schemas.microsoft.com/office/powerpoint/2010/main" val="89854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0"/>
            <a:ext cx="9144000" cy="762000"/>
          </a:xfrm>
          <a:solidFill>
            <a:schemeClr val="bg1">
              <a:lumMod val="95000"/>
            </a:schemeClr>
          </a:solidFill>
        </p:spPr>
        <p:txBody>
          <a:bodyPr>
            <a:noAutofit/>
          </a:bodyPr>
          <a:lstStyle/>
          <a:p>
            <a:r>
              <a:rPr lang="en-US" sz="3600" dirty="0"/>
              <a:t>An emerging special case: Regulated markets</a:t>
            </a:r>
          </a:p>
        </p:txBody>
      </p:sp>
      <p:sp>
        <p:nvSpPr>
          <p:cNvPr id="3" name="Content Placeholder 2"/>
          <p:cNvSpPr>
            <a:spLocks noGrp="1"/>
          </p:cNvSpPr>
          <p:nvPr>
            <p:ph idx="1"/>
          </p:nvPr>
        </p:nvSpPr>
        <p:spPr>
          <a:xfrm>
            <a:off x="1679575" y="1143000"/>
            <a:ext cx="8991600" cy="5562600"/>
          </a:xfrm>
        </p:spPr>
        <p:txBody>
          <a:bodyPr>
            <a:normAutofit fontScale="77500" lnSpcReduction="20000"/>
          </a:bodyPr>
          <a:lstStyle/>
          <a:p>
            <a:r>
              <a:rPr lang="en-US" dirty="0"/>
              <a:t>Increasing use of computational models in safety-critical, other regulated markets is driving development of methodology for Model VVUQ:</a:t>
            </a:r>
          </a:p>
          <a:p>
            <a:pPr lvl="1"/>
            <a:r>
              <a:rPr lang="en-US" dirty="0"/>
              <a:t>See, for example, ASME V&amp;V 10, 20, 30, 40, 50, 60.</a:t>
            </a:r>
          </a:p>
          <a:p>
            <a:r>
              <a:rPr lang="en-US" dirty="0"/>
              <a:t>Models have economic advantages, but the above can </a:t>
            </a:r>
            <a:r>
              <a:rPr lang="en-US" u="sng" dirty="0"/>
              <a:t>add new costs to development of models </a:t>
            </a:r>
            <a:r>
              <a:rPr lang="en-US" dirty="0"/>
              <a:t>for regulatory submission of credible evidence:</a:t>
            </a:r>
          </a:p>
          <a:p>
            <a:pPr lvl="1"/>
            <a:r>
              <a:rPr lang="en-US" dirty="0"/>
              <a:t>Cost of evidentiary submissions to FDA, FAA, NRC, NTSB, EPA, OSHA, when supported by models—includes VVUQ of those models.</a:t>
            </a:r>
          </a:p>
          <a:p>
            <a:r>
              <a:rPr lang="en-US" dirty="0"/>
              <a:t>This suggests a vision of collaborative roles for </a:t>
            </a:r>
            <a:r>
              <a:rPr lang="en-US" u="sng" dirty="0"/>
              <a:t>engineering professional societies</a:t>
            </a:r>
            <a:r>
              <a:rPr lang="en-US" dirty="0"/>
              <a:t>, along with regulators, and enterprises:</a:t>
            </a:r>
          </a:p>
          <a:p>
            <a:pPr lvl="1"/>
            <a:r>
              <a:rPr lang="en-US" dirty="0"/>
              <a:t>Trusted shared MBSE Patterns for classes of systems </a:t>
            </a:r>
          </a:p>
          <a:p>
            <a:pPr lvl="1"/>
            <a:r>
              <a:rPr lang="en-US" dirty="0"/>
              <a:t>Configurable for vendor-specific products</a:t>
            </a:r>
          </a:p>
          <a:p>
            <a:pPr lvl="1"/>
            <a:r>
              <a:rPr lang="en-US" dirty="0"/>
              <a:t>With Model VVUQ frameworks lowering the cost of model trust for regulatory submissions</a:t>
            </a:r>
          </a:p>
          <a:p>
            <a:r>
              <a:rPr lang="en-US" dirty="0"/>
              <a:t>Further emphasizes the issue of </a:t>
            </a:r>
            <a:r>
              <a:rPr lang="en-US" u="sng" dirty="0"/>
              <a:t>trust in models </a:t>
            </a:r>
            <a:r>
              <a:rPr lang="en-US" dirty="0"/>
              <a:t>. . .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671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Content Placeholder 2"/>
          <p:cNvSpPr txBox="1">
            <a:spLocks/>
          </p:cNvSpPr>
          <p:nvPr/>
        </p:nvSpPr>
        <p:spPr>
          <a:xfrm>
            <a:off x="1527175" y="4948164"/>
            <a:ext cx="9144000" cy="1452637"/>
          </a:xfrm>
          <a:prstGeom prst="rect">
            <a:avLst/>
          </a:prstGeom>
          <a:solidFill>
            <a:schemeClr val="bg1"/>
          </a:solidFill>
        </p:spPr>
        <p:txBody>
          <a:bodyPr>
            <a:noAutofit/>
          </a:bodyPr>
          <a:lstStyle>
            <a:lvl1pPr marL="342866" indent="-342866"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876" indent="-285724"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886" indent="-228578"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040" indent="-228578"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195" indent="-228578"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349"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66" marR="0" lvl="0" indent="-342866"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Trusted shared MBSE Patterns for classes of systems </a:t>
            </a:r>
          </a:p>
          <a:p>
            <a:pPr marL="342866" marR="0" lvl="0" indent="-342866"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Configurable for vendor-specific products</a:t>
            </a:r>
          </a:p>
          <a:p>
            <a:pPr marL="342866" marR="0" lvl="0" indent="-342866"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With Model VVUQ frameworks lowering the cost of model trust for regulatory submissions</a:t>
            </a: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1267691"/>
            <a:ext cx="8788158" cy="34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a:xfrm>
            <a:off x="1527175" y="0"/>
            <a:ext cx="9144000" cy="762000"/>
          </a:xfrm>
          <a:solidFill>
            <a:schemeClr val="bg1">
              <a:lumMod val="95000"/>
            </a:schemeClr>
          </a:solidFill>
        </p:spPr>
        <p:txBody>
          <a:bodyPr>
            <a:noAutofit/>
          </a:bodyPr>
          <a:lstStyle/>
          <a:p>
            <a:r>
              <a:rPr lang="en-US" sz="3600" dirty="0"/>
              <a:t>An emerging special case: Regulated markets</a:t>
            </a:r>
          </a:p>
        </p:txBody>
      </p:sp>
      <p:sp>
        <p:nvSpPr>
          <p:cNvPr id="2" name="Right Arrow 1"/>
          <p:cNvSpPr/>
          <p:nvPr/>
        </p:nvSpPr>
        <p:spPr>
          <a:xfrm rot="8523321">
            <a:off x="6564447" y="2330441"/>
            <a:ext cx="1066800" cy="3930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ight Arrow 16"/>
          <p:cNvSpPr/>
          <p:nvPr/>
        </p:nvSpPr>
        <p:spPr>
          <a:xfrm rot="8523321">
            <a:off x="2983047" y="1658047"/>
            <a:ext cx="1066800" cy="3930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3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121" y="152400"/>
            <a:ext cx="7837055" cy="685800"/>
          </a:xfrm>
        </p:spPr>
        <p:txBody>
          <a:bodyPr>
            <a:normAutofit fontScale="90000"/>
          </a:bodyPr>
          <a:lstStyle/>
          <a:p>
            <a:r>
              <a:rPr lang="en-US" sz="3200" dirty="0"/>
              <a:t>INCOSE MBSE Assessment and Planning Pattern: Model Stakeholder Features Overview </a:t>
            </a:r>
            <a:endParaRPr lang="en-US" sz="3600" dirty="0"/>
          </a:p>
        </p:txBody>
      </p:sp>
      <p:sp>
        <p:nvSpPr>
          <p:cNvPr id="4" name="Slide Number Placeholder 3"/>
          <p:cNvSpPr>
            <a:spLocks noGrp="1"/>
          </p:cNvSpPr>
          <p:nvPr>
            <p:ph type="sldNum" sz="quarter" idx="12"/>
          </p:nvPr>
        </p:nvSpPr>
        <p:spPr>
          <a:xfrm>
            <a:off x="8537575"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descr="http://www.incose-cc.org/http:/www.incose-cc.org/images/INCOSE-LOGO-WITH-LIN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320" y="762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2" y="945754"/>
            <a:ext cx="8763000" cy="587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19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33338"/>
            <a:ext cx="9144000" cy="957263"/>
          </a:xfrm>
        </p:spPr>
        <p:txBody>
          <a:bodyPr>
            <a:noAutofit/>
          </a:bodyPr>
          <a:lstStyle/>
          <a:p>
            <a:r>
              <a:rPr lang="en-US" sz="3200" dirty="0"/>
              <a:t>The ISO 15288 Processes provide the Model Stakeholder Feature Set for Planning &amp; Assessment </a:t>
            </a:r>
          </a:p>
        </p:txBody>
      </p:sp>
      <p:sp>
        <p:nvSpPr>
          <p:cNvPr id="4" name="Slide Number Placeholder 3"/>
          <p:cNvSpPr>
            <a:spLocks noGrp="1"/>
          </p:cNvSpPr>
          <p:nvPr>
            <p:ph type="sldNum" sz="quarter" idx="12"/>
          </p:nvPr>
        </p:nvSpPr>
        <p:spPr>
          <a:xfrm>
            <a:off x="8537575"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279" y="1447800"/>
            <a:ext cx="8743950"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6" y="3392188"/>
            <a:ext cx="8825345" cy="338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1262418">
            <a:off x="3616193" y="1028170"/>
            <a:ext cx="492298"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7013575" y="990600"/>
            <a:ext cx="365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(Other Features  on previous slide)</a:t>
            </a:r>
          </a:p>
        </p:txBody>
      </p:sp>
    </p:spTree>
    <p:extLst>
      <p:ext uri="{BB962C8B-B14F-4D97-AF65-F5344CB8AC3E}">
        <p14:creationId xmlns:p14="http://schemas.microsoft.com/office/powerpoint/2010/main" val="413793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274638"/>
            <a:ext cx="9144000" cy="487362"/>
          </a:xfrm>
        </p:spPr>
        <p:txBody>
          <a:bodyPr>
            <a:noAutofit/>
          </a:bodyPr>
          <a:lstStyle/>
          <a:p>
            <a:r>
              <a:rPr lang="en-US" sz="3600" dirty="0"/>
              <a:t>Related INCOSE, ASME communities</a:t>
            </a:r>
          </a:p>
        </p:txBody>
      </p:sp>
      <p:sp>
        <p:nvSpPr>
          <p:cNvPr id="3" name="Content Placeholder 2"/>
          <p:cNvSpPr>
            <a:spLocks noGrp="1"/>
          </p:cNvSpPr>
          <p:nvPr>
            <p:ph idx="1"/>
          </p:nvPr>
        </p:nvSpPr>
        <p:spPr>
          <a:xfrm>
            <a:off x="1527175" y="990600"/>
            <a:ext cx="9144000" cy="5867400"/>
          </a:xfrm>
        </p:spPr>
        <p:txBody>
          <a:bodyPr>
            <a:normAutofit/>
          </a:bodyPr>
          <a:lstStyle/>
          <a:p>
            <a:r>
              <a:rPr lang="en-US" sz="2000" b="1" u="sng" dirty="0"/>
              <a:t>INCOSE:</a:t>
            </a:r>
          </a:p>
          <a:p>
            <a:pPr marL="517525" lvl="1" indent="-288925"/>
            <a:r>
              <a:rPr lang="en-US" sz="1800" dirty="0"/>
              <a:t>Model-Based Engineering Transformation Initiative</a:t>
            </a:r>
          </a:p>
          <a:p>
            <a:pPr marL="517525" lvl="1" indent="-288925"/>
            <a:r>
              <a:rPr lang="en-US" sz="1800" dirty="0"/>
              <a:t>INCOSE-NAFEMS Joint Working Group on Simulation</a:t>
            </a:r>
          </a:p>
          <a:p>
            <a:pPr marL="517525" lvl="1" indent="-288925"/>
            <a:r>
              <a:rPr lang="en-US" sz="1800" dirty="0"/>
              <a:t>MBSE Patterns Working Group</a:t>
            </a:r>
          </a:p>
          <a:p>
            <a:pPr marL="517525" lvl="1" indent="-288925"/>
            <a:r>
              <a:rPr lang="en-US" sz="1800" dirty="0"/>
              <a:t>Agile Systems &amp; Systems Engineering Working Group</a:t>
            </a:r>
          </a:p>
          <a:p>
            <a:pPr marL="517525" lvl="1" indent="-288925"/>
            <a:r>
              <a:rPr lang="en-US" sz="1800" dirty="0"/>
              <a:t>Tools Interoperability and Model Life Cycle Management Group</a:t>
            </a:r>
          </a:p>
          <a:p>
            <a:pPr marL="517525" lvl="1" indent="-288925"/>
            <a:r>
              <a:rPr lang="en-US" sz="1800" dirty="0"/>
              <a:t>INCOSE-OMG MBSE Initiative: Challenge Teams, Activity Teams</a:t>
            </a:r>
          </a:p>
          <a:p>
            <a:pPr marL="457200" lvl="1" indent="0">
              <a:buNone/>
            </a:pPr>
            <a:endParaRPr lang="en-US" sz="1800" dirty="0"/>
          </a:p>
          <a:p>
            <a:r>
              <a:rPr lang="en-US" sz="2000" b="1" u="sng" dirty="0"/>
              <a:t>ASME Computational Model V&amp;V Committee / Working Groups: </a:t>
            </a:r>
          </a:p>
          <a:p>
            <a:pPr marL="517525" lvl="1" indent="-288925"/>
            <a:r>
              <a:rPr lang="en-US" sz="1800" dirty="0"/>
              <a:t>V&amp;V 10: Verification &amp; Validation in Computational Solid Dynamics</a:t>
            </a:r>
          </a:p>
          <a:p>
            <a:pPr marL="517525" lvl="1" indent="-288925"/>
            <a:r>
              <a:rPr lang="en-US" sz="1800" dirty="0"/>
              <a:t>V&amp;V20: Verification &amp; Validation in Computational Fluid Dynamics and Heat Transfer</a:t>
            </a:r>
          </a:p>
          <a:p>
            <a:pPr marL="517525" lvl="1" indent="-288925"/>
            <a:r>
              <a:rPr lang="en-US" sz="1800" dirty="0"/>
              <a:t>V&amp;V 30: Verification and Validation in Computational Simulation of Nuclear System Thermal Fluids Behavior</a:t>
            </a:r>
          </a:p>
          <a:p>
            <a:pPr marL="517525" lvl="1" indent="-288925"/>
            <a:r>
              <a:rPr lang="en-US" sz="1800" dirty="0"/>
              <a:t>V&amp;V 40: Verification and Validation in Computational Modeling of Medical Devices</a:t>
            </a:r>
          </a:p>
          <a:p>
            <a:pPr marL="517525" lvl="1" indent="-288925"/>
            <a:r>
              <a:rPr lang="en-US" sz="1800" dirty="0"/>
              <a:t>V&amp;V 50: Verification &amp; Validation of Computational Modeling for Advanced Manufacturing</a:t>
            </a:r>
          </a:p>
          <a:p>
            <a:pPr marL="517525" lvl="1" indent="-288925"/>
            <a:r>
              <a:rPr lang="en-US" sz="1800" dirty="0"/>
              <a:t>V&amp;V 60:  Verification and Validation in Modeling and Simulation in Energy Systems and Applications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230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2411F-C89E-48D4-B51D-BA291A10CBBC}"/>
              </a:ext>
            </a:extLst>
          </p:cNvPr>
          <p:cNvSpPr>
            <a:spLocks noGrp="1"/>
          </p:cNvSpPr>
          <p:nvPr>
            <p:ph idx="1"/>
          </p:nvPr>
        </p:nvSpPr>
        <p:spPr>
          <a:xfrm>
            <a:off x="609918" y="2573383"/>
            <a:ext cx="10978515" cy="3552781"/>
          </a:xfrm>
        </p:spPr>
        <p:txBody>
          <a:bodyPr/>
          <a:lstStyle/>
          <a:p>
            <a:r>
              <a:rPr lang="en-US" dirty="0"/>
              <a:t>Virtual Validation, Verification, and Visualization Institute</a:t>
            </a:r>
          </a:p>
          <a:p>
            <a:r>
              <a:rPr lang="en-US" dirty="0"/>
              <a:t>Member consortium</a:t>
            </a:r>
          </a:p>
          <a:p>
            <a:r>
              <a:rPr lang="en-US" dirty="0"/>
              <a:t>Established 2016 by Indiana Private and Public Sectors, Academia, ASME, and INCOSE CoA Chapter + Patterns WG</a:t>
            </a:r>
          </a:p>
          <a:p>
            <a:r>
              <a:rPr lang="en-US" dirty="0"/>
              <a:t>Management partner: NCDMM  </a:t>
            </a:r>
          </a:p>
          <a:p>
            <a:r>
              <a:rPr lang="en-US" dirty="0">
                <a:hlinkClick r:id="rId2"/>
              </a:rPr>
              <a:t>http://v4i.us/</a:t>
            </a:r>
            <a:r>
              <a:rPr lang="en-US" dirty="0"/>
              <a:t>  </a:t>
            </a:r>
          </a:p>
        </p:txBody>
      </p:sp>
      <p:sp>
        <p:nvSpPr>
          <p:cNvPr id="4" name="Slide Number Placeholder 3">
            <a:extLst>
              <a:ext uri="{FF2B5EF4-FFF2-40B4-BE49-F238E27FC236}">
                <a16:creationId xmlns:a16="http://schemas.microsoft.com/office/drawing/2014/main" id="{DF415EF8-22DD-4F15-8AE5-EE88B21035C3}"/>
              </a:ext>
            </a:extLst>
          </p:cNvPr>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5" name="Picture 4">
            <a:extLst>
              <a:ext uri="{FF2B5EF4-FFF2-40B4-BE49-F238E27FC236}">
                <a16:creationId xmlns:a16="http://schemas.microsoft.com/office/drawing/2014/main" id="{111B0F82-3F20-4A64-AD01-238783267E79}"/>
              </a:ext>
            </a:extLst>
          </p:cNvPr>
          <p:cNvPicPr>
            <a:picLocks noChangeAspect="1"/>
          </p:cNvPicPr>
          <p:nvPr/>
        </p:nvPicPr>
        <p:blipFill rotWithShape="1">
          <a:blip r:embed="rId3"/>
          <a:srcRect l="11167" t="12907" r="60151" b="73543"/>
          <a:stretch/>
        </p:blipFill>
        <p:spPr>
          <a:xfrm>
            <a:off x="2435455" y="69624"/>
            <a:ext cx="7618569" cy="2024425"/>
          </a:xfrm>
          <a:prstGeom prst="rect">
            <a:avLst/>
          </a:prstGeom>
        </p:spPr>
      </p:pic>
    </p:spTree>
    <p:extLst>
      <p:ext uri="{BB962C8B-B14F-4D97-AF65-F5344CB8AC3E}">
        <p14:creationId xmlns:p14="http://schemas.microsoft.com/office/powerpoint/2010/main" val="281439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61" y="1170643"/>
            <a:ext cx="6553200" cy="5755422"/>
          </a:xfrm>
          <a:prstGeom prst="rect">
            <a:avLst/>
          </a:prstGeom>
          <a:solidFill>
            <a:schemeClr val="bg1"/>
          </a:solidFill>
        </p:spPr>
        <p:txBody>
          <a:bodyPr wrap="square" rtlCol="0">
            <a:spAutoFit/>
          </a:bodyPr>
          <a:lstStyle/>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sng" strike="noStrike" kern="1200" cap="none" spc="0" normalizeH="0" baseline="0" noProof="0" dirty="0">
                <a:ln>
                  <a:noFill/>
                </a:ln>
                <a:solidFill>
                  <a:srgbClr val="414042"/>
                </a:solidFill>
                <a:effectLst/>
                <a:uLnTx/>
                <a:uFillTx/>
                <a:latin typeface="Arial"/>
                <a:ea typeface="+mn-ea"/>
                <a:cs typeface="+mn-cs"/>
              </a:rPr>
              <a:t>Product Concept: </a:t>
            </a:r>
            <a:r>
              <a:rPr kumimoji="0" lang="en-US" sz="1600" b="0" i="0" u="none" strike="noStrike" kern="1200" cap="none" spc="0" normalizeH="0" baseline="0" noProof="0" dirty="0">
                <a:ln>
                  <a:noFill/>
                </a:ln>
                <a:solidFill>
                  <a:srgbClr val="414042"/>
                </a:solidFill>
                <a:effectLst/>
                <a:uLnTx/>
                <a:uFillTx/>
                <a:latin typeface="Arial"/>
                <a:ea typeface="+mn-ea"/>
                <a:cs typeface="+mn-cs"/>
              </a:rPr>
              <a:t>What are the stakeholder features of the model we are planning, the model we are building, the model we are using? Is it fit for its intended use?</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 more detailed, but </a:t>
            </a:r>
            <a:r>
              <a:rPr kumimoji="0" lang="en-US" sz="1600" b="0" i="0" u="sng" strike="noStrike" kern="1200" cap="none" spc="0" normalizeH="0" baseline="0" noProof="0" dirty="0">
                <a:ln>
                  <a:noFill/>
                </a:ln>
                <a:solidFill>
                  <a:srgbClr val="414042"/>
                </a:solidFill>
                <a:effectLst/>
                <a:uLnTx/>
                <a:uFillTx/>
                <a:latin typeface="Arial"/>
                <a:ea typeface="+mn-ea"/>
                <a:cs typeface="+mn-cs"/>
              </a:rPr>
              <a:t>entirely stakeholder-level</a:t>
            </a:r>
            <a:r>
              <a:rPr kumimoji="0" lang="en-US" sz="1600" b="0" i="0" u="none" strike="noStrike" kern="1200" cap="none" spc="0" normalizeH="0" baseline="0" noProof="0" dirty="0">
                <a:ln>
                  <a:noFill/>
                </a:ln>
                <a:solidFill>
                  <a:srgbClr val="414042"/>
                </a:solidFill>
                <a:effectLst/>
                <a:uLnTx/>
                <a:uFillTx/>
                <a:latin typeface="Arial"/>
                <a:ea typeface="+mn-ea"/>
                <a:cs typeface="+mn-cs"/>
              </a:rPr>
              <a:t>, framework for describing the full spectrum of stakeholder issues, expectations, and outcomes for the full life cycle (development through use, maintenance, retirement) of any type of model.</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Explicitly connected to the ISO15288 process areas, but drills further into what stakeholders expect and actually receive. </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Tied to the joint effort with ASME on Computational Model Credibility (Model VVUQ) guidelines and standards, supported by INCOSE.</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Tied to (separate tool) Model Requirements to follow separately, as the basis for determining the credibility of models. </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Resulting data is suitable for creating views bridging from business stakeholders to technical practitioners.</a:t>
            </a:r>
          </a:p>
          <a:p>
            <a:pPr marL="342900" marR="0" lvl="0"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For use by:</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An enterprise</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 project</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An individual person</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 multi-company team</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 trade group </a:t>
            </a:r>
          </a:p>
          <a:p>
            <a:pPr marL="952668" marR="0" lvl="1" indent="-342900" algn="l" defTabSz="6097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14042"/>
                </a:solidFill>
                <a:effectLst/>
                <a:uLnTx/>
                <a:uFillTx/>
                <a:latin typeface="Arial"/>
                <a:ea typeface="+mn-ea"/>
                <a:cs typeface="+mn-cs"/>
              </a:rPr>
              <a:t>And especially by . . . INCOSE members!</a:t>
            </a:r>
          </a:p>
        </p:txBody>
      </p:sp>
      <p:sp>
        <p:nvSpPr>
          <p:cNvPr id="7" name="Title 1"/>
          <p:cNvSpPr txBox="1">
            <a:spLocks/>
          </p:cNvSpPr>
          <p:nvPr/>
        </p:nvSpPr>
        <p:spPr bwMode="auto">
          <a:xfrm>
            <a:off x="141818" y="189187"/>
            <a:ext cx="10972872" cy="7831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Geneva" charset="-128"/>
                <a:cs typeface="Geneva" charset="-128"/>
              </a:defRPr>
            </a:lvl1pPr>
            <a:lvl2pPr algn="ctr" rtl="0" eaLnBrk="1" fontAlgn="base" hangingPunct="1">
              <a:spcBef>
                <a:spcPct val="0"/>
              </a:spcBef>
              <a:spcAft>
                <a:spcPct val="0"/>
              </a:spcAft>
              <a:defRPr sz="4400">
                <a:solidFill>
                  <a:schemeClr val="tx2"/>
                </a:solidFill>
                <a:latin typeface="Arial" charset="0"/>
                <a:ea typeface="Geneva" charset="-128"/>
                <a:cs typeface="Geneva" charset="-128"/>
              </a:defRPr>
            </a:lvl2pPr>
            <a:lvl3pPr algn="ctr" rtl="0" eaLnBrk="1" fontAlgn="base" hangingPunct="1">
              <a:spcBef>
                <a:spcPct val="0"/>
              </a:spcBef>
              <a:spcAft>
                <a:spcPct val="0"/>
              </a:spcAft>
              <a:defRPr sz="4400">
                <a:solidFill>
                  <a:schemeClr val="tx2"/>
                </a:solidFill>
                <a:latin typeface="Arial" charset="0"/>
                <a:ea typeface="Geneva" charset="-128"/>
                <a:cs typeface="Geneva" charset="-128"/>
              </a:defRPr>
            </a:lvl3pPr>
            <a:lvl4pPr algn="ctr" rtl="0" eaLnBrk="1" fontAlgn="base" hangingPunct="1">
              <a:spcBef>
                <a:spcPct val="0"/>
              </a:spcBef>
              <a:spcAft>
                <a:spcPct val="0"/>
              </a:spcAft>
              <a:defRPr sz="4400">
                <a:solidFill>
                  <a:schemeClr val="tx2"/>
                </a:solidFill>
                <a:latin typeface="Arial" charset="0"/>
                <a:ea typeface="Geneva" charset="-128"/>
                <a:cs typeface="Geneva" charset="-128"/>
              </a:defRPr>
            </a:lvl4pPr>
            <a:lvl5pPr algn="ctr" rtl="0" eaLnBrk="1" fontAlgn="base" hangingPunct="1">
              <a:spcBef>
                <a:spcPct val="0"/>
              </a:spcBef>
              <a:spcAft>
                <a:spcPct val="0"/>
              </a:spcAft>
              <a:defRPr sz="4400">
                <a:solidFill>
                  <a:schemeClr val="tx2"/>
                </a:solidFill>
                <a:latin typeface="Arial" charset="0"/>
                <a:ea typeface="Geneva" charset="-128"/>
                <a:cs typeface="Geneva"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609768"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981B1E"/>
                </a:solidFill>
                <a:effectLst/>
                <a:uLnTx/>
                <a:uFillTx/>
                <a:latin typeface="Arial"/>
                <a:ea typeface="Geneva" charset="-128"/>
              </a:rPr>
              <a:t>INCOSE Transformation Product, for Beta Test Use:</a:t>
            </a:r>
          </a:p>
          <a:p>
            <a:pPr marL="0" marR="0" lvl="0" indent="0" algn="l" defTabSz="609768" rtl="0" eaLnBrk="1" fontAlgn="base" latinLnBrk="0" hangingPunct="1">
              <a:lnSpc>
                <a:spcPct val="100000"/>
              </a:lnSpc>
              <a:spcBef>
                <a:spcPct val="0"/>
              </a:spcBef>
              <a:spcAft>
                <a:spcPct val="0"/>
              </a:spcAft>
              <a:buClrTx/>
              <a:buSzTx/>
              <a:buFontTx/>
              <a:buNone/>
              <a:tabLst/>
              <a:defRPr/>
            </a:pPr>
            <a:r>
              <a:rPr kumimoji="0" lang="en-US" sz="3200" b="1" i="0" u="sng" strike="noStrike" kern="0" cap="none" spc="0" normalizeH="0" baseline="0" noProof="0" dirty="0">
                <a:ln>
                  <a:noFill/>
                </a:ln>
                <a:solidFill>
                  <a:srgbClr val="981B1E"/>
                </a:solidFill>
                <a:effectLst/>
                <a:uLnTx/>
                <a:uFillTx/>
                <a:latin typeface="Arial"/>
                <a:ea typeface="Geneva" charset="-128"/>
              </a:rPr>
              <a:t>Model Features Planning and Packaging Framework</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213" y="1109660"/>
            <a:ext cx="4615137" cy="97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979" y="2048878"/>
            <a:ext cx="4599370" cy="1766512"/>
          </a:xfrm>
          <a:prstGeom prst="rect">
            <a:avLst/>
          </a:prstGeom>
          <a:ln>
            <a:solidFill>
              <a:schemeClr val="tx1"/>
            </a:solidFill>
          </a:ln>
          <a:extLst/>
        </p:spPr>
      </p:pic>
      <p:pic>
        <p:nvPicPr>
          <p:cNvPr id="9" name="Picture 8"/>
          <p:cNvPicPr>
            <a:picLocks noChangeAspect="1"/>
          </p:cNvPicPr>
          <p:nvPr/>
        </p:nvPicPr>
        <p:blipFill>
          <a:blip r:embed="rId5"/>
          <a:stretch>
            <a:fillRect/>
          </a:stretch>
        </p:blipFill>
        <p:spPr>
          <a:xfrm>
            <a:off x="6607261" y="3389143"/>
            <a:ext cx="4678198" cy="3510749"/>
          </a:xfrm>
          <a:prstGeom prst="rect">
            <a:avLst/>
          </a:prstGeom>
          <a:ln>
            <a:solidFill>
              <a:schemeClr val="tx1"/>
            </a:solidFill>
          </a:ln>
        </p:spPr>
      </p:pic>
    </p:spTree>
    <p:extLst>
      <p:ext uri="{BB962C8B-B14F-4D97-AF65-F5344CB8AC3E}">
        <p14:creationId xmlns:p14="http://schemas.microsoft.com/office/powerpoint/2010/main" val="255259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76200"/>
            <a:ext cx="8229600" cy="914400"/>
          </a:xfrm>
        </p:spPr>
        <p:txBody>
          <a:bodyPr>
            <a:normAutofit/>
          </a:bodyPr>
          <a:lstStyle/>
          <a:p>
            <a:r>
              <a:rPr lang="en-US" sz="4000" dirty="0"/>
              <a:t>Opportunities--what you can do</a:t>
            </a:r>
          </a:p>
        </p:txBody>
      </p:sp>
      <p:sp>
        <p:nvSpPr>
          <p:cNvPr id="3" name="Content Placeholder 2"/>
          <p:cNvSpPr>
            <a:spLocks noGrp="1"/>
          </p:cNvSpPr>
          <p:nvPr>
            <p:ph idx="1"/>
          </p:nvPr>
        </p:nvSpPr>
        <p:spPr>
          <a:xfrm>
            <a:off x="254725" y="1158876"/>
            <a:ext cx="11688899" cy="5562600"/>
          </a:xfrm>
        </p:spPr>
        <p:txBody>
          <a:bodyPr>
            <a:noAutofit/>
          </a:bodyPr>
          <a:lstStyle/>
          <a:p>
            <a:pPr marL="234950" indent="-234950"/>
            <a:r>
              <a:rPr lang="en-US" dirty="0"/>
              <a:t>Think larger about </a:t>
            </a:r>
            <a:r>
              <a:rPr lang="en-US" u="sng" dirty="0"/>
              <a:t>intended uses and users of MBSE</a:t>
            </a:r>
            <a:r>
              <a:rPr lang="en-US" dirty="0"/>
              <a:t>, and judge its maturity in that light.</a:t>
            </a:r>
          </a:p>
          <a:p>
            <a:pPr marL="234950" indent="-234950"/>
            <a:r>
              <a:rPr lang="en-US" dirty="0"/>
              <a:t>Include how well MBSE enables group learning.</a:t>
            </a:r>
          </a:p>
          <a:p>
            <a:pPr marL="234950" indent="-234950"/>
            <a:r>
              <a:rPr lang="en-US" dirty="0"/>
              <a:t>Include the full breadth of model types in your thinking. </a:t>
            </a:r>
          </a:p>
          <a:p>
            <a:pPr marL="234950" indent="-234950"/>
            <a:r>
              <a:rPr lang="en-US" dirty="0"/>
              <a:t>Consider why you think a model should be trusted.</a:t>
            </a:r>
          </a:p>
          <a:p>
            <a:pPr marL="234950" indent="-234950"/>
            <a:r>
              <a:rPr lang="en-US" dirty="0"/>
              <a:t>Join the INCOSE MBSE Patterns Working Group, to advance practice.</a:t>
            </a:r>
          </a:p>
          <a:p>
            <a:pPr marL="234950" indent="-234950"/>
            <a:r>
              <a:rPr lang="en-US" dirty="0"/>
              <a:t>Join the ASME Computational VVUQ effort, to advance model trust.</a:t>
            </a:r>
          </a:p>
          <a:p>
            <a:pPr marL="234950" indent="-234950"/>
            <a:r>
              <a:rPr lang="en-US" dirty="0"/>
              <a:t>Exercise the emerging MBSE Planning and Assessment Framework, in your own company and work, and provide feedback.</a:t>
            </a:r>
          </a:p>
          <a:p>
            <a:pPr marL="0" indent="0">
              <a:buNone/>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935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D0DE-3B99-4997-9227-4B0FA74004CC}"/>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AF23B191-44BA-46D0-99FD-B87199601C58}"/>
              </a:ext>
            </a:extLst>
          </p:cNvPr>
          <p:cNvSpPr>
            <a:spLocks noGrp="1"/>
          </p:cNvSpPr>
          <p:nvPr>
            <p:ph idx="1"/>
          </p:nvPr>
        </p:nvSpPr>
        <p:spPr/>
        <p:txBody>
          <a:bodyPr>
            <a:normAutofit fontScale="62500" lnSpcReduction="20000"/>
          </a:bodyPr>
          <a:lstStyle/>
          <a:p>
            <a:r>
              <a:rPr lang="en-US" dirty="0"/>
              <a:t>V&amp;V of Models vs. V&amp;V of Systems</a:t>
            </a:r>
          </a:p>
          <a:p>
            <a:r>
              <a:rPr lang="en-US" dirty="0"/>
              <a:t>The growing importance of model credibility</a:t>
            </a:r>
          </a:p>
          <a:p>
            <a:r>
              <a:rPr lang="en-US" dirty="0"/>
              <a:t>Related standards activity</a:t>
            </a:r>
          </a:p>
          <a:p>
            <a:r>
              <a:rPr lang="en-US" dirty="0"/>
              <a:t>Pressure toward a framework for learning</a:t>
            </a:r>
          </a:p>
          <a:p>
            <a:r>
              <a:rPr lang="en-US" dirty="0"/>
              <a:t>The Model VVUQ Pattern</a:t>
            </a:r>
          </a:p>
          <a:p>
            <a:r>
              <a:rPr lang="en-US" dirty="0"/>
              <a:t>The V4 Institute</a:t>
            </a:r>
          </a:p>
          <a:p>
            <a:r>
              <a:rPr lang="en-US" dirty="0"/>
              <a:t>An INCOSE beta product: Model Features Planning and Packaging Framework   </a:t>
            </a:r>
          </a:p>
          <a:p>
            <a:r>
              <a:rPr lang="en-US" dirty="0"/>
              <a:t>What you can do</a:t>
            </a:r>
          </a:p>
          <a:p>
            <a:endParaRPr lang="en-US" dirty="0"/>
          </a:p>
          <a:p>
            <a:r>
              <a:rPr lang="en-US" dirty="0"/>
              <a:t>References </a:t>
            </a:r>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2A6F0026-A1A4-4765-AF31-AF18FD8ED2FF}"/>
              </a:ext>
            </a:extLst>
          </p:cNvPr>
          <p:cNvSpPr>
            <a:spLocks noGrp="1"/>
          </p:cNvSpPr>
          <p:nvPr>
            <p:ph type="ftr" sz="quarter" idx="11"/>
          </p:nvPr>
        </p:nvSpPr>
        <p:spPr/>
        <p:txBody>
          <a:bodyPr/>
          <a:lstStyle/>
          <a:p>
            <a:r>
              <a:rPr lang="en-US" dirty="0"/>
              <a:t>www.incose.org/IW2018</a:t>
            </a:r>
          </a:p>
        </p:txBody>
      </p:sp>
      <p:sp>
        <p:nvSpPr>
          <p:cNvPr id="6" name="Slide Number Placeholder 5">
            <a:extLst>
              <a:ext uri="{FF2B5EF4-FFF2-40B4-BE49-F238E27FC236}">
                <a16:creationId xmlns:a16="http://schemas.microsoft.com/office/drawing/2014/main" id="{60DF77EE-69E9-4B3D-8A59-09472731B4A9}"/>
              </a:ext>
            </a:extLst>
          </p:cNvPr>
          <p:cNvSpPr>
            <a:spLocks noGrp="1"/>
          </p:cNvSpPr>
          <p:nvPr>
            <p:ph type="sldNum" sz="quarter" idx="12"/>
          </p:nvPr>
        </p:nvSpPr>
        <p:spPr/>
        <p:txBody>
          <a:bodyPr/>
          <a:lstStyle/>
          <a:p>
            <a:fld id="{924B41C4-1474-8D42-B330-D2828683839D}" type="slidenum">
              <a:rPr lang="en-US" smtClean="0"/>
              <a:t>2</a:t>
            </a:fld>
            <a:endParaRPr lang="en-US" dirty="0"/>
          </a:p>
        </p:txBody>
      </p:sp>
    </p:spTree>
    <p:extLst>
      <p:ext uri="{BB962C8B-B14F-4D97-AF65-F5344CB8AC3E}">
        <p14:creationId xmlns:p14="http://schemas.microsoft.com/office/powerpoint/2010/main" val="295771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76200"/>
            <a:ext cx="8229600" cy="258762"/>
          </a:xfrm>
        </p:spPr>
        <p:txBody>
          <a:bodyPr>
            <a:normAutofit fontScale="90000"/>
          </a:bodyPr>
          <a:lstStyle/>
          <a:p>
            <a:r>
              <a:rPr lang="en-US" dirty="0"/>
              <a:t>References</a:t>
            </a:r>
          </a:p>
        </p:txBody>
      </p:sp>
      <p:sp>
        <p:nvSpPr>
          <p:cNvPr id="3" name="Content Placeholder 2"/>
          <p:cNvSpPr>
            <a:spLocks noGrp="1"/>
          </p:cNvSpPr>
          <p:nvPr>
            <p:ph idx="1"/>
          </p:nvPr>
        </p:nvSpPr>
        <p:spPr>
          <a:xfrm>
            <a:off x="1527176" y="533400"/>
            <a:ext cx="9157855" cy="5638800"/>
          </a:xfrm>
        </p:spPr>
        <p:txBody>
          <a:bodyPr>
            <a:noAutofit/>
          </a:bodyPr>
          <a:lstStyle/>
          <a:p>
            <a:pPr marL="457200" indent="-457200">
              <a:buFont typeface="+mj-lt"/>
              <a:buAutoNum type="arabicPeriod"/>
            </a:pPr>
            <a:r>
              <a:rPr lang="en-US" sz="1900" dirty="0"/>
              <a:t>“INCOSE MBSE Transformation Planning &amp; Assessment Framework: Beta Test</a:t>
            </a:r>
            <a:r>
              <a:rPr lang="en-US" sz="1900" dirty="0">
                <a:hlinkClick r:id="rId2"/>
              </a:rPr>
              <a:t>”:   </a:t>
            </a:r>
            <a:r>
              <a:rPr lang="en-US" sz="1900" dirty="0">
                <a:hlinkClick r:id="rId3"/>
              </a:rPr>
              <a:t>http://www.omgwiki.org/MBSE/lib/exe/fetch.php?media=mbse:patterns:planning_assessment_requirements_for_mbse_model_applications_v1.4.2.pdf</a:t>
            </a:r>
            <a:r>
              <a:rPr lang="en-US" sz="1900" dirty="0"/>
              <a:t> </a:t>
            </a:r>
          </a:p>
          <a:p>
            <a:pPr marL="457200" indent="-457200">
              <a:buFont typeface="+mj-lt"/>
              <a:buAutoNum type="arabicPeriod"/>
            </a:pPr>
            <a:r>
              <a:rPr lang="en-US" sz="1900" i="1" dirty="0"/>
              <a:t>Assessing the Reliability of Complex Models: Mathematical and Statistical Foundations of Verification, Validation, and Uncertainty Quantification   </a:t>
            </a:r>
            <a:r>
              <a:rPr lang="en-US" sz="1900" dirty="0"/>
              <a:t>ISBN 978-0-309-25634-6 THE NATIONAL ACADEMIES PRESS, http://nap.edu/13395</a:t>
            </a:r>
          </a:p>
          <a:p>
            <a:pPr marL="457200" indent="-457200">
              <a:buFont typeface="+mj-lt"/>
              <a:buAutoNum type="arabicPeriod"/>
            </a:pPr>
            <a:r>
              <a:rPr lang="en-US" sz="1900" dirty="0"/>
              <a:t>Web site of ASME VV50     </a:t>
            </a:r>
            <a:r>
              <a:rPr lang="en-US" sz="1900" dirty="0">
                <a:hlinkClick r:id="rId4"/>
              </a:rPr>
              <a:t>https://cstools.asme.org/csconnect/CommitteePages.cfm?Committee=100003367</a:t>
            </a:r>
            <a:r>
              <a:rPr lang="en-US" sz="1900" dirty="0"/>
              <a:t>  </a:t>
            </a:r>
          </a:p>
          <a:p>
            <a:pPr marL="457200" indent="-457200">
              <a:buFont typeface="+mj-lt"/>
              <a:buAutoNum type="arabicPeriod"/>
            </a:pPr>
            <a:r>
              <a:rPr lang="en-US" sz="1900" dirty="0"/>
              <a:t>“ASME V&amp;V 10-2006: Guide for Verification and Validation in Computational Solid Mechanics”, ASME, 2006.</a:t>
            </a:r>
          </a:p>
          <a:p>
            <a:pPr marL="457200" indent="-457200">
              <a:buFont typeface="+mj-lt"/>
              <a:buAutoNum type="arabicPeriod"/>
            </a:pPr>
            <a:r>
              <a:rPr lang="en-US" sz="1900" dirty="0"/>
              <a:t>“ASME V&amp;V 20-2009: Standard for Verification and Validation in Computational Fluid Dynamics and Heat Transfer”, ASME, 2009.</a:t>
            </a:r>
          </a:p>
          <a:p>
            <a:pPr marL="457200" indent="-457200">
              <a:buFont typeface="+mj-lt"/>
              <a:buAutoNum type="arabicPeriod"/>
            </a:pPr>
            <a:r>
              <a:rPr lang="en-US" sz="1900" dirty="0"/>
              <a:t>“ASME V&amp;V 10.1-2012: An Illustration of the Concepts of Verification and Validation in Computational Solid Mechanics”, ASME, 2012.</a:t>
            </a:r>
          </a:p>
          <a:p>
            <a:pPr marL="457200" indent="-457200">
              <a:buFont typeface="+mj-lt"/>
              <a:buAutoNum type="arabicPeriod"/>
            </a:pPr>
            <a:r>
              <a:rPr lang="en-US" sz="1900" i="1" dirty="0"/>
              <a:t>Journal of Verification, Validation, and Uncertainty Quantification</a:t>
            </a:r>
            <a:r>
              <a:rPr lang="en-US" sz="1900" dirty="0"/>
              <a:t>, ASME. </a:t>
            </a:r>
            <a:r>
              <a:rPr lang="en-US" sz="1900" dirty="0">
                <a:hlinkClick r:id="rId5"/>
              </a:rPr>
              <a:t>https://verification.asmedigitalcollection.asme.org/journal.aspx</a:t>
            </a:r>
            <a:r>
              <a:rPr lang="en-US" sz="1900" dirty="0"/>
              <a:t> </a:t>
            </a:r>
          </a:p>
          <a:p>
            <a:pPr marL="457200" indent="-457200">
              <a:buFont typeface="+mj-lt"/>
              <a:buAutoNum type="arabicPeriod"/>
            </a:pPr>
            <a:r>
              <a:rPr lang="en-US" sz="1900" dirty="0"/>
              <a:t>AIAA (American Institute for Aeronautics and Astronautics). 1998. </a:t>
            </a:r>
            <a:r>
              <a:rPr lang="en-US" sz="1900" i="1" dirty="0"/>
              <a:t>Guide for the Verification and Validation of Computational Fluid Dynamics Simulations. </a:t>
            </a:r>
            <a:r>
              <a:rPr lang="en-US" sz="1900" dirty="0"/>
              <a:t>Reston, Va.</a:t>
            </a:r>
          </a:p>
          <a:p>
            <a:pPr marL="457200" indent="-457200">
              <a:buFont typeface="+mj-lt"/>
              <a:buAutoNum type="arabicPeriod"/>
            </a:pPr>
            <a:r>
              <a:rPr lang="en-US" sz="1900" dirty="0"/>
              <a:t>Box, G., and N. Draper. </a:t>
            </a:r>
            <a:r>
              <a:rPr lang="en-US" sz="1900" i="1" dirty="0"/>
              <a:t> Empirical Model Building and Response Surfaces</a:t>
            </a:r>
            <a:r>
              <a:rPr lang="en-US" sz="1900" dirty="0"/>
              <a:t>. New York: Wiley, 1987.</a:t>
            </a:r>
          </a:p>
        </p:txBody>
      </p:sp>
      <p:sp>
        <p:nvSpPr>
          <p:cNvPr id="4" name="Slide Number Placeholder 3"/>
          <p:cNvSpPr>
            <a:spLocks noGrp="1"/>
          </p:cNvSpPr>
          <p:nvPr>
            <p:ph type="sldNum" sz="quarter" idx="12"/>
          </p:nvPr>
        </p:nvSpPr>
        <p:spPr/>
        <p:txBody>
          <a:bodyPr/>
          <a:lstStyle/>
          <a:p>
            <a:pPr defTabSz="914400"/>
            <a:fld id="{B6F15528-21DE-4FAA-801E-634DDDAF4B2B}" type="slidenum">
              <a:rPr lang="en-US">
                <a:solidFill>
                  <a:prstClr val="black">
                    <a:tint val="75000"/>
                  </a:prstClr>
                </a:solidFill>
                <a:latin typeface="Calibri"/>
              </a:rPr>
              <a:pPr defTabSz="914400"/>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3699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7176" y="76200"/>
            <a:ext cx="9157855" cy="5867400"/>
          </a:xfrm>
        </p:spPr>
        <p:txBody>
          <a:bodyPr>
            <a:noAutofit/>
          </a:bodyPr>
          <a:lstStyle/>
          <a:p>
            <a:pPr marL="346075" indent="-346075">
              <a:buFont typeface="+mj-lt"/>
              <a:buAutoNum type="arabicPeriod" startAt="10"/>
            </a:pPr>
            <a:r>
              <a:rPr lang="en-US" sz="2000" dirty="0"/>
              <a:t>“CMMI for Development”, CMMI-DEV, v1.3, 2010: </a:t>
            </a:r>
            <a:r>
              <a:rPr lang="en-US" sz="2000" dirty="0">
                <a:hlinkClick r:id="rId2"/>
              </a:rPr>
              <a:t>http://www.sei.cmu.edu/library/abstracts/reports/10tr033.cfm</a:t>
            </a:r>
            <a:r>
              <a:rPr lang="en-US" sz="2000" dirty="0"/>
              <a:t> </a:t>
            </a:r>
            <a:endParaRPr lang="en-US" sz="1900" dirty="0"/>
          </a:p>
          <a:p>
            <a:pPr marL="346075" indent="-346075">
              <a:buFont typeface="+mj-lt"/>
              <a:buAutoNum type="arabicPeriod" startAt="10"/>
            </a:pPr>
            <a:r>
              <a:rPr lang="en-US" sz="1900" dirty="0"/>
              <a:t>Hightower, Joseph, “Establishing Model Credibility Using Verification and Validation”, INCOSE MBSE Workshop, IW2017, Los Angeles, January, 2017.   </a:t>
            </a:r>
            <a:r>
              <a:rPr lang="en-US" sz="1900" dirty="0">
                <a:hlinkClick r:id="rId3"/>
              </a:rPr>
              <a:t>http://www.omgwiki.org/MBSE/lib/exe/fetch.php?media=mbse:incose_mbse_iw_2017:models_and_uncertainty_in_decision_making_rev_a.pptx</a:t>
            </a:r>
            <a:r>
              <a:rPr lang="en-US" sz="1900" dirty="0"/>
              <a:t> </a:t>
            </a:r>
          </a:p>
          <a:p>
            <a:pPr marL="346075" indent="-346075">
              <a:buFont typeface="+mj-lt"/>
              <a:buAutoNum type="arabicPeriod" startAt="10"/>
            </a:pPr>
            <a:r>
              <a:rPr lang="en-US" sz="1900" dirty="0"/>
              <a:t>Beihoff, B., et al, “A World in Motion: INCOSE Vision 2025”, INCOSE.</a:t>
            </a:r>
          </a:p>
          <a:p>
            <a:pPr marL="346075" indent="-346075">
              <a:buFont typeface="+mj-lt"/>
              <a:buAutoNum type="arabicPeriod" startAt="10"/>
            </a:pPr>
            <a:r>
              <a:rPr lang="en-US" sz="1900" dirty="0"/>
              <a:t>Schindel, W., “What Is the Smallest Model of a System?”, Proc. of the INCOSE 2011 International Symposium, International Council on Systems Engineering (2011).</a:t>
            </a:r>
          </a:p>
          <a:p>
            <a:pPr marL="346075" indent="-346075">
              <a:buFont typeface="+mj-lt"/>
              <a:buAutoNum type="arabicPeriod" startAt="10"/>
            </a:pPr>
            <a:r>
              <a:rPr lang="en-US" sz="1900" dirty="0"/>
              <a:t>Schindel, W., and Dove, R., “Introduction to the Agile Systems Engineering Life Cycle MBSE Pattern”, in Proc. of INCOSE 2016 International Symposium, 2016.</a:t>
            </a:r>
          </a:p>
          <a:p>
            <a:pPr marL="346075" indent="-346075">
              <a:buFont typeface="+mj-lt"/>
              <a:buAutoNum type="arabicPeriod" startAt="10"/>
            </a:pPr>
            <a:r>
              <a:rPr lang="en-US" sz="1900" dirty="0"/>
              <a:t>Schindel, W., “Got Phenomena?  Science-Based Disciplines for Emerging Systems Challenges PBSE methodology summary”, Proc. of INCOSE IS2017 Symposium, Adelaide, UK, 2017.</a:t>
            </a:r>
          </a:p>
          <a:p>
            <a:pPr marL="346075" indent="-346075">
              <a:buFont typeface="+mj-lt"/>
              <a:buAutoNum type="arabicPeriod" startAt="10"/>
            </a:pPr>
            <a:r>
              <a:rPr lang="en-US" sz="1900" dirty="0"/>
              <a:t>Schindel, W., “Requirements Statements Are Transfer Functions: An Insight from MBSE”, Proc. of INCOSE IS2005 Symposium, Rochester, NY, 2005.</a:t>
            </a:r>
          </a:p>
          <a:p>
            <a:pPr marL="346075" indent="-346075">
              <a:buFont typeface="+mj-lt"/>
              <a:buAutoNum type="arabicPeriod" startAt="10"/>
            </a:pPr>
            <a:r>
              <a:rPr lang="en-US" sz="1900" dirty="0"/>
              <a:t>INCOSE MBSE Initiative Patterns Working Group web site, at     http://www.omgwiki.org/MBSE/doku.php?id=mbse:patterns:patterns</a:t>
            </a:r>
          </a:p>
          <a:p>
            <a:pPr marL="346075" indent="-346075">
              <a:buFont typeface="+mj-lt"/>
              <a:buAutoNum type="arabicPeriod" startAt="10"/>
            </a:pPr>
            <a:r>
              <a:rPr lang="en-US" sz="1900" dirty="0"/>
              <a:t>INCOSE Patterns Working Group, “MBSE Methodology Summary: Pattern-Based Systems Engineering (PBSE), Based On S*MBSE Models”, V1.5.5A, retrieve from:   </a:t>
            </a:r>
            <a:r>
              <a:rPr lang="en-US" sz="1900" dirty="0">
                <a:hlinkClick r:id="rId4"/>
              </a:rPr>
              <a:t>http://www.omgwiki.org/MBSE/doku.php?id=mbse:pbse</a:t>
            </a:r>
            <a:r>
              <a:rPr lang="en-US" sz="1900" dirty="0"/>
              <a:t>  </a:t>
            </a:r>
          </a:p>
          <a:p>
            <a:pPr marL="290513" indent="-290513">
              <a:buFont typeface="+mj-lt"/>
              <a:buAutoNum type="arabicPeriod" startAt="10"/>
            </a:pPr>
            <a:endParaRPr lang="en-US" sz="2000" dirty="0"/>
          </a:p>
          <a:p>
            <a:pPr marL="290513" indent="-290513">
              <a:buFont typeface="+mj-lt"/>
              <a:buAutoNum type="arabicPeriod" startAt="10"/>
            </a:pPr>
            <a:endParaRPr lang="en-US" sz="2000" dirty="0"/>
          </a:p>
        </p:txBody>
      </p:sp>
      <p:sp>
        <p:nvSpPr>
          <p:cNvPr id="4" name="Slide Number Placeholder 3"/>
          <p:cNvSpPr>
            <a:spLocks noGrp="1"/>
          </p:cNvSpPr>
          <p:nvPr>
            <p:ph type="sldNum" sz="quarter" idx="12"/>
          </p:nvPr>
        </p:nvSpPr>
        <p:spPr/>
        <p:txBody>
          <a:bodyPr/>
          <a:lstStyle/>
          <a:p>
            <a:pPr defTabSz="914400"/>
            <a:fld id="{B6F15528-21DE-4FAA-801E-634DDDAF4B2B}" type="slidenum">
              <a:rPr lang="en-US">
                <a:solidFill>
                  <a:prstClr val="black">
                    <a:tint val="75000"/>
                  </a:prstClr>
                </a:solidFill>
                <a:latin typeface="Calibri"/>
              </a:rPr>
              <a:pPr defTabSz="914400"/>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7520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1905000"/>
            <a:ext cx="8229600" cy="1143000"/>
          </a:xfrm>
        </p:spPr>
        <p:txBody>
          <a:bodyPr/>
          <a:lstStyle/>
          <a:p>
            <a:r>
              <a:rPr lang="en-US" dirty="0"/>
              <a:t>Speaker</a:t>
            </a:r>
          </a:p>
        </p:txBody>
      </p:sp>
      <p:sp>
        <p:nvSpPr>
          <p:cNvPr id="3" name="Content Placeholder 2"/>
          <p:cNvSpPr>
            <a:spLocks noGrp="1"/>
          </p:cNvSpPr>
          <p:nvPr>
            <p:ph idx="1"/>
          </p:nvPr>
        </p:nvSpPr>
        <p:spPr>
          <a:xfrm>
            <a:off x="1679576" y="2819401"/>
            <a:ext cx="8877925" cy="3840163"/>
          </a:xfrm>
        </p:spPr>
        <p:txBody>
          <a:bodyPr>
            <a:normAutofit fontScale="85000" lnSpcReduction="20000"/>
          </a:bodyPr>
          <a:lstStyle/>
          <a:p>
            <a:endParaRPr lang="en-US" dirty="0"/>
          </a:p>
          <a:p>
            <a:pPr marL="0" indent="0">
              <a:buNone/>
            </a:pPr>
            <a:r>
              <a:rPr lang="en-US" dirty="0"/>
              <a:t>Bill Schindel chairs the MBSE Patterns Working Group of the INCOSE/OMG MBSE Initiative.  He is president of ICTT System Sciences, and has practiced systems engineering for over thirty years, across multiple industry domains.  Bill serves as president of the INCOSE Crossroads of America Chapter, and is an INCOSE Fellow and Certified Systems Engineering Professional.  An ASME member, he is part of the ASME VV50 standards team’s effort to describe the verification, validation, and uncertainty quantification of models.</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575" y="241093"/>
            <a:ext cx="1981200" cy="2436875"/>
          </a:xfrm>
          <a:prstGeom prst="rect">
            <a:avLst/>
          </a:prstGeom>
        </p:spPr>
      </p:pic>
      <p:sp>
        <p:nvSpPr>
          <p:cNvPr id="6" name="Slide Number Placeholder 5"/>
          <p:cNvSpPr>
            <a:spLocks noGrp="1"/>
          </p:cNvSpPr>
          <p:nvPr>
            <p:ph type="sldNum" sz="quarter" idx="12"/>
          </p:nvPr>
        </p:nvSpPr>
        <p:spPr/>
        <p:txBody>
          <a:bodyPr/>
          <a:lstStyle/>
          <a:p>
            <a:pPr defTabSz="914400"/>
            <a:fld id="{B6F15528-21DE-4FAA-801E-634DDDAF4B2B}" type="slidenum">
              <a:rPr lang="en-US">
                <a:solidFill>
                  <a:prstClr val="black">
                    <a:tint val="75000"/>
                  </a:prstClr>
                </a:solidFill>
                <a:latin typeface="Calibri"/>
              </a:rPr>
              <a:pPr defTabSz="914400"/>
              <a:t>22</a:t>
            </a:fld>
            <a:endParaRPr lang="en-US" dirty="0">
              <a:solidFill>
                <a:prstClr val="black">
                  <a:tint val="75000"/>
                </a:prstClr>
              </a:solidFill>
              <a:latin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6" y="1"/>
            <a:ext cx="4195209" cy="1348379"/>
          </a:xfrm>
          <a:prstGeom prst="rect">
            <a:avLst/>
          </a:prstGeom>
        </p:spPr>
      </p:pic>
    </p:spTree>
    <p:extLst>
      <p:ext uri="{BB962C8B-B14F-4D97-AF65-F5344CB8AC3E}">
        <p14:creationId xmlns:p14="http://schemas.microsoft.com/office/powerpoint/2010/main" val="373922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0"/>
            <a:ext cx="900984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080375" y="6172201"/>
            <a:ext cx="2133600" cy="365125"/>
          </a:xfrm>
          <a:solidFill>
            <a:schemeClr val="bg1"/>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925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7175" y="0"/>
            <a:ext cx="8915400" cy="6858000"/>
          </a:xfrm>
        </p:spPr>
        <p:txBody>
          <a:bodyPr>
            <a:normAutofit fontScale="92500" lnSpcReduction="10000"/>
          </a:bodyPr>
          <a:lstStyle/>
          <a:p>
            <a:pPr marL="0" indent="0">
              <a:buNone/>
            </a:pPr>
            <a:r>
              <a:rPr lang="en-US" dirty="0"/>
              <a:t>If we expect to use models to support critical decisions, then we are placing </a:t>
            </a:r>
            <a:r>
              <a:rPr lang="en-US" i="1" u="sng" dirty="0"/>
              <a:t>increased trust in models</a:t>
            </a:r>
            <a:r>
              <a:rPr lang="en-US" dirty="0"/>
              <a:t>:</a:t>
            </a:r>
          </a:p>
          <a:p>
            <a:pPr marL="514350" lvl="1"/>
            <a:r>
              <a:rPr lang="en-US" dirty="0"/>
              <a:t>Critical financial, other business decisions</a:t>
            </a:r>
          </a:p>
          <a:p>
            <a:pPr marL="514350" lvl="1"/>
            <a:r>
              <a:rPr lang="en-US" dirty="0"/>
              <a:t>Human life safety</a:t>
            </a:r>
          </a:p>
          <a:p>
            <a:pPr marL="514350" lvl="1"/>
            <a:r>
              <a:rPr lang="en-US" dirty="0"/>
              <a:t>Societal impacts </a:t>
            </a:r>
          </a:p>
          <a:p>
            <a:pPr marL="514350" lvl="1"/>
            <a:r>
              <a:rPr lang="en-US" dirty="0"/>
              <a:t>Extending human capability  </a:t>
            </a:r>
            <a:br>
              <a:rPr lang="en-US" dirty="0"/>
            </a:br>
            <a:endParaRPr lang="en-US" dirty="0"/>
          </a:p>
          <a:p>
            <a:endParaRPr lang="en-US" dirty="0"/>
          </a:p>
          <a:p>
            <a:endParaRPr lang="en-US" dirty="0"/>
          </a:p>
          <a:p>
            <a:endParaRPr lang="en-US" dirty="0"/>
          </a:p>
          <a:p>
            <a:endParaRPr lang="en-US" dirty="0"/>
          </a:p>
          <a:p>
            <a:r>
              <a:rPr lang="en-US" dirty="0"/>
              <a:t>MBSE Maturity  requires that we </a:t>
            </a:r>
            <a:r>
              <a:rPr lang="en-US" u="sng" dirty="0"/>
              <a:t>characterize the structure of that trust</a:t>
            </a:r>
            <a:r>
              <a:rPr lang="en-US" dirty="0"/>
              <a:t> and manage it:</a:t>
            </a:r>
          </a:p>
          <a:p>
            <a:pPr lvl="1"/>
            <a:r>
              <a:rPr lang="en-US" dirty="0"/>
              <a:t>The Validation, Verification, and Uncertainty Quantification (VVUQ) </a:t>
            </a:r>
            <a:r>
              <a:rPr lang="en-US" i="1" u="sng" dirty="0"/>
              <a:t>of the models themselves</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050" name="Picture 2" descr="http://www.blogcdn.com/money.aol.co.uk/media/2012/01/doctor-132696204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575" y="2772159"/>
            <a:ext cx="3354936" cy="2232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ir-and-space.com/20110610%20IWA/20110610%20IWA_0012%20747-8F%20N6009F%20left%20front%20take-off%20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835" y="1371601"/>
            <a:ext cx="2611340" cy="17408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nasa.gov/sites/default/files/thumbnails/image/520683main_2011-02-24-13_ful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193" r="15182" b="8544"/>
          <a:stretch/>
        </p:blipFill>
        <p:spPr bwMode="auto">
          <a:xfrm>
            <a:off x="8910349" y="1376694"/>
            <a:ext cx="1684626" cy="1735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cn.com/~/media/GIG/GCN/Redesign/Articles/2013/June/navg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4775" y="3239379"/>
            <a:ext cx="3384002" cy="16374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govloop.com/discussions/1001-2000/1229-EmpiricalDecisionMaker.jpg?width=250"/>
          <p:cNvPicPr>
            <a:picLocks noChangeAspect="1" noChangeArrowheads="1"/>
          </p:cNvPicPr>
          <p:nvPr/>
        </p:nvPicPr>
        <p:blipFill rotWithShape="1">
          <a:blip r:embed="rId6">
            <a:extLst>
              <a:ext uri="{28A0092B-C50C-407E-A947-70E740481C1C}">
                <a14:useLocalDpi xmlns:a14="http://schemas.microsoft.com/office/drawing/2010/main" val="0"/>
              </a:ext>
            </a:extLst>
          </a:blip>
          <a:srcRect l="12262" r="11385"/>
          <a:stretch/>
        </p:blipFill>
        <p:spPr bwMode="auto">
          <a:xfrm>
            <a:off x="8689976" y="3239379"/>
            <a:ext cx="1884184" cy="163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4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75" y="144008"/>
            <a:ext cx="7162800" cy="792162"/>
          </a:xfrm>
        </p:spPr>
        <p:txBody>
          <a:bodyPr>
            <a:normAutofit fontScale="90000"/>
          </a:bodyPr>
          <a:lstStyle/>
          <a:p>
            <a:r>
              <a:rPr lang="en-US" dirty="0"/>
              <a:t>Quantitative Fidelity, including Uncertainty Quantification (UQ)</a:t>
            </a:r>
          </a:p>
        </p:txBody>
      </p:sp>
      <p:sp>
        <p:nvSpPr>
          <p:cNvPr id="3" name="Content Placeholder 2"/>
          <p:cNvSpPr>
            <a:spLocks noGrp="1"/>
          </p:cNvSpPr>
          <p:nvPr>
            <p:ph idx="1"/>
          </p:nvPr>
        </p:nvSpPr>
        <p:spPr>
          <a:xfrm>
            <a:off x="270283" y="3287485"/>
            <a:ext cx="11657784" cy="3657600"/>
          </a:xfrm>
        </p:spPr>
        <p:txBody>
          <a:bodyPr>
            <a:normAutofit/>
          </a:bodyPr>
          <a:lstStyle/>
          <a:p>
            <a:pPr marL="0" indent="0">
              <a:buNone/>
            </a:pPr>
            <a:r>
              <a:rPr lang="en-US" sz="2400" dirty="0"/>
              <a:t>General structure of uncertainty / confidence tracing:</a:t>
            </a:r>
          </a:p>
          <a:p>
            <a:pPr marL="234950" indent="-234950"/>
            <a:r>
              <a:rPr lang="en-US" sz="2400" dirty="0"/>
              <a:t>Do the modeled external Interactions qualitatively cover the modeled Stakeholder Features over the range of intended subject system situations of interest?</a:t>
            </a:r>
          </a:p>
          <a:p>
            <a:pPr marL="234950" indent="-234950"/>
            <a:r>
              <a:rPr lang="en-US" sz="2400" dirty="0"/>
              <a:t>Quantify confidence / uncertainty that the modeled Stakeholder Feature Attributes quantitatively represent the real system concerns of the subject system Stakeholders with sufficient accuracy over the range of intended situation envelopes.</a:t>
            </a:r>
          </a:p>
          <a:p>
            <a:pPr marL="234950" indent="-234950"/>
            <a:r>
              <a:rPr lang="en-US" sz="2400" dirty="0"/>
              <a:t>Quantify confidence / uncertainty that the modeled Technical Performance Attributes quantitatively represent the real system external behavior of the subject system with sufficient accuracy over the range of intended situation envelopes.</a:t>
            </a:r>
          </a:p>
          <a:p>
            <a:endParaRPr lang="en-US" sz="2400" dirty="0"/>
          </a:p>
        </p:txBody>
      </p:sp>
      <p:sp>
        <p:nvSpPr>
          <p:cNvPr id="4" name="Slide Number Placeholder 3"/>
          <p:cNvSpPr>
            <a:spLocks noGrp="1"/>
          </p:cNvSpPr>
          <p:nvPr>
            <p:ph type="sldNum" sz="quarter" idx="12"/>
          </p:nvPr>
        </p:nvSpPr>
        <p:spPr>
          <a:xfrm>
            <a:off x="9329979" y="6395540"/>
            <a:ext cx="284628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270283" y="1240970"/>
            <a:ext cx="8911726"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marR="0" lvl="0" indent="-2349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There is a large body of literature on a mathematical subset of the UQ problem, in ways viewed as the heart of this work.</a:t>
            </a:r>
          </a:p>
          <a:p>
            <a:pPr marL="234950" marR="0" lvl="0" indent="-2349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But, some additional systems work is needed, and in progress, as to the more general VVUQ framework, suitable for general standards or guidelines.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descr="https://images-na.ssl-images-amazon.com/images/I/61lHaNyeVBL._SX386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146" y="71512"/>
            <a:ext cx="2746058" cy="353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2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107988"/>
            <a:ext cx="8229600" cy="623810"/>
          </a:xfrm>
        </p:spPr>
        <p:txBody>
          <a:bodyPr>
            <a:normAutofit fontScale="90000"/>
          </a:bodyPr>
          <a:lstStyle/>
          <a:p>
            <a:r>
              <a:rPr lang="en-US" dirty="0"/>
              <a:t>Models for what </a:t>
            </a:r>
            <a:r>
              <a:rPr lang="en-US" u="sng" dirty="0"/>
              <a:t>purposes</a:t>
            </a:r>
            <a:r>
              <a:rPr lang="en-US" dirty="0"/>
              <a:t>?</a:t>
            </a:r>
          </a:p>
        </p:txBody>
      </p:sp>
      <p:sp>
        <p:nvSpPr>
          <p:cNvPr id="3" name="Content Placeholder 2"/>
          <p:cNvSpPr>
            <a:spLocks noGrp="1"/>
          </p:cNvSpPr>
          <p:nvPr>
            <p:ph idx="1"/>
          </p:nvPr>
        </p:nvSpPr>
        <p:spPr>
          <a:xfrm>
            <a:off x="6686284" y="1422656"/>
            <a:ext cx="5331545" cy="5435344"/>
          </a:xfrm>
        </p:spPr>
        <p:txBody>
          <a:bodyPr>
            <a:normAutofit/>
          </a:bodyPr>
          <a:lstStyle/>
          <a:p>
            <a:pPr marL="0" indent="0">
              <a:buNone/>
            </a:pPr>
            <a:r>
              <a:rPr lang="en-US" sz="2800" i="1" u="sng" dirty="0"/>
              <a:t>Potentially</a:t>
            </a:r>
            <a:r>
              <a:rPr lang="en-US" sz="2800" dirty="0"/>
              <a:t> for any ISO 15288 processes:</a:t>
            </a:r>
          </a:p>
          <a:p>
            <a:r>
              <a:rPr lang="en-US" sz="2800" dirty="0"/>
              <a:t>If there is a net benefit . . .</a:t>
            </a:r>
          </a:p>
          <a:p>
            <a:r>
              <a:rPr lang="en-US" sz="2800" dirty="0"/>
              <a:t>Some more obvious than others.</a:t>
            </a:r>
          </a:p>
          <a:p>
            <a:r>
              <a:rPr lang="en-US" sz="2800" dirty="0"/>
              <a:t>The INCOSE MB Transformation is using ISO 15288 framework as an aid to migration planning and assessment.</a:t>
            </a:r>
          </a:p>
        </p:txBody>
      </p:sp>
      <p:sp>
        <p:nvSpPr>
          <p:cNvPr id="4" name="Slide Number Placeholder 3"/>
          <p:cNvSpPr>
            <a:spLocks noGrp="1"/>
          </p:cNvSpPr>
          <p:nvPr>
            <p:ph type="sldNum" sz="quarter" idx="12"/>
          </p:nvPr>
        </p:nvSpPr>
        <p:spPr>
          <a:xfrm>
            <a:off x="8385175"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4" name="Picture 13"/>
          <p:cNvPicPr>
            <a:picLocks noChangeAspect="1"/>
          </p:cNvPicPr>
          <p:nvPr/>
        </p:nvPicPr>
        <p:blipFill>
          <a:blip r:embed="rId2"/>
          <a:stretch>
            <a:fillRect/>
          </a:stretch>
        </p:blipFill>
        <p:spPr>
          <a:xfrm>
            <a:off x="0" y="815198"/>
            <a:ext cx="6686284" cy="5906278"/>
          </a:xfrm>
          <a:prstGeom prst="rect">
            <a:avLst/>
          </a:prstGeom>
        </p:spPr>
      </p:pic>
    </p:spTree>
    <p:extLst>
      <p:ext uri="{BB962C8B-B14F-4D97-AF65-F5344CB8AC3E}">
        <p14:creationId xmlns:p14="http://schemas.microsoft.com/office/powerpoint/2010/main" val="229311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5175"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4" name="Picture 13"/>
          <p:cNvPicPr>
            <a:picLocks noChangeAspect="1"/>
          </p:cNvPicPr>
          <p:nvPr/>
        </p:nvPicPr>
        <p:blipFill>
          <a:blip r:embed="rId2"/>
          <a:stretch>
            <a:fillRect/>
          </a:stretch>
        </p:blipFill>
        <p:spPr>
          <a:xfrm>
            <a:off x="4161066" y="3632214"/>
            <a:ext cx="3048000" cy="2692427"/>
          </a:xfrm>
          <a:prstGeom prst="rect">
            <a:avLst/>
          </a:prstGeom>
        </p:spPr>
      </p:pic>
      <p:pic>
        <p:nvPicPr>
          <p:cNvPr id="6" name="Picture 5"/>
          <p:cNvPicPr>
            <a:picLocks noChangeAspect="1"/>
          </p:cNvPicPr>
          <p:nvPr/>
        </p:nvPicPr>
        <p:blipFill rotWithShape="1">
          <a:blip r:embed="rId2"/>
          <a:srcRect l="16635" t="24408" r="56004" b="46352"/>
          <a:stretch/>
        </p:blipFill>
        <p:spPr>
          <a:xfrm>
            <a:off x="1881610" y="100447"/>
            <a:ext cx="2542692" cy="2400299"/>
          </a:xfrm>
          <a:prstGeom prst="rect">
            <a:avLst/>
          </a:prstGeom>
          <a:ln w="38100">
            <a:solidFill>
              <a:srgbClr val="FF0000"/>
            </a:solidFill>
            <a:prstDash val="sysDot"/>
          </a:ln>
        </p:spPr>
      </p:pic>
      <p:pic>
        <p:nvPicPr>
          <p:cNvPr id="8" name="Picture 7"/>
          <p:cNvPicPr>
            <a:picLocks noChangeAspect="1"/>
          </p:cNvPicPr>
          <p:nvPr/>
        </p:nvPicPr>
        <p:blipFill rotWithShape="1">
          <a:blip r:embed="rId2"/>
          <a:srcRect l="37525" t="11015" r="19562" b="74439"/>
          <a:stretch/>
        </p:blipFill>
        <p:spPr>
          <a:xfrm>
            <a:off x="5812679" y="121228"/>
            <a:ext cx="4858497" cy="1454726"/>
          </a:xfrm>
          <a:prstGeom prst="rect">
            <a:avLst/>
          </a:prstGeom>
          <a:ln w="38100">
            <a:solidFill>
              <a:srgbClr val="00B050"/>
            </a:solidFill>
            <a:prstDash val="sysDot"/>
          </a:ln>
        </p:spPr>
      </p:pic>
      <p:pic>
        <p:nvPicPr>
          <p:cNvPr id="9" name="Picture 8"/>
          <p:cNvPicPr>
            <a:picLocks noChangeAspect="1"/>
          </p:cNvPicPr>
          <p:nvPr/>
        </p:nvPicPr>
        <p:blipFill rotWithShape="1">
          <a:blip r:embed="rId2"/>
          <a:srcRect t="37017" r="82785" b="10167"/>
          <a:stretch/>
        </p:blipFill>
        <p:spPr>
          <a:xfrm>
            <a:off x="1755776" y="2959677"/>
            <a:ext cx="1382887" cy="3747828"/>
          </a:xfrm>
          <a:prstGeom prst="rect">
            <a:avLst/>
          </a:prstGeom>
          <a:ln w="38100">
            <a:solidFill>
              <a:srgbClr val="00B050"/>
            </a:solidFill>
            <a:prstDash val="sysDot"/>
          </a:ln>
        </p:spPr>
      </p:pic>
      <p:pic>
        <p:nvPicPr>
          <p:cNvPr id="10" name="Picture 9"/>
          <p:cNvPicPr>
            <a:picLocks noChangeAspect="1"/>
          </p:cNvPicPr>
          <p:nvPr/>
        </p:nvPicPr>
        <p:blipFill rotWithShape="1">
          <a:blip r:embed="rId2"/>
          <a:srcRect l="61998" t="24289" b="42400"/>
          <a:stretch/>
        </p:blipFill>
        <p:spPr>
          <a:xfrm>
            <a:off x="7623176" y="3863358"/>
            <a:ext cx="3048001" cy="2360066"/>
          </a:xfrm>
          <a:prstGeom prst="rect">
            <a:avLst/>
          </a:prstGeom>
          <a:ln w="38100">
            <a:solidFill>
              <a:srgbClr val="FF0000"/>
            </a:solidFill>
            <a:prstDash val="sysDot"/>
          </a:ln>
        </p:spPr>
      </p:pic>
      <p:sp>
        <p:nvSpPr>
          <p:cNvPr id="12" name="Rectangle 11"/>
          <p:cNvSpPr/>
          <p:nvPr/>
        </p:nvSpPr>
        <p:spPr>
          <a:xfrm>
            <a:off x="5260975" y="3886200"/>
            <a:ext cx="1295400" cy="457200"/>
          </a:xfrm>
          <a:prstGeom prst="rect">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5" name="Straight Connector 14"/>
          <p:cNvCxnSpPr/>
          <p:nvPr/>
        </p:nvCxnSpPr>
        <p:spPr>
          <a:xfrm flipV="1">
            <a:off x="5260976" y="1575954"/>
            <a:ext cx="551703" cy="2287404"/>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556375" y="1575954"/>
            <a:ext cx="4096242" cy="2310246"/>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209067" y="3863359"/>
            <a:ext cx="414109" cy="506929"/>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9176" y="4397173"/>
            <a:ext cx="1109891" cy="936827"/>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Straight Connector 23"/>
          <p:cNvCxnSpPr/>
          <p:nvPr/>
        </p:nvCxnSpPr>
        <p:spPr>
          <a:xfrm>
            <a:off x="7209066" y="5334000"/>
            <a:ext cx="398958" cy="88942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09114" y="4349505"/>
            <a:ext cx="613412" cy="75589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9" name="Straight Connector 28"/>
          <p:cNvCxnSpPr/>
          <p:nvPr/>
        </p:nvCxnSpPr>
        <p:spPr>
          <a:xfrm flipH="1" flipV="1">
            <a:off x="4424304" y="2500746"/>
            <a:ext cx="998223" cy="189642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881612" y="2479965"/>
            <a:ext cx="2927502" cy="189032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138663" y="6170850"/>
            <a:ext cx="903112" cy="687151"/>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041775" y="4572001"/>
            <a:ext cx="613412" cy="1598849"/>
          </a:xfrm>
          <a:prstGeom prst="rect">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1" name="Straight Connector 40"/>
          <p:cNvCxnSpPr/>
          <p:nvPr/>
        </p:nvCxnSpPr>
        <p:spPr>
          <a:xfrm flipH="1" flipV="1">
            <a:off x="3138663" y="2959677"/>
            <a:ext cx="903112" cy="1627264"/>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4424304" y="2072328"/>
            <a:ext cx="6246873" cy="856834"/>
          </a:xfrm>
        </p:spPr>
        <p:txBody>
          <a:bodyPr>
            <a:normAutofit/>
          </a:bodyPr>
          <a:lstStyle/>
          <a:p>
            <a:pPr marL="0" indent="0" algn="ctr">
              <a:buNone/>
            </a:pPr>
            <a:r>
              <a:rPr lang="en-US" sz="2800" dirty="0"/>
              <a:t>Many potential purposes for models</a:t>
            </a:r>
          </a:p>
        </p:txBody>
      </p:sp>
    </p:spTree>
    <p:extLst>
      <p:ext uri="{BB962C8B-B14F-4D97-AF65-F5344CB8AC3E}">
        <p14:creationId xmlns:p14="http://schemas.microsoft.com/office/powerpoint/2010/main" val="23207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719" y="0"/>
            <a:ext cx="7627620" cy="426174"/>
          </a:xfrm>
        </p:spPr>
        <p:txBody>
          <a:bodyPr>
            <a:normAutofit fontScale="90000"/>
          </a:bodyPr>
          <a:lstStyle/>
          <a:p>
            <a:r>
              <a:rPr lang="en-US" sz="3600" dirty="0"/>
              <a:t>Related ASME activities and resources</a:t>
            </a:r>
          </a:p>
        </p:txBody>
      </p:sp>
      <p:sp>
        <p:nvSpPr>
          <p:cNvPr id="3" name="Content Placeholder 2"/>
          <p:cNvSpPr>
            <a:spLocks noGrp="1"/>
          </p:cNvSpPr>
          <p:nvPr>
            <p:ph idx="1"/>
          </p:nvPr>
        </p:nvSpPr>
        <p:spPr>
          <a:xfrm>
            <a:off x="1214846" y="472801"/>
            <a:ext cx="10890898" cy="5562600"/>
          </a:xfrm>
        </p:spPr>
        <p:txBody>
          <a:bodyPr>
            <a:noAutofit/>
          </a:bodyPr>
          <a:lstStyle/>
          <a:p>
            <a:r>
              <a:rPr lang="en-US" sz="2400" dirty="0"/>
              <a:t>ASME, has an active set of teams writing guidelines and standards on the Verification and Validation of Computational Models.</a:t>
            </a:r>
          </a:p>
          <a:p>
            <a:pPr lvl="1"/>
            <a:r>
              <a:rPr lang="en-US" sz="2400" dirty="0"/>
              <a:t>Inspired by the proliferation of computational models (FEA, CFD, Thermal, Stress/Strain, etc.)</a:t>
            </a:r>
          </a:p>
          <a:p>
            <a:pPr lvl="1"/>
            <a:r>
              <a:rPr lang="en-US" sz="2400" dirty="0"/>
              <a:t>It could fairly be said that this historical background means that effort was not focused on what most systems engineers would call “system models”</a:t>
            </a:r>
          </a:p>
          <a:p>
            <a:r>
              <a:rPr lang="en-US" sz="2400" dirty="0"/>
              <a:t>Also conducts annual Symposium on Validation and Verification of Computational Models, in May.  </a:t>
            </a:r>
          </a:p>
          <a:p>
            <a:r>
              <a:rPr lang="en-US" sz="2400" dirty="0"/>
              <a:t>To participate in this work, in 2016 the speaker joined the ASME VV50 Committee on behalf of INCOSE:  </a:t>
            </a:r>
          </a:p>
          <a:p>
            <a:pPr lvl="1"/>
            <a:r>
              <a:rPr lang="en-US" sz="2400" dirty="0"/>
              <a:t>With the idea that the framework ASME set as foundation could apply well to systems level models;  and . . . </a:t>
            </a:r>
          </a:p>
          <a:p>
            <a:pPr lvl="1"/>
            <a:r>
              <a:rPr lang="en-US" sz="2400" dirty="0"/>
              <a:t>with a pre-existing belief that system level models are not as different from discipline-specific physics models as believed by systems community.</a:t>
            </a:r>
          </a:p>
          <a:p>
            <a:r>
              <a:rPr lang="en-US" sz="2400" dirty="0"/>
              <a:t>Also invited sub-team leader Joe Hightower (Boeing) to address the INCOSE IW2017 MBSE Workshop, on our related ASME activity.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2" descr="http://www.stonybrook.edu/commcms/ceas-undergrad/studentorganization/asmelogo_updated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08760" cy="100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65" y="160338"/>
            <a:ext cx="9075420" cy="868362"/>
          </a:xfrm>
        </p:spPr>
        <p:txBody>
          <a:bodyPr>
            <a:normAutofit fontScale="90000"/>
          </a:bodyPr>
          <a:lstStyle/>
          <a:p>
            <a:r>
              <a:rPr lang="en-US" sz="3600" dirty="0"/>
              <a:t>ASME Verification &amp; Validation Standards Committee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2" descr="http://www.stonybrook.edu/commcms/ceas-undergrad/studentorganization/asmelogo_updated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358" y="5744183"/>
            <a:ext cx="1508760" cy="92567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53143" y="995360"/>
            <a:ext cx="10935290" cy="48320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 10: Verification &amp; Validation in Computational Solid Dynamics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V&amp;V20: Verification &amp; Validation in Computational Fluid Dynamics and Heat Transfer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 30: Verification and Validation in Computational Simulation of Nuclear System Thermal Fluids Behavior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 40: Verification and Validation in Computational Modeling of Medical Devices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 50: Verification &amp; Validation of Computational Modeling for Advanced Manufacturing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V&amp;V 60:  Verification and Validation in Modeling and Simulation in Energy Systems and Applications</a:t>
            </a:r>
          </a:p>
        </p:txBody>
      </p:sp>
      <p:sp>
        <p:nvSpPr>
          <p:cNvPr id="29" name="Rectangle 28"/>
          <p:cNvSpPr/>
          <p:nvPr/>
        </p:nvSpPr>
        <p:spPr>
          <a:xfrm>
            <a:off x="2475275" y="6169581"/>
            <a:ext cx="8382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https://cstools.asme.org/csconnect/CommitteePages.cfm?Committee=100003367</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9841374"/>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F804B6AD-FA24-44B4-AFCB-E09BCC2CEB7C}" vid="{214AA202-365A-4BA2-832A-F2F4F89C1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2017-template">
  <a:themeElements>
    <a:clrScheme name="INCOSE IS 1">
      <a:dk1>
        <a:srgbClr val="414042"/>
      </a:dk1>
      <a:lt1>
        <a:sysClr val="window" lastClr="FFFFFF"/>
      </a:lt1>
      <a:dk2>
        <a:srgbClr val="981B1E"/>
      </a:dk2>
      <a:lt2>
        <a:srgbClr val="EEECE1"/>
      </a:lt2>
      <a:accent1>
        <a:srgbClr val="981B1E"/>
      </a:accent1>
      <a:accent2>
        <a:srgbClr val="0071CE"/>
      </a:accent2>
      <a:accent3>
        <a:srgbClr val="579130"/>
      </a:accent3>
      <a:accent4>
        <a:srgbClr val="FFD13F"/>
      </a:accent4>
      <a:accent5>
        <a:srgbClr val="0071CE"/>
      </a:accent5>
      <a:accent6>
        <a:srgbClr val="414042"/>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2017 slide" id="{D15DCD87-632C-4E1F-A904-3B4BFFB17BFF}" vid="{C84CC15A-59B0-4D80-9D6B-118DDB4E950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iw2018-slide</Template>
  <TotalTime>189</TotalTime>
  <Words>2069</Words>
  <Application>Microsoft Office PowerPoint</Application>
  <PresentationFormat>Custom</PresentationFormat>
  <Paragraphs>171</Paragraphs>
  <Slides>23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Geneva</vt:lpstr>
      <vt:lpstr>Open Sans</vt:lpstr>
      <vt:lpstr>Open Sans Light</vt:lpstr>
      <vt:lpstr>IW2018 slide</vt:lpstr>
      <vt:lpstr>Office Theme</vt:lpstr>
      <vt:lpstr>is2017-template</vt:lpstr>
      <vt:lpstr>Standardizing V&amp;V of Models</vt:lpstr>
      <vt:lpstr>Contents</vt:lpstr>
      <vt:lpstr>PowerPoint Presentation</vt:lpstr>
      <vt:lpstr>PowerPoint Presentation</vt:lpstr>
      <vt:lpstr>Quantitative Fidelity, including Uncertainty Quantification (UQ)</vt:lpstr>
      <vt:lpstr>Models for what purposes?</vt:lpstr>
      <vt:lpstr>PowerPoint Presentation</vt:lpstr>
      <vt:lpstr>Related ASME activities and resources</vt:lpstr>
      <vt:lpstr>ASME Verification &amp; Validation Standards Committee</vt:lpstr>
      <vt:lpstr>Increased Cost of Credibility of a Model:  Creates Pressure for a Framework for Learning</vt:lpstr>
      <vt:lpstr>PowerPoint Presentation</vt:lpstr>
      <vt:lpstr>An emerging special case: Regulated markets</vt:lpstr>
      <vt:lpstr>An emerging special case: Regulated markets</vt:lpstr>
      <vt:lpstr>INCOSE MBSE Assessment and Planning Pattern: Model Stakeholder Features Overview </vt:lpstr>
      <vt:lpstr>The ISO 15288 Processes provide the Model Stakeholder Feature Set for Planning &amp; Assessment </vt:lpstr>
      <vt:lpstr>Related INCOSE, ASME communities</vt:lpstr>
      <vt:lpstr>PowerPoint Presentation</vt:lpstr>
      <vt:lpstr>PowerPoint Presentation</vt:lpstr>
      <vt:lpstr>Opportunities--what you can do</vt:lpstr>
      <vt:lpstr>References</vt:lpstr>
      <vt:lpstr>PowerPoint Presentation</vt:lpstr>
      <vt:lpstr>Speaker</vt:lpstr>
      <vt:lpstr>PowerPoint Presentation</vt:lpstr>
    </vt:vector>
  </TitlesOfParts>
  <Manager/>
  <Company>Worcester Polytechnic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Standardizing V&amp;V of Models</dc:title>
  <dc:subject/>
  <dc:creator>William Schindel</dc:creator>
  <cp:keywords/>
  <dc:description/>
  <cp:lastModifiedBy>William Schindel</cp:lastModifiedBy>
  <cp:revision>21</cp:revision>
  <dcterms:created xsi:type="dcterms:W3CDTF">2018-01-18T00:56:53Z</dcterms:created>
  <dcterms:modified xsi:type="dcterms:W3CDTF">2018-01-18T04:06:46Z</dcterms:modified>
  <cp:category/>
</cp:coreProperties>
</file>