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47" r:id="rId1"/>
  </p:sldMasterIdLst>
  <p:notesMasterIdLst>
    <p:notesMasterId r:id="rId47"/>
  </p:notesMasterIdLst>
  <p:sldIdLst>
    <p:sldId id="307" r:id="rId2"/>
    <p:sldId id="336" r:id="rId3"/>
    <p:sldId id="350" r:id="rId4"/>
    <p:sldId id="327" r:id="rId5"/>
    <p:sldId id="326" r:id="rId6"/>
    <p:sldId id="322" r:id="rId7"/>
    <p:sldId id="330" r:id="rId8"/>
    <p:sldId id="345" r:id="rId9"/>
    <p:sldId id="346" r:id="rId10"/>
    <p:sldId id="343" r:id="rId11"/>
    <p:sldId id="337" r:id="rId12"/>
    <p:sldId id="328" r:id="rId13"/>
    <p:sldId id="348" r:id="rId14"/>
    <p:sldId id="349" r:id="rId15"/>
    <p:sldId id="340" r:id="rId16"/>
    <p:sldId id="323" r:id="rId17"/>
    <p:sldId id="325" r:id="rId18"/>
    <p:sldId id="324" r:id="rId19"/>
    <p:sldId id="332" r:id="rId20"/>
    <p:sldId id="310" r:id="rId21"/>
    <p:sldId id="313" r:id="rId22"/>
    <p:sldId id="311" r:id="rId23"/>
    <p:sldId id="355" r:id="rId24"/>
    <p:sldId id="312" r:id="rId25"/>
    <p:sldId id="353" r:id="rId26"/>
    <p:sldId id="357" r:id="rId27"/>
    <p:sldId id="359" r:id="rId28"/>
    <p:sldId id="360" r:id="rId29"/>
    <p:sldId id="331" r:id="rId30"/>
    <p:sldId id="314" r:id="rId31"/>
    <p:sldId id="315" r:id="rId32"/>
    <p:sldId id="319" r:id="rId33"/>
    <p:sldId id="318" r:id="rId34"/>
    <p:sldId id="317" r:id="rId35"/>
    <p:sldId id="316" r:id="rId36"/>
    <p:sldId id="320" r:id="rId37"/>
    <p:sldId id="321" r:id="rId38"/>
    <p:sldId id="356" r:id="rId39"/>
    <p:sldId id="352" r:id="rId40"/>
    <p:sldId id="365" r:id="rId41"/>
    <p:sldId id="364" r:id="rId42"/>
    <p:sldId id="367" r:id="rId43"/>
    <p:sldId id="368" r:id="rId44"/>
    <p:sldId id="362" r:id="rId45"/>
    <p:sldId id="363" r:id="rId46"/>
  </p:sldIdLst>
  <p:sldSz cx="9144000" cy="6858000" type="screen4x3"/>
  <p:notesSz cx="7102475" cy="9388475"/>
  <p:custShowLst>
    <p:custShow name="Custom Show 1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9"/>
    <a:srgbClr val="000066"/>
    <a:srgbClr val="66FFFF"/>
    <a:srgbClr val="990000"/>
    <a:srgbClr val="D77385"/>
    <a:srgbClr val="BC779F"/>
    <a:srgbClr val="FFFF66"/>
    <a:srgbClr val="BC31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5" autoAdjust="0"/>
    <p:restoredTop sz="93867" autoAdjust="0"/>
  </p:normalViewPr>
  <p:slideViewPr>
    <p:cSldViewPr showGuides="1">
      <p:cViewPr varScale="1">
        <p:scale>
          <a:sx n="64" d="100"/>
          <a:sy n="64" d="100"/>
        </p:scale>
        <p:origin x="1100" y="52"/>
      </p:cViewPr>
      <p:guideLst>
        <p:guide orient="horz" pos="1632"/>
        <p:guide pos="2880"/>
      </p:guideLst>
    </p:cSldViewPr>
  </p:slideViewPr>
  <p:outlineViewPr>
    <p:cViewPr>
      <p:scale>
        <a:sx n="33" d="100"/>
        <a:sy n="33" d="100"/>
      </p:scale>
      <p:origin x="0" y="-79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>
      <p:cViewPr varScale="1">
        <p:scale>
          <a:sx n="47" d="100"/>
          <a:sy n="47" d="100"/>
        </p:scale>
        <p:origin x="2680" y="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4913" y="704850"/>
            <a:ext cx="4692650" cy="3519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459526"/>
            <a:ext cx="5208482" cy="422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8919051"/>
            <a:ext cx="3077739" cy="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 i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924308D-FC29-4743-9A7B-AE7F05ADDF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3742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277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9381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4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267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118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632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535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654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953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27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541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814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97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3008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1603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6606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763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5026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981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301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3325" y="820738"/>
            <a:ext cx="4695825" cy="3521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62573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621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02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5125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62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668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65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774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457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8238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001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166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44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8375" y="708025"/>
            <a:ext cx="4692650" cy="35194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873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252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1914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3002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96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466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02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5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51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381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501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24308D-FC29-4743-9A7B-AE7F05ADDF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97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Mast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0553"/>
            <a:ext cx="7772400" cy="920360"/>
          </a:xfrm>
          <a:effectLst>
            <a:outerShdw blurRad="50800" dist="50800" dir="2700000" algn="ctr" rotWithShape="0">
              <a:schemeClr val="bg1"/>
            </a:outerShdw>
          </a:effectLst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1"/>
            <a:ext cx="7772400" cy="20812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842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70553"/>
            <a:ext cx="7772400" cy="920360"/>
          </a:xfrm>
          <a:effectLst>
            <a:outerShdw blurRad="50800" dist="50800" dir="2700000" algn="ctr" rotWithShape="0">
              <a:schemeClr val="bg1"/>
            </a:outerShdw>
          </a:effectLst>
        </p:spPr>
        <p:txBody>
          <a:bodyPr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733801"/>
            <a:ext cx="7772400" cy="20812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/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4" b="21193"/>
          <a:stretch/>
        </p:blipFill>
        <p:spPr bwMode="auto">
          <a:xfrm>
            <a:off x="48895" y="6019800"/>
            <a:ext cx="2389505" cy="790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54864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r>
              <a:rPr lang="en-US"/>
              <a:t>Development and Application of the CubeSat System Reference Model /              D Kaslow  A Levi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77000"/>
            <a:ext cx="6858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55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>
            <a:lvl1pPr marL="228600" indent="-228600">
              <a:spcBef>
                <a:spcPts val="1200"/>
              </a:spcBef>
              <a:defRPr sz="2400"/>
            </a:lvl1pPr>
            <a:lvl2pPr marL="579438" indent="-236538">
              <a:spcBef>
                <a:spcPts val="600"/>
              </a:spcBef>
              <a:defRPr sz="2000"/>
            </a:lvl2pPr>
            <a:lvl3pPr marL="914400" indent="-228600">
              <a:spcBef>
                <a:spcPts val="300"/>
              </a:spcBef>
              <a:defRPr sz="1800"/>
            </a:lvl3pPr>
            <a:lvl4pPr>
              <a:defRPr sz="16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Development and Application of the CubeSat System Reference Model /              D Kaslow  A Levi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7925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8250"/>
            <a:ext cx="3886200" cy="4887913"/>
          </a:xfrm>
        </p:spPr>
        <p:txBody>
          <a:bodyPr/>
          <a:lstStyle>
            <a:lvl1pPr marL="225425" indent="-225425"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886200" cy="4906963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600"/>
              </a:spcBef>
              <a:defRPr sz="2000"/>
            </a:lvl2pPr>
            <a:lvl3pPr>
              <a:spcBef>
                <a:spcPts val="3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Development and Application of the CubeSat System Reference Model /              D Kaslow  A Levi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66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B555146A-011C-46F4-B1BF-A0C3585D3C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477000"/>
            <a:ext cx="54864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dirty="0">
                <a:latin typeface="Arial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" name="Rectangle 6">
            <a:extLst>
              <a:ext uri="{FF2B5EF4-FFF2-40B4-BE49-F238E27FC236}">
                <a16:creationId xmlns:a16="http://schemas.microsoft.com/office/drawing/2014/main" id="{94F8616B-01F3-4E51-9C93-6A3CCD54D38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77000"/>
            <a:ext cx="685800" cy="2714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03A135B-37B6-47B4-B6D5-D2D5D1AE9D97}"/>
              </a:ext>
            </a:extLst>
          </p:cNvPr>
          <p:cNvCxnSpPr/>
          <p:nvPr/>
        </p:nvCxnSpPr>
        <p:spPr>
          <a:xfrm flipV="1">
            <a:off x="457200" y="963516"/>
            <a:ext cx="8229600" cy="9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529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8" r:id="rId2"/>
    <p:sldLayoutId id="2147483752" r:id="rId3"/>
    <p:sldLayoutId id="2147483753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0">
          <a:solidFill>
            <a:schemeClr val="tx2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228600" indent="-228600" algn="l" rtl="0" eaLnBrk="1" fontAlgn="base" hangingPunct="1">
        <a:spcBef>
          <a:spcPts val="12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79438" indent="-239713" algn="l" rtl="0" eaLnBrk="1" fontAlgn="base" hangingPunct="1">
        <a:spcBef>
          <a:spcPts val="6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914400" indent="-228600" algn="l" rtl="0" eaLnBrk="1" fontAlgn="base" hangingPunct="1">
        <a:spcBef>
          <a:spcPts val="3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68" userDrawn="1">
          <p15:clr>
            <a:srgbClr val="F26B43"/>
          </p15:clr>
        </p15:guide>
        <p15:guide id="2" orient="horz" pos="624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472" userDrawn="1">
          <p15:clr>
            <a:srgbClr val="F26B43"/>
          </p15:clr>
        </p15:guide>
        <p15:guide id="5" orient="horz" pos="3936" userDrawn="1">
          <p15:clr>
            <a:srgbClr val="F26B43"/>
          </p15:clr>
        </p15:guide>
        <p15:guide id="6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/>
          <a:lstStyle/>
          <a:p>
            <a:r>
              <a:rPr lang="en-US" sz="2800" b="1" dirty="0"/>
              <a:t>Development and Application of the CubeSat System Reference Model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639956" y="3286472"/>
            <a:ext cx="5791200" cy="1712596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dirty="0"/>
              <a:t>David Kaslow</a:t>
            </a:r>
          </a:p>
          <a:p>
            <a:pPr>
              <a:lnSpc>
                <a:spcPts val="1800"/>
              </a:lnSpc>
            </a:pPr>
            <a:r>
              <a:rPr lang="en-US" dirty="0"/>
              <a:t>INCOSE Space Systems Working Group</a:t>
            </a:r>
          </a:p>
          <a:p>
            <a:pPr>
              <a:lnSpc>
                <a:spcPts val="1800"/>
              </a:lnSpc>
            </a:pPr>
            <a:endParaRPr lang="en-US" dirty="0"/>
          </a:p>
          <a:p>
            <a:pPr>
              <a:lnSpc>
                <a:spcPts val="1800"/>
              </a:lnSpc>
            </a:pPr>
            <a:r>
              <a:rPr lang="en-US" sz="1800" dirty="0"/>
              <a:t>david.kaslow@gmail.com</a:t>
            </a:r>
          </a:p>
        </p:txBody>
      </p:sp>
    </p:spTree>
    <p:extLst>
      <p:ext uri="{BB962C8B-B14F-4D97-AF65-F5344CB8AC3E}">
        <p14:creationId xmlns:p14="http://schemas.microsoft.com/office/powerpoint/2010/main" val="4154442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INCOSE – OMG Collaboration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11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INCOSE – OMG Collaboration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Originated at March 2016 Space Symposium</a:t>
            </a:r>
          </a:p>
          <a:p>
            <a:pPr lvl="1"/>
            <a:r>
              <a:rPr lang="en-US" sz="1800" dirty="0"/>
              <a:t>Presented paper and approached by OMG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Initiated at May 2016 No Magic World Conference</a:t>
            </a:r>
          </a:p>
          <a:p>
            <a:pPr lvl="1"/>
            <a:r>
              <a:rPr lang="en-US" sz="1800" dirty="0"/>
              <a:t>INCOSE and OMG leadership agreed to pursue making the CubeSat System Reference Model an OMG specification</a:t>
            </a:r>
          </a:p>
          <a:p>
            <a:pPr lvl="1"/>
            <a:r>
              <a:rPr lang="en-US" sz="1800" dirty="0"/>
              <a:t>First instance of an OMG specification expressed as a platform-based SysML model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INCOSE SSWG Technical Product Plan  - December 2017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OMG – INCOSE MOU - January 2018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974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OMG RFC Process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517136-4A38-4886-AE25-3BC9B5EE0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8458200" cy="519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Scope of CSRM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From the RFP</a:t>
            </a:r>
          </a:p>
          <a:p>
            <a:pPr lvl="1"/>
            <a:r>
              <a:rPr lang="en-GB" sz="1800" dirty="0"/>
              <a:t>A CubeSat System Reference Model (CSRM) will provide the logical architecture elements of a CubeSat space and ground system. </a:t>
            </a:r>
          </a:p>
          <a:p>
            <a:pPr lvl="1">
              <a:spcBef>
                <a:spcPts val="1800"/>
              </a:spcBef>
            </a:pPr>
            <a:r>
              <a:rPr lang="en-GB" sz="1800" dirty="0"/>
              <a:t>The CSRM logical elements are intended to be reused as a starting point for a mission-specific CubeSat logical architecture, followed by the development of physical architecture during CubeSat development. </a:t>
            </a:r>
          </a:p>
          <a:p>
            <a:pPr lvl="1">
              <a:spcBef>
                <a:spcPts val="1800"/>
              </a:spcBef>
            </a:pPr>
            <a:r>
              <a:rPr lang="en-GB" sz="1800" dirty="0"/>
              <a:t>On the other hand, should the mission-specific team decide to adopt different logical architecture elements, the CSRM will be sufficiently flexible to accommodate these types of changes.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The CSRM will be a SysML compliant and platform-independent template model that provides building blocks that can be specialized to support MBSE CubeSat design</a:t>
            </a:r>
            <a:r>
              <a:rPr lang="en-US" dirty="0"/>
              <a:t>.  </a:t>
            </a:r>
          </a:p>
          <a:p>
            <a:pPr lvl="1"/>
            <a:endParaRPr lang="en-GB" sz="16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743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Scope of CSRM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Additionally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The CSRM will be engineering methodology agnostic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A mission-specific team will import the CSRM into their graphical modeling tool to initiate their process for architecting, designing, and developing their Mission-specific CubeSat Model (MCM)</a:t>
            </a:r>
          </a:p>
          <a:p>
            <a:pPr lvl="1">
              <a:spcBef>
                <a:spcPts val="1800"/>
              </a:spcBef>
            </a:pPr>
            <a:r>
              <a:rPr lang="en-US" sz="1800" dirty="0"/>
              <a:t>The MCM will be a repository for the systems engineering artifacts created by the mission-specific team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23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CSRM Application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99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CSRM Application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410DAF-EA49-4ACF-A120-148349774681}"/>
              </a:ext>
            </a:extLst>
          </p:cNvPr>
          <p:cNvSpPr txBox="1"/>
          <p:nvPr/>
        </p:nvSpPr>
        <p:spPr>
          <a:xfrm>
            <a:off x="603986" y="1158657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Foundational</a:t>
            </a:r>
          </a:p>
          <a:p>
            <a:pPr algn="ctr"/>
            <a:r>
              <a:rPr lang="en-US" sz="1800" dirty="0"/>
              <a:t>A fully capable CSRM implemented in a graphical modeling tool </a:t>
            </a:r>
            <a:r>
              <a:rPr lang="en-US" sz="1800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D13838-1E53-425D-BC54-59C0D63E6F31}"/>
              </a:ext>
            </a:extLst>
          </p:cNvPr>
          <p:cNvSpPr txBox="1"/>
          <p:nvPr/>
        </p:nvSpPr>
        <p:spPr>
          <a:xfrm>
            <a:off x="603985" y="2422914"/>
            <a:ext cx="30536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Web Published</a:t>
            </a:r>
          </a:p>
          <a:p>
            <a:r>
              <a:rPr lang="en-US" sz="1800" dirty="0"/>
              <a:t>Allows a user to explore and evaluate without the need to acquire a modeling tool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A9886-7854-4F51-A005-C5B39C4CB82E}"/>
              </a:ext>
            </a:extLst>
          </p:cNvPr>
          <p:cNvSpPr txBox="1"/>
          <p:nvPr/>
        </p:nvSpPr>
        <p:spPr>
          <a:xfrm>
            <a:off x="911592" y="3785096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XMI File</a:t>
            </a:r>
          </a:p>
          <a:p>
            <a:pPr algn="ctr"/>
            <a:r>
              <a:rPr lang="en-US" sz="1800" dirty="0"/>
              <a:t>OMG normative specification</a:t>
            </a:r>
          </a:p>
        </p:txBody>
      </p:sp>
      <p:sp>
        <p:nvSpPr>
          <p:cNvPr id="12" name="Subtitle 5">
            <a:extLst>
              <a:ext uri="{FF2B5EF4-FFF2-40B4-BE49-F238E27FC236}">
                <a16:creationId xmlns:a16="http://schemas.microsoft.com/office/drawing/2014/main" id="{139C20E7-6978-4536-A8AC-F08DB509FBA7}"/>
              </a:ext>
            </a:extLst>
          </p:cNvPr>
          <p:cNvSpPr txBox="1">
            <a:spLocks/>
          </p:cNvSpPr>
          <p:nvPr/>
        </p:nvSpPr>
        <p:spPr bwMode="auto">
          <a:xfrm>
            <a:off x="1219200" y="4898028"/>
            <a:ext cx="6400800" cy="987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spcBef>
                <a:spcPts val="12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579438" indent="-236538" algn="l" rtl="0" eaLnBrk="1" fontAlgn="base" hangingPunct="1">
              <a:spcBef>
                <a:spcPts val="6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9144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Char char="•"/>
            </a:pPr>
            <a:r>
              <a:rPr lang="en-US" sz="1800" kern="0" dirty="0"/>
              <a:t>The CSRM is a repository for systems engineering artifacts</a:t>
            </a:r>
          </a:p>
          <a:p>
            <a:pPr algn="ctr">
              <a:lnSpc>
                <a:spcPts val="21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kern="0" dirty="0"/>
              <a:t>However it is not prepopulated with specific stakeholders, </a:t>
            </a:r>
            <a:br>
              <a:rPr lang="en-US" sz="1800" kern="0" dirty="0"/>
            </a:br>
            <a:r>
              <a:rPr lang="en-US" sz="1800" kern="0" dirty="0"/>
              <a:t>technical measures, use cases, and requirements</a:t>
            </a:r>
            <a:r>
              <a:rPr lang="en-US" kern="0" dirty="0"/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0CF845-0FBE-483F-B193-F26D63CA5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107" y="1219200"/>
            <a:ext cx="4349015" cy="333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80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Maintain and Provide Baseline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2A601-C4C4-42DE-92DA-EC12FCBCCF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665" y="1037843"/>
            <a:ext cx="6260670" cy="5232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0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Develop Mission Model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7B6178-7176-4E1E-B1C2-29BB5202D7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99" y="1094507"/>
            <a:ext cx="7092402" cy="47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06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CubeSat System Reference Model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5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895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Project Objectives</a:t>
            </a:r>
          </a:p>
          <a:p>
            <a:pPr marL="0" indent="0" algn="ctr">
              <a:buNone/>
            </a:pPr>
            <a:r>
              <a:rPr lang="en-US" sz="2600" b="1" dirty="0"/>
              <a:t>INCOSE – OMG Collaboration</a:t>
            </a:r>
          </a:p>
          <a:p>
            <a:pPr marL="0" indent="0" algn="ctr">
              <a:buNone/>
            </a:pPr>
            <a:r>
              <a:rPr lang="en-US" sz="2600" b="1" dirty="0"/>
              <a:t>CubeSat System Reference Model</a:t>
            </a:r>
          </a:p>
          <a:p>
            <a:pPr marL="0" indent="0" algn="ctr">
              <a:buNone/>
            </a:pPr>
            <a:r>
              <a:rPr lang="en-US" sz="2600" b="1" dirty="0"/>
              <a:t>Next Steps</a:t>
            </a:r>
          </a:p>
          <a:p>
            <a:pPr marL="0" indent="0" algn="ctr">
              <a:buNone/>
            </a:pPr>
            <a:r>
              <a:rPr lang="en-US" sz="2600" b="1" dirty="0"/>
              <a:t>References</a:t>
            </a:r>
          </a:p>
          <a:p>
            <a:pPr marL="0" indent="0" algn="ctr">
              <a:buNone/>
            </a:pPr>
            <a:endParaRPr lang="en-US" sz="2600" b="1" dirty="0"/>
          </a:p>
          <a:p>
            <a:pPr marL="0" indent="0" algn="ctr">
              <a:buNone/>
            </a:pPr>
            <a:endParaRPr lang="en-US" sz="2600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7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CSRM Landing Page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EFF1BA-E5F5-498C-A7B1-31DE5ACAEAD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90148"/>
            <a:ext cx="8001000" cy="475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15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37"/>
            <a:ext cx="8229600" cy="811213"/>
          </a:xfrm>
        </p:spPr>
        <p:txBody>
          <a:bodyPr/>
          <a:lstStyle/>
          <a:p>
            <a:pPr algn="ctr"/>
            <a:r>
              <a:rPr lang="en-US" sz="2400" b="1" dirty="0"/>
              <a:t>Model Terminology and Definitions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14F679-53FA-4DBF-B7FD-9E43F3A44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234210"/>
            <a:ext cx="7162800" cy="449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15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Stakeholders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0B363-91BE-43FA-8DA9-F2C97A910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0"/>
            <a:ext cx="8077200" cy="483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729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Regulatory Agency Stakeholders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21452-68C3-4B9A-B509-9BDD61ED23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95" y="990601"/>
            <a:ext cx="8319205" cy="47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076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CubeSat Deployer Systems Stakeholders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5391B-0955-4B5F-8C50-622E7BC0E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066800"/>
            <a:ext cx="8763000" cy="483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20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Mission Stakeholders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C905-480A-4FBA-9906-7B6345F538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66" y="1352471"/>
            <a:ext cx="8446304" cy="415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54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Technical Measures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C8546B-36EB-4132-9E5E-A86CD0852B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066800"/>
            <a:ext cx="8693113" cy="56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266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Use Cases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765AF-BAED-4C43-BD17-AA5E21942D25}"/>
              </a:ext>
            </a:extLst>
          </p:cNvPr>
          <p:cNvSpPr txBox="1"/>
          <p:nvPr/>
        </p:nvSpPr>
        <p:spPr>
          <a:xfrm>
            <a:off x="669042" y="1219200"/>
            <a:ext cx="7829107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Use Cases are Ops Con and Con Ops</a:t>
            </a:r>
          </a:p>
          <a:p>
            <a:endParaRPr lang="en-US" sz="1800" dirty="0"/>
          </a:p>
          <a:p>
            <a:r>
              <a:rPr lang="en-US" sz="1800" dirty="0"/>
              <a:t>Use cases are used to refine requirements </a:t>
            </a:r>
          </a:p>
          <a:p>
            <a:endParaRPr lang="en-US" sz="1800" dirty="0"/>
          </a:p>
          <a:p>
            <a:pPr>
              <a:spcBef>
                <a:spcPts val="600"/>
              </a:spcBef>
            </a:pPr>
            <a:r>
              <a:rPr lang="en-US" sz="1800" dirty="0"/>
              <a:t>The CSRM has use case packages at the Enterprise, CubeSat, and CubeSat subsystems hierarchy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2A8A92-6737-47A5-ADE6-02F7A3308B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53" y="3429000"/>
            <a:ext cx="8001000" cy="256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3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Use Cases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1765AF-BAED-4C43-BD17-AA5E21942D25}"/>
              </a:ext>
            </a:extLst>
          </p:cNvPr>
          <p:cNvSpPr txBox="1"/>
          <p:nvPr/>
        </p:nvSpPr>
        <p:spPr>
          <a:xfrm>
            <a:off x="669042" y="1219200"/>
            <a:ext cx="78291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The Use Case Description captures the use case as a narrative. It can have details such as actors, precondition, triggers, and post conditions.</a:t>
            </a:r>
          </a:p>
          <a:p>
            <a:endParaRPr lang="en-US" sz="1800" dirty="0"/>
          </a:p>
          <a:p>
            <a:r>
              <a:rPr lang="en-US" sz="1800" dirty="0"/>
              <a:t>Use cases can be captured in Use Case Diagrams and Activity Diagrams.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65E65-962C-4E22-8A1B-8D63719D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653" y="2734693"/>
            <a:ext cx="8001000" cy="335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357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Technical Measures - Use Cases - Requirements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7FB04A-103D-4D39-9CCA-B375A09603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81" y="1076845"/>
            <a:ext cx="8821237" cy="506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9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Project Objectives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61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Requirements Hierarchy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4758CD-A20A-43BB-BEFC-A9FA221D4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992414"/>
            <a:ext cx="8686800" cy="526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66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Architecture Hierarchy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529CAB-87BD-4B1B-ABFC-9B03F71B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90" y="1219200"/>
            <a:ext cx="8463810" cy="459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2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CubeSat Domain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EE631-C550-4477-BE32-C4583F27B33E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6893126" cy="45409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046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CubeSat Mission Enterprise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12FCE5-115C-42BB-8DB9-B709E1413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990600"/>
            <a:ext cx="84582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084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Space Segment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5B3135-228B-48D9-B7BB-A1A9276483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379" y="989910"/>
            <a:ext cx="7932427" cy="57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284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Ground Segment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B1CEEA-A140-4153-A281-97F64EC5C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066800"/>
            <a:ext cx="8676839" cy="56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51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Mission Payload – Example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1A976D-0D97-4B88-8601-6A6290194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143000"/>
            <a:ext cx="4800600" cy="506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230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Power Subsystem – Example Components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FDE9B-8349-4FA8-BEDE-F22BF4BAD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066800"/>
            <a:ext cx="5797328" cy="5009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85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Validation Verification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8B7282-161E-4698-910C-472CC45A6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996594"/>
            <a:ext cx="8077200" cy="52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4672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4D888-3222-4A78-ABDE-EA7CE3502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CSRM Population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FB19B6-EAF7-4F13-A21F-47825D2C2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46D951-2DF6-4E14-AC89-A10DF0218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990600"/>
            <a:ext cx="8445674" cy="504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802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CubeSat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D3A0ED-A4F6-4D6E-B2A3-9426FE6196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43" y="1167921"/>
            <a:ext cx="8685714" cy="50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4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4866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/>
              <a:t>Review by OMG – In accordance with the RFP including: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Normative: XMI File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Non-Normative: Web published CSRM </a:t>
            </a:r>
          </a:p>
          <a:p>
            <a:pPr lvl="2"/>
            <a:r>
              <a:rPr lang="en-US" sz="1900" dirty="0"/>
              <a:t>To guide the import of an XMI file into a graphical modeling tool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Satisfaction of RFP requirements</a:t>
            </a:r>
          </a:p>
          <a:p>
            <a:pPr lvl="1">
              <a:spcBef>
                <a:spcPts val="1200"/>
              </a:spcBef>
            </a:pPr>
            <a:r>
              <a:rPr lang="en-US" sz="1900" dirty="0"/>
              <a:t>Proof of Concept: Demonstration of Technical Viability</a:t>
            </a:r>
          </a:p>
          <a:p>
            <a:pPr lvl="2"/>
            <a:r>
              <a:rPr lang="en-US" sz="1900" dirty="0"/>
              <a:t>CSRM has been reviewed with favorable results by system architects from two corporations and used for classroom instruction by several universities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OMG September presentation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8AAB5-4892-4903-AD70-1926BF04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44"/>
            <a:ext cx="8229600" cy="811213"/>
          </a:xfrm>
        </p:spPr>
        <p:txBody>
          <a:bodyPr/>
          <a:lstStyle/>
          <a:p>
            <a:pPr algn="ctr"/>
            <a:r>
              <a:rPr lang="en-US" sz="2400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330669149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029200"/>
          </a:xfrm>
        </p:spPr>
        <p:txBody>
          <a:bodyPr>
            <a:normAutofit/>
          </a:bodyPr>
          <a:lstStyle/>
          <a:p>
            <a:pPr>
              <a:spcBef>
                <a:spcPts val="1500"/>
              </a:spcBef>
            </a:pPr>
            <a:r>
              <a:rPr lang="en-US" sz="2000" dirty="0"/>
              <a:t>Collaboration with interested parties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OMG November submission</a:t>
            </a:r>
          </a:p>
          <a:p>
            <a:pPr>
              <a:spcBef>
                <a:spcPts val="1500"/>
              </a:spcBef>
            </a:pPr>
            <a:r>
              <a:rPr lang="en-US" sz="2000" dirty="0"/>
              <a:t>OMG December presentation</a:t>
            </a:r>
          </a:p>
          <a:p>
            <a:r>
              <a:rPr lang="en-US" sz="2000" dirty="0"/>
              <a:t>And then:</a:t>
            </a:r>
          </a:p>
          <a:p>
            <a:pPr lvl="1"/>
            <a:r>
              <a:rPr lang="en-US" sz="1900" dirty="0"/>
              <a:t>Space Domain Task Force, Architecture Board, Membership vote</a:t>
            </a:r>
          </a:p>
          <a:p>
            <a:pPr lvl="1"/>
            <a:r>
              <a:rPr lang="en-US" sz="1900" dirty="0"/>
              <a:t>Technology Committee recommendation,</a:t>
            </a:r>
          </a:p>
          <a:p>
            <a:pPr lvl="1"/>
            <a:r>
              <a:rPr lang="en-US" sz="1900" dirty="0"/>
              <a:t>Business Committee report</a:t>
            </a:r>
          </a:p>
          <a:p>
            <a:pPr lvl="1"/>
            <a:r>
              <a:rPr lang="en-US" sz="1900" dirty="0"/>
              <a:t>Board of Directors vote</a:t>
            </a:r>
          </a:p>
          <a:p>
            <a:pPr lvl="1"/>
            <a:r>
              <a:rPr lang="en-US" sz="1900" dirty="0"/>
              <a:t>Finalization Task Force issues formal specification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248AAB5-4892-4903-AD70-1926BF042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444"/>
            <a:ext cx="8229600" cy="811213"/>
          </a:xfrm>
        </p:spPr>
        <p:txBody>
          <a:bodyPr/>
          <a:lstStyle/>
          <a:p>
            <a:pPr algn="ctr"/>
            <a:r>
              <a:rPr lang="en-US" sz="2400" b="1" dirty="0"/>
              <a:t>Next Steps</a:t>
            </a:r>
          </a:p>
        </p:txBody>
      </p:sp>
    </p:spTree>
    <p:extLst>
      <p:ext uri="{BB962C8B-B14F-4D97-AF65-F5344CB8AC3E}">
        <p14:creationId xmlns:p14="http://schemas.microsoft.com/office/powerpoint/2010/main" val="4291488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39E2-8541-4DAE-844F-8FBE6CFE26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657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b="1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CBF364-4C79-4097-87D2-0CC4CFCCF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319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54C-EDDF-40D0-96EC-619E952C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56615-2D5D-4CCE-B235-D15F2B79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i="1" dirty="0"/>
              <a:t>INCOSE Systems Engineering Handbook</a:t>
            </a:r>
            <a:r>
              <a:rPr lang="en-US" sz="1500" dirty="0"/>
              <a:t>, 4th ed., INCOSE-TP-2003-002-04 2015.</a:t>
            </a:r>
          </a:p>
          <a:p>
            <a:r>
              <a:rPr lang="en-US" sz="1500" dirty="0"/>
              <a:t>S. Friedenthal, A. Moore, and R. Steiner, </a:t>
            </a:r>
            <a:r>
              <a:rPr lang="en-US" sz="1500" i="1" dirty="0"/>
              <a:t>A Practical Guide to SysML</a:t>
            </a:r>
            <a:r>
              <a:rPr lang="en-US" sz="1500" dirty="0"/>
              <a:t>, 3nd ed., Elsevier, Waltham, MA, 2015.</a:t>
            </a:r>
          </a:p>
          <a:p>
            <a:r>
              <a:rPr lang="en-US" sz="1500" i="1" dirty="0"/>
              <a:t>NASA Systems Engineering Handbook</a:t>
            </a:r>
            <a:r>
              <a:rPr lang="en-US" sz="1500" dirty="0"/>
              <a:t>, rev. 1, December 2007, NASA/SP-2007-6105 Rev1.</a:t>
            </a:r>
          </a:p>
          <a:p>
            <a:r>
              <a:rPr lang="en-US" sz="1500" dirty="0"/>
              <a:t>J.R. Wertz, D. Everett, and J. Puschell, Eds., </a:t>
            </a:r>
            <a:r>
              <a:rPr lang="en-US" sz="1500" i="1" dirty="0"/>
              <a:t>Space Mission Engineering: The New SMAD</a:t>
            </a:r>
            <a:r>
              <a:rPr lang="en-US" sz="1500" dirty="0"/>
              <a:t>, (Space Technology. Library, Volume 28), Hawthorne, CA, Microcosm Press, 2011.</a:t>
            </a:r>
          </a:p>
          <a:p>
            <a:r>
              <a:rPr lang="en-GB" sz="1500" dirty="0"/>
              <a:t>D. Kaslow, S. Spangelo, L. Anderson, E. Fosse, C. Delp, B. Cole,  B. Gilbert, L. Hartman, T. Kahn, and J. Cutler, “Applying MBSE to a Standard CubeSat,” </a:t>
            </a:r>
            <a:r>
              <a:rPr lang="en-US" sz="1500" i="1" dirty="0"/>
              <a:t>Proceedings of IEEE Aerospace Conference</a:t>
            </a:r>
            <a:r>
              <a:rPr lang="en-US" sz="1500" dirty="0"/>
              <a:t>, Big Sky, MT, March 2012. </a:t>
            </a:r>
            <a:endParaRPr lang="en-GB" sz="1500" dirty="0"/>
          </a:p>
          <a:p>
            <a:r>
              <a:rPr lang="en-GB" sz="1500" dirty="0"/>
              <a:t>D. Kaslow, S. Spangelo, G. Soremekun, L. Anderson, E. Fosse, R. Yntema, M. Bajaj, C. Delp, B. Cole, J. Cutler, and L. Cheng, “MBSE Applied to RAX CubeSat Mission Operational Scenarios,” </a:t>
            </a:r>
            <a:r>
              <a:rPr lang="en-US" sz="1500" i="1" dirty="0"/>
              <a:t>Proceedings of IEEE Aerospace Conference</a:t>
            </a:r>
            <a:r>
              <a:rPr lang="en-US" sz="1500" dirty="0"/>
              <a:t>, Big Sky, MT, March 2013. </a:t>
            </a:r>
          </a:p>
          <a:p>
            <a:r>
              <a:rPr lang="en-US" sz="1500" dirty="0"/>
              <a:t>D. Kaslow, G. Soremekun, H. Kim, and S. Spangelo, “Integrated Model-Based Systems Engineering (MBSE) Applied to the Simulation of a CubeSat Mission</a:t>
            </a:r>
            <a:r>
              <a:rPr lang="en-US" sz="1500" i="1" dirty="0"/>
              <a:t>,” Proceedings of IEEE Aerospace Conference</a:t>
            </a:r>
            <a:r>
              <a:rPr lang="en-US" sz="1500" dirty="0"/>
              <a:t>, Big Sky, MT, March 2014. </a:t>
            </a:r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57CB7-4863-4359-9779-85E3E117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150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154C-EDDF-40D0-96EC-619E952CE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56615-2D5D-4CCE-B235-D15F2B79AD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500" dirty="0"/>
              <a:t>D. Kaslow and A. Madni, “Validation and Verification of MBSE Compliant CubeSat Reference Model,” </a:t>
            </a:r>
            <a:r>
              <a:rPr lang="en-US" sz="1500" i="1" dirty="0"/>
              <a:t>Proceedings of 15th Annual Conference on Systems Engineering Research</a:t>
            </a:r>
            <a:r>
              <a:rPr lang="en-US" sz="1500" dirty="0"/>
              <a:t>, 2017. </a:t>
            </a:r>
          </a:p>
          <a:p>
            <a:r>
              <a:rPr lang="en-US" sz="1500" dirty="0"/>
              <a:t>D. Kaslow, B. Ayres, P. Cahill, L. Hart, and R. Yntema, “A Model-Based Systems Engineering (MBSE) Approach for Defining the Behaviors of CubeSats,” </a:t>
            </a:r>
            <a:r>
              <a:rPr lang="en-US" sz="1500" i="1" dirty="0"/>
              <a:t>Proceedings of IEEE Aerospace Conference</a:t>
            </a:r>
            <a:r>
              <a:rPr lang="en-US" sz="1500" dirty="0"/>
              <a:t>, Big Sky, MT. 2017.</a:t>
            </a:r>
          </a:p>
          <a:p>
            <a:r>
              <a:rPr lang="en-US" sz="1500" dirty="0"/>
              <a:t>D. Kaslow, B. Ayres, P. Cahill, L. Hart, Croney, L Hart, A. Levi. “Developing a CubeSat Model-Based Systems Engineering (MBSE) Reference Model – Interim Status #4,” </a:t>
            </a:r>
            <a:r>
              <a:rPr lang="en-US" sz="1500" i="1" dirty="0"/>
              <a:t>Proceedings of AIAA Space Forum. </a:t>
            </a:r>
            <a:r>
              <a:rPr lang="en-US" sz="1500" dirty="0"/>
              <a:t>Orlando, FL. 2018.</a:t>
            </a:r>
          </a:p>
          <a:p>
            <a:r>
              <a:rPr lang="en-US" sz="1500" dirty="0"/>
              <a:t>D. Kaslow, B. Ayres, P. Cahill, and L. Hart, “A Model-Based Systems Engineering Approach for Technical Measurement with Application to a CubeSat,” </a:t>
            </a:r>
            <a:r>
              <a:rPr lang="en-US" sz="1500" i="1" dirty="0"/>
              <a:t>Proceedings of IEEE Aerospace Conference,</a:t>
            </a:r>
            <a:r>
              <a:rPr lang="en-US" sz="1500" dirty="0"/>
              <a:t> Big Sky, MT. 2018.</a:t>
            </a:r>
          </a:p>
          <a:p>
            <a:r>
              <a:rPr lang="en-US" sz="1500" dirty="0"/>
              <a:t>D. Kaslow, P. Cahill, and R. Frank. “Developing a CubeSat System MBSE Reference Model – Interim Status #5,” </a:t>
            </a:r>
            <a:r>
              <a:rPr lang="en-US" sz="1500" i="1" dirty="0"/>
              <a:t>Proceeding of AIAA/USU Conference on Small Satellites, </a:t>
            </a:r>
            <a:r>
              <a:rPr lang="en-US" sz="1500" dirty="0"/>
              <a:t>Logan, UT. 2019.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657CB7-4863-4359-9779-85E3E117C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42677-DFBC-43A8-8F50-F699E3962FB6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270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Objectives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8B82C9-3317-4906-9F62-FF18DCC75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749" y="1524000"/>
            <a:ext cx="5930502" cy="420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7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Model Based Systems Engineering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AD4CDF-FEB3-49B8-9E06-EDD583E9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79" y="1752600"/>
            <a:ext cx="8877042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7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Systems Modeling Language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94822-FC67-46D8-A4DD-AA5ED9057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8382000" cy="379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477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Systems Modeling Language Diagrams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62BA7B-C5A8-49BC-A14D-6AA8502DB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1035827"/>
            <a:ext cx="8458200" cy="478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9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/>
              <a:t>Project Activities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2677-DFBC-43A8-8F50-F699E3962FB6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FC7967-5255-4A49-BC6A-C47DBDB7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446" y="1200664"/>
            <a:ext cx="8771107" cy="44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49324"/>
      </p:ext>
    </p:extLst>
  </p:cSld>
  <p:clrMapOvr>
    <a:masterClrMapping/>
  </p:clrMapOvr>
</p:sld>
</file>

<file path=ppt/theme/theme1.xml><?xml version="1.0" encoding="utf-8"?>
<a:theme xmlns:a="http://schemas.openxmlformats.org/drawingml/2006/main" name="INCOSE-LA_2015_Default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8-09-11 INCOSE-LA_Intro.pptx" id="{EA1AF68E-91AF-4306-B415-60DB4FA9A389}" vid="{F58BB66B-27FD-40A5-821D-5C1BEC47923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 INCOSE-LA</Template>
  <TotalTime>4769</TotalTime>
  <Words>1241</Words>
  <Application>Microsoft Office PowerPoint</Application>
  <PresentationFormat>On-screen Show (4:3)</PresentationFormat>
  <Paragraphs>237</Paragraphs>
  <Slides>45</Slides>
  <Notes>45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1</vt:i4>
      </vt:variant>
    </vt:vector>
  </HeadingPairs>
  <TitlesOfParts>
    <vt:vector size="50" baseType="lpstr">
      <vt:lpstr>Arial</vt:lpstr>
      <vt:lpstr>Times</vt:lpstr>
      <vt:lpstr>Wingdings</vt:lpstr>
      <vt:lpstr>INCOSE-LA_2015_Default</vt:lpstr>
      <vt:lpstr>Development and Application of the CubeSat System Reference Model</vt:lpstr>
      <vt:lpstr>PowerPoint Presentation</vt:lpstr>
      <vt:lpstr>PowerPoint Presentation</vt:lpstr>
      <vt:lpstr>CubeSat</vt:lpstr>
      <vt:lpstr>Objectives</vt:lpstr>
      <vt:lpstr>Model Based Systems Engineering</vt:lpstr>
      <vt:lpstr>Systems Modeling Language</vt:lpstr>
      <vt:lpstr>Systems Modeling Language Diagrams</vt:lpstr>
      <vt:lpstr>Project Activities</vt:lpstr>
      <vt:lpstr>PowerPoint Presentation</vt:lpstr>
      <vt:lpstr>INCOSE – OMG Collaboration</vt:lpstr>
      <vt:lpstr>OMG RFC Process</vt:lpstr>
      <vt:lpstr>Scope of CSRM</vt:lpstr>
      <vt:lpstr>Scope of CSRM</vt:lpstr>
      <vt:lpstr>PowerPoint Presentation</vt:lpstr>
      <vt:lpstr>CSRM Application</vt:lpstr>
      <vt:lpstr>Maintain and Provide Baseline</vt:lpstr>
      <vt:lpstr>Develop Mission Model</vt:lpstr>
      <vt:lpstr>PowerPoint Presentation</vt:lpstr>
      <vt:lpstr>CSRM Landing Page</vt:lpstr>
      <vt:lpstr>Model Terminology and Definitions</vt:lpstr>
      <vt:lpstr>Stakeholders</vt:lpstr>
      <vt:lpstr>Regulatory Agency Stakeholders</vt:lpstr>
      <vt:lpstr>CubeSat Deployer Systems Stakeholders</vt:lpstr>
      <vt:lpstr>Mission Stakeholders</vt:lpstr>
      <vt:lpstr>Technical Measures</vt:lpstr>
      <vt:lpstr>Use Cases</vt:lpstr>
      <vt:lpstr>Use Cases</vt:lpstr>
      <vt:lpstr>Technical Measures - Use Cases - Requirements</vt:lpstr>
      <vt:lpstr>Requirements Hierarchy</vt:lpstr>
      <vt:lpstr>Architecture Hierarchy</vt:lpstr>
      <vt:lpstr>CubeSat Domain</vt:lpstr>
      <vt:lpstr>CubeSat Mission Enterprise</vt:lpstr>
      <vt:lpstr>Space Segment</vt:lpstr>
      <vt:lpstr>Ground Segment</vt:lpstr>
      <vt:lpstr>Mission Payload – Example Components</vt:lpstr>
      <vt:lpstr>Power Subsystem – Example Components</vt:lpstr>
      <vt:lpstr>Validation Verification</vt:lpstr>
      <vt:lpstr>CSRM Population</vt:lpstr>
      <vt:lpstr>PowerPoint Presentation</vt:lpstr>
      <vt:lpstr>Next Steps</vt:lpstr>
      <vt:lpstr>Next Steps</vt:lpstr>
      <vt:lpstr>PowerPoint Presentation</vt:lpstr>
      <vt:lpstr>References</vt:lpstr>
      <vt:lpstr>References</vt:lpstr>
      <vt:lpstr>Custom Show 1</vt:lpstr>
    </vt:vector>
  </TitlesOfParts>
  <Company>Systems Engineering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Requirements</dc:title>
  <dc:subject>Caltech SE for John Deere</dc:subject>
  <dc:creator>Rick Hefner</dc:creator>
  <cp:lastModifiedBy>DaveK</cp:lastModifiedBy>
  <cp:revision>422</cp:revision>
  <cp:lastPrinted>2019-09-11T13:55:29Z</cp:lastPrinted>
  <dcterms:created xsi:type="dcterms:W3CDTF">2003-01-25T00:51:37Z</dcterms:created>
  <dcterms:modified xsi:type="dcterms:W3CDTF">2019-09-24T11:55:25Z</dcterms:modified>
</cp:coreProperties>
</file>