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6" r:id="rId2"/>
    <p:sldMasterId id="2147483691" r:id="rId3"/>
  </p:sldMasterIdLst>
  <p:notesMasterIdLst>
    <p:notesMasterId r:id="rId18"/>
  </p:notesMasterIdLst>
  <p:sldIdLst>
    <p:sldId id="256" r:id="rId4"/>
    <p:sldId id="450" r:id="rId5"/>
    <p:sldId id="430" r:id="rId6"/>
    <p:sldId id="311" r:id="rId7"/>
    <p:sldId id="455" r:id="rId8"/>
    <p:sldId id="428" r:id="rId9"/>
    <p:sldId id="429" r:id="rId10"/>
    <p:sldId id="441" r:id="rId11"/>
    <p:sldId id="456" r:id="rId12"/>
    <p:sldId id="458" r:id="rId13"/>
    <p:sldId id="459" r:id="rId14"/>
    <p:sldId id="460" r:id="rId15"/>
    <p:sldId id="440" r:id="rId16"/>
    <p:sldId id="45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B41E22"/>
    <a:srgbClr val="0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48" autoAdjust="0"/>
  </p:normalViewPr>
  <p:slideViewPr>
    <p:cSldViewPr>
      <p:cViewPr varScale="1">
        <p:scale>
          <a:sx n="105" d="100"/>
          <a:sy n="105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4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620474C-B0C8-4EC5-8F0A-001620CC0CCF}" type="datetimeFigureOut">
              <a:rPr lang="en-US"/>
              <a:pPr>
                <a:defRPr/>
              </a:pPr>
              <a:t>1/26/2020</a:t>
            </a:fld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9C86E2-264B-445E-B298-2E8575734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B7E1CC6-C43D-4355-A3CD-D49FED3584CF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D24A4A-1BC6-47B6-A629-A82D2C6D0B49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 rot="5400000">
            <a:off x="5387181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grpSp>
        <p:nvGrpSpPr>
          <p:cNvPr id="27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6464300"/>
            <a:chOff x="216" y="0"/>
            <a:chExt cx="93" cy="3244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" name="Group 12"/>
          <p:cNvGrpSpPr>
            <a:grpSpLocks/>
          </p:cNvGrpSpPr>
          <p:nvPr userDrawn="1"/>
        </p:nvGrpSpPr>
        <p:grpSpPr bwMode="auto">
          <a:xfrm>
            <a:off x="421217" y="6527688"/>
            <a:ext cx="8710083" cy="127000"/>
            <a:chOff x="1652" y="4032"/>
            <a:chExt cx="4108" cy="80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7" descr="INCOSELogo_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" y="6376978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680200"/>
            <a:ext cx="2895600" cy="17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7432" tIns="0" rIns="27432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endParaRPr lang="en-US" dirty="0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0200"/>
            <a:ext cx="2133600" cy="17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7432" tIns="0" rIns="27432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0E341FB-67AD-44E5-8522-DF74FAE111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5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348F-A5BF-488E-B34B-02488F45E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5CC8-CE29-4A6C-B543-1B93E824C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3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3F33-07B8-4962-A803-13239DCB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5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9DFC-9963-4FD2-AE14-F77160136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0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61913"/>
            <a:ext cx="22431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75" y="61913"/>
            <a:ext cx="6580188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B69F-1B87-4036-8017-88C3CB0A5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4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0"/>
            <a:ext cx="868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pic>
        <p:nvPicPr>
          <p:cNvPr id="5" name="Picture 8" descr="big-color-gear-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72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t-logo-blue-gold-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323013"/>
            <a:ext cx="13525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75438"/>
            <a:ext cx="2133600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CE6C-BA42-4D2F-B3FD-759890B57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2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919AE-24DA-4894-B509-E9BBCA03C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3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2228B-F638-4B00-A6E9-5943E7536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5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82ED-4990-4CB3-89B2-F27528C09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8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41F5-3A59-4F9A-ADBF-5C6713592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0668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62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8A12-EE84-404F-B9CC-AC5B1EED7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5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FC4B-F968-4246-B2E0-304F94138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47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8ED1-03A2-44EE-8DC4-955F95E1E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8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8C57-C317-4192-999D-4EF43C1A9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3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62CAA-4C83-4772-9F24-F8502E3B4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61913"/>
            <a:ext cx="22431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75" y="61913"/>
            <a:ext cx="6580188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97ECF-8736-461C-A08B-35EFCB907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696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0"/>
            <a:ext cx="868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pic>
        <p:nvPicPr>
          <p:cNvPr id="5" name="Picture 8" descr="big-color-gear-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72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t-logo-blue-gold-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323013"/>
            <a:ext cx="13525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75438"/>
            <a:ext cx="2133600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6D704-8441-43EC-BD52-C2F5F3AF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8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AD0-28D5-43FA-9D27-2688D9E130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7E24-22FE-4371-ACBA-954EBD0C7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112E-1004-4069-A169-EAB23D4EB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DB12-918D-4089-B1AF-BA29FA1BA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4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2AF9-5AD1-4410-95A9-F9520CD3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74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81835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680200"/>
            <a:ext cx="2895600" cy="17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7432" tIns="0" rIns="27432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0200"/>
            <a:ext cx="2133600" cy="17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27432" tIns="0" rIns="27432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6464300"/>
            <a:chOff x="216" y="0"/>
            <a:chExt cx="93" cy="3244"/>
          </a:xfrm>
        </p:grpSpPr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421217" y="6528924"/>
            <a:ext cx="8710083" cy="127000"/>
            <a:chOff x="1652" y="4032"/>
            <a:chExt cx="4108" cy="80"/>
          </a:xfrm>
        </p:grpSpPr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33" name="Rectangle 16"/>
          <p:cNvSpPr>
            <a:spLocks noChangeArrowheads="1"/>
          </p:cNvSpPr>
          <p:nvPr userDrawn="1"/>
        </p:nvSpPr>
        <p:spPr bwMode="auto">
          <a:xfrm rot="5400000">
            <a:off x="53871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34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" y="638507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92" r:id="rId2"/>
    <p:sldLayoutId id="21474839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0"/>
            <a:ext cx="868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8275" y="61913"/>
            <a:ext cx="89757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2" name="Picture 4" descr="big-color-gear-graph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72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4" name="Picture 6" descr="gt-logo-blue-gold-3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323013"/>
            <a:ext cx="13525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677025"/>
            <a:ext cx="533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475005-BD99-4216-8964-E1038E40B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0"/>
            <a:ext cx="86868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8275" y="61913"/>
            <a:ext cx="89757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6" name="Picture 4" descr="big-color-gear-graph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72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8" name="Picture 6" descr="gt-logo-blue-gold-3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323013"/>
            <a:ext cx="13525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677025"/>
            <a:ext cx="533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F65601-FE34-40A4-AA30-89667CF37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gwiki.org/MBSE/doku.php?id=mbse:ecosystems:iw202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481013" y="1143000"/>
            <a:ext cx="8229600" cy="1470025"/>
          </a:xfrm>
        </p:spPr>
        <p:txBody>
          <a:bodyPr/>
          <a:lstStyle/>
          <a:p>
            <a:pPr eaLnBrk="1" hangingPunct="1"/>
            <a:r>
              <a:rPr lang="en-GB" altLang="en-US" sz="1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en-US" sz="1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GB" altLang="en-US" sz="1200" i="1" dirty="0" smtClean="0">
                <a:solidFill>
                  <a:srgbClr val="000000"/>
                </a:solidFill>
                <a:latin typeface="Arial" charset="0"/>
              </a:rPr>
              <a:t>INCOSE MBSE Initiative - </a:t>
            </a:r>
            <a:r>
              <a:rPr lang="en-US" altLang="en-US" sz="1200" i="1" dirty="0" smtClean="0">
                <a:solidFill>
                  <a:srgbClr val="000000"/>
                </a:solidFill>
                <a:latin typeface="Arial" charset="0"/>
              </a:rPr>
              <a:t>Challenge Team Wiki</a:t>
            </a:r>
            <a:r>
              <a:rPr lang="en-GB" altLang="en-US" sz="1200" i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en-US" sz="12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100" i="1" dirty="0" smtClean="0">
                <a:solidFill>
                  <a:srgbClr val="0070C0"/>
                </a:solidFill>
                <a:latin typeface="Arial" charset="0"/>
              </a:rPr>
              <a:t>https://www.omgwiki.org/MBSE/doku.php?id=mbse:ecosystems </a:t>
            </a: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GB" altLang="en-US" sz="1200" i="1" dirty="0" smtClean="0">
                <a:latin typeface="Arial" charset="0"/>
              </a:rPr>
              <a:t/>
            </a:r>
            <a:br>
              <a:rPr lang="en-GB" altLang="en-US" sz="1200" i="1" dirty="0" smtClean="0">
                <a:latin typeface="Arial" charset="0"/>
              </a:rPr>
            </a:br>
            <a:r>
              <a:rPr lang="en-US" sz="3600" i="1" dirty="0"/>
              <a:t>MBX </a:t>
            </a:r>
            <a:r>
              <a:rPr lang="en-US" sz="3600" i="1" dirty="0" smtClean="0"/>
              <a:t>Ecosystems Challenge Team </a:t>
            </a:r>
            <a:endParaRPr lang="en-GB" altLang="en-US" sz="1400" dirty="0" smtClean="0">
              <a:latin typeface="Arial" charset="0"/>
            </a:endParaRPr>
          </a:p>
        </p:txBody>
      </p:sp>
      <p:sp>
        <p:nvSpPr>
          <p:cNvPr id="717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22575"/>
            <a:ext cx="7924800" cy="17526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Primary Team Leads:</a:t>
            </a:r>
            <a:r>
              <a:rPr lang="en-US" sz="2000" dirty="0" smtClean="0"/>
              <a:t> </a:t>
            </a:r>
            <a:r>
              <a:rPr lang="en-US" sz="2000" dirty="0"/>
              <a:t>Russell Peak (Georgia Tech) </a:t>
            </a:r>
            <a:r>
              <a:rPr lang="en-US" sz="2000" dirty="0" smtClean="0"/>
              <a:t>- </a:t>
            </a:r>
            <a:r>
              <a:rPr lang="en-US" sz="2000" dirty="0"/>
              <a:t>POC,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Bjorn </a:t>
            </a:r>
            <a:r>
              <a:rPr lang="en-US" sz="2000" dirty="0" smtClean="0"/>
              <a:t>Cole (Lockheed Martin), </a:t>
            </a:r>
            <a:r>
              <a:rPr lang="en-US" sz="2000" dirty="0" smtClean="0"/>
              <a:t>Chris </a:t>
            </a:r>
            <a:r>
              <a:rPr lang="en-US" sz="2000" dirty="0"/>
              <a:t>Delp (NASA/JPL),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Brittany </a:t>
            </a:r>
            <a:r>
              <a:rPr lang="en-US" sz="2000" dirty="0"/>
              <a:t>Friedland (Boeing</a:t>
            </a:r>
            <a:r>
              <a:rPr lang="en-US" sz="2000" dirty="0" smtClean="0"/>
              <a:t>) </a:t>
            </a:r>
          </a:p>
          <a:p>
            <a:pPr eaLnBrk="1" hangingPunct="1">
              <a:defRPr/>
            </a:pPr>
            <a:r>
              <a:rPr lang="en-US" altLang="en-US" sz="1600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i="1" dirty="0" smtClean="0">
                <a:latin typeface="Arial" charset="0"/>
              </a:rPr>
              <a:t>Update for </a:t>
            </a:r>
            <a:r>
              <a:rPr lang="en-US" altLang="en-US" i="1" dirty="0" smtClean="0">
                <a:latin typeface="Arial" charset="0"/>
              </a:rPr>
              <a:t>INCOSE MBSE Initiative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Arial" charset="0"/>
              </a:rPr>
              <a:t>Sun Jan 26, 2020</a:t>
            </a:r>
          </a:p>
          <a:p>
            <a:pPr eaLnBrk="1" hangingPunct="1">
              <a:defRPr/>
            </a:pPr>
            <a:r>
              <a:rPr lang="en-US" altLang="en-US" sz="1400" i="1" dirty="0">
                <a:solidFill>
                  <a:srgbClr val="0070C0"/>
                </a:solidFill>
                <a:latin typeface="Arial" charset="0"/>
              </a:rPr>
              <a:t>https://</a:t>
            </a:r>
            <a:r>
              <a:rPr lang="en-US" altLang="en-US" sz="1400" i="1" dirty="0" smtClean="0">
                <a:solidFill>
                  <a:srgbClr val="0070C0"/>
                </a:solidFill>
                <a:latin typeface="Arial" charset="0"/>
              </a:rPr>
              <a:t>www.omgwiki.org/MBSE/doku.php?id=mbse:incose_mbse_iw_2020  </a:t>
            </a:r>
          </a:p>
        </p:txBody>
      </p:sp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3303588" y="153988"/>
            <a:ext cx="253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accent2"/>
                </a:solidFill>
              </a:rPr>
              <a:t>INCOSE International Workshop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accent2"/>
                </a:solidFill>
              </a:rPr>
              <a:t>January </a:t>
            </a:r>
            <a:r>
              <a:rPr lang="en-GB" altLang="en-US" sz="1200" b="1" dirty="0" smtClean="0">
                <a:solidFill>
                  <a:schemeClr val="accent2"/>
                </a:solidFill>
              </a:rPr>
              <a:t>2020</a:t>
            </a:r>
            <a:endParaRPr lang="en-GB" altLang="en-US" sz="1200" b="1" dirty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 smtClean="0">
                <a:solidFill>
                  <a:schemeClr val="accent2"/>
                </a:solidFill>
              </a:rPr>
              <a:t>Torrance CA - </a:t>
            </a:r>
            <a:r>
              <a:rPr lang="en-GB" altLang="en-US" sz="1200" b="1" dirty="0">
                <a:solidFill>
                  <a:schemeClr val="accent2"/>
                </a:solidFill>
              </a:rPr>
              <a:t>USA</a:t>
            </a: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533400" y="5893713"/>
            <a:ext cx="807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/>
              <a:t>MBX = model-based X, where X includes engineering (MBE), systems engineering (MBSE), manufacturing (MBM), test (MBT), </a:t>
            </a:r>
            <a:r>
              <a:rPr lang="en-US" altLang="en-US" sz="1100" dirty="0" smtClean="0"/>
              <a:t>operations </a:t>
            </a:r>
            <a:r>
              <a:rPr lang="en-US" altLang="en-US" sz="1100" dirty="0"/>
              <a:t>(MBO), …, enterprise (MBE), sales/application </a:t>
            </a:r>
            <a:r>
              <a:rPr lang="en-US" altLang="en-US" sz="1100" dirty="0" smtClean="0"/>
              <a:t>engineering (MBSAE), …, living </a:t>
            </a:r>
            <a:r>
              <a:rPr lang="en-US" altLang="en-US" sz="1100" dirty="0"/>
              <a:t>(MBL),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9053"/>
            <a:ext cx="2536826" cy="89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OpenMBEE Users: Deployments as of Jan 2019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1800" i="1" dirty="0" smtClean="0"/>
              <a:t>(as updated </a:t>
            </a:r>
            <a:r>
              <a:rPr lang="en-US" sz="1800" i="1" dirty="0" smtClean="0">
                <a:solidFill>
                  <a:srgbClr val="00B050"/>
                </a:solidFill>
              </a:rPr>
              <a:t>live</a:t>
            </a:r>
            <a:r>
              <a:rPr lang="en-US" sz="1800" i="1" dirty="0" smtClean="0"/>
              <a:t> w/ </a:t>
            </a:r>
            <a:r>
              <a:rPr lang="en-US" sz="1800" i="1" dirty="0"/>
              <a:t>participants in </a:t>
            </a:r>
            <a:r>
              <a:rPr lang="en-US" sz="1800" i="1" dirty="0" smtClean="0"/>
              <a:t>IW19 </a:t>
            </a:r>
            <a:r>
              <a:rPr lang="en-US" sz="1800" i="1" dirty="0"/>
              <a:t>workshop - Jan </a:t>
            </a:r>
            <a:r>
              <a:rPr lang="en-US" sz="1800" i="1" dirty="0" smtClean="0"/>
              <a:t>28, 2019)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52128"/>
              </p:ext>
            </p:extLst>
          </p:nvPr>
        </p:nvGraphicFramePr>
        <p:xfrm>
          <a:off x="577442" y="1106424"/>
          <a:ext cx="8153400" cy="533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558"/>
                <a:gridCol w="4692242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Organization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Projects Using OpenMBEE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OpenMBEE  Deployment</a:t>
                      </a:r>
                      <a:r>
                        <a:rPr lang="en-US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Status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Boeing</a:t>
                      </a:r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 programs </a:t>
                      </a:r>
                      <a:r>
                        <a:rPr lang="en-US" sz="1400" i="0" dirty="0" smtClean="0"/>
                        <a:t>(</a:t>
                      </a:r>
                      <a:r>
                        <a:rPr lang="en-US" sz="1400" i="1" dirty="0" smtClean="0"/>
                        <a:t>it is their enterprise model-based</a:t>
                      </a:r>
                      <a:r>
                        <a:rPr lang="en-US" sz="1400" i="1" baseline="0" dirty="0" smtClean="0"/>
                        <a:t> solution; ~40 programs; ~100-1000 concurrent users</a:t>
                      </a:r>
                      <a:r>
                        <a:rPr lang="en-US" sz="1400" i="0" baseline="0" dirty="0" smtClean="0"/>
                        <a:t>)</a:t>
                      </a:r>
                      <a:endParaRPr lang="en-US" sz="1400" i="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Production Usage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Ford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 pilots </a:t>
                      </a:r>
                      <a:br>
                        <a:rPr lang="en-US" sz="1400" dirty="0" smtClean="0"/>
                      </a:br>
                      <a:r>
                        <a:rPr lang="en-US" sz="1400" i="1" dirty="0" smtClean="0"/>
                        <a:t>(~4 projects, ~10 users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rgbClr val="0070C0"/>
                          </a:solidFill>
                        </a:rPr>
                        <a:t>Pilots </a:t>
                      </a:r>
                      <a:endParaRPr lang="en-US" sz="1400" i="1" dirty="0">
                        <a:solidFill>
                          <a:srgbClr val="0070C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GT/ASDL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~5 research projects/demos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rgbClr val="0070C0"/>
                          </a:solidFill>
                        </a:rPr>
                        <a:t>Pilots/Demos</a:t>
                      </a:r>
                      <a:endParaRPr lang="en-US" sz="1400" i="1" dirty="0">
                        <a:solidFill>
                          <a:srgbClr val="0070C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GTRI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Various projects (</a:t>
                      </a:r>
                      <a:r>
                        <a:rPr lang="en-US" sz="1400" i="1" dirty="0" smtClean="0"/>
                        <a:t>after setup is ready</a:t>
                      </a:r>
                      <a:r>
                        <a:rPr lang="en-US" sz="1400" dirty="0" smtClean="0"/>
                        <a:t>)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i="1" dirty="0" smtClean="0"/>
                        <a:t>intent: ~6</a:t>
                      </a:r>
                      <a:r>
                        <a:rPr lang="en-US" sz="1400" i="1" baseline="0" dirty="0" smtClean="0"/>
                        <a:t> projects, ~20 users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rgbClr val="0070C0"/>
                          </a:solidFill>
                        </a:rPr>
                        <a:t>Prototyping</a:t>
                      </a:r>
                      <a:endParaRPr lang="en-US" sz="1400" i="1" dirty="0">
                        <a:solidFill>
                          <a:srgbClr val="0070C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Lockheed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 programs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i="1" dirty="0" smtClean="0"/>
                        <a:t>~10+ concurrent users of ~200 total users, ~50 projects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Production Usage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NASA JPL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~9 main flight projects: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Europa</a:t>
                      </a:r>
                      <a:r>
                        <a:rPr lang="en-US" sz="1400" baseline="0" dirty="0" smtClean="0"/>
                        <a:t> Clipper, Mars 2020, Mars Sample Return, ... (</a:t>
                      </a:r>
                      <a:r>
                        <a:rPr lang="en-US" sz="1400" i="1" baseline="0" dirty="0" smtClean="0"/>
                        <a:t>~150+ users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i="1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Production Usage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OMG</a:t>
                      </a:r>
                      <a:r>
                        <a:rPr lang="en-US" sz="1400" baseline="30000" dirty="0" smtClean="0"/>
                        <a:t> [1]</a:t>
                      </a:r>
                      <a:endParaRPr lang="en-US" sz="1400" baseline="300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SysML 1.x</a:t>
                      </a:r>
                      <a:r>
                        <a:rPr lang="en-US" sz="1400" baseline="0" dirty="0" smtClean="0"/>
                        <a:t> spec; SysML v2 SST proposal;</a:t>
                      </a:r>
                    </a:p>
                    <a:p>
                      <a:r>
                        <a:rPr lang="en-US" sz="1400" baseline="0" dirty="0" smtClean="0"/>
                        <a:t>TIWG; spec style sheet; coming: CSRM(?), UML 2.6 spec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Production Usage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Stevens</a:t>
                      </a:r>
                      <a:r>
                        <a:rPr lang="en-US" sz="1400" baseline="0" dirty="0" smtClean="0"/>
                        <a:t>/SERC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Several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research projects/demos: Surrogate Pilot with NAVAIR (supply chain);</a:t>
                      </a:r>
                      <a:r>
                        <a:rPr lang="en-US" sz="1400" baseline="0" dirty="0" smtClean="0"/>
                        <a:t> ARDEC project; class projects</a:t>
                      </a:r>
                      <a:endParaRPr lang="en-US" sz="1400" dirty="0" smtClean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0070C0"/>
                          </a:solidFill>
                        </a:rPr>
                        <a:t>Pilots/Demos</a:t>
                      </a: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www.tmt.org</a:t>
                      </a:r>
                      <a:r>
                        <a:rPr lang="en-US" sz="400" baseline="30000" dirty="0" smtClean="0"/>
                        <a:t> </a:t>
                      </a:r>
                      <a:r>
                        <a:rPr lang="en-US" sz="1400" baseline="30000" dirty="0" smtClean="0"/>
                        <a:t>[1]</a:t>
                      </a:r>
                      <a:endParaRPr lang="en-US" sz="1400" baseline="300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Thirty Meter</a:t>
                      </a:r>
                      <a:r>
                        <a:rPr lang="en-US" sz="1400" baseline="0" dirty="0" smtClean="0"/>
                        <a:t> Telescope (TMT) project (</a:t>
                      </a:r>
                      <a:r>
                        <a:rPr lang="en-US" sz="1400" i="1" baseline="0" dirty="0" smtClean="0"/>
                        <a:t>~5 users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Production Usage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JAXA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Intent</a:t>
                      </a:r>
                      <a:r>
                        <a:rPr lang="en-US" sz="1400" baseline="0" dirty="0" smtClean="0"/>
                        <a:t> for </a:t>
                      </a:r>
                      <a:r>
                        <a:rPr lang="en-US" sz="1400" dirty="0" smtClean="0"/>
                        <a:t>~1-2 projects; ~3 users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0070C0"/>
                          </a:solidFill>
                        </a:rPr>
                        <a:t>Pilots/Demos</a:t>
                      </a:r>
                    </a:p>
                  </a:txBody>
                  <a:tcPr marL="27432" marR="27432" marT="27432" marB="2743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NSWC Crane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Intent</a:t>
                      </a:r>
                      <a:r>
                        <a:rPr lang="en-US" sz="1400" baseline="0" dirty="0" smtClean="0"/>
                        <a:t> for production projects (setup getting started FY19)</a:t>
                      </a:r>
                      <a:endParaRPr lang="en-US" sz="1400" dirty="0"/>
                    </a:p>
                  </a:txBody>
                  <a:tcPr marL="27432" marR="27432" marT="27432" marB="27432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Goal: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Production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 in FY20 </a:t>
                      </a:r>
                      <a:endParaRPr lang="en-US" sz="140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27432" marR="27432" marT="27432" marB="27432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57500" y="661193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[1</a:t>
            </a:r>
            <a:r>
              <a:rPr lang="en-US" sz="1100" dirty="0" smtClean="0"/>
              <a:t>] = Using openmbee.org semi-public instance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78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Others Interested to Tryout/Use OpenMBEE ...</a:t>
            </a:r>
            <a:br>
              <a:rPr lang="en-US" dirty="0" smtClean="0"/>
            </a:br>
            <a:r>
              <a:rPr lang="en-US" sz="1800" i="1" dirty="0" smtClean="0"/>
              <a:t>(as updated </a:t>
            </a:r>
            <a:r>
              <a:rPr lang="en-US" sz="1800" i="1" dirty="0">
                <a:solidFill>
                  <a:srgbClr val="00B050"/>
                </a:solidFill>
              </a:rPr>
              <a:t>live</a:t>
            </a:r>
            <a:r>
              <a:rPr lang="en-US" sz="1800" i="1" dirty="0"/>
              <a:t> w/ participants in IW19 workshop - Jan 28, 2019)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305800" cy="1809750"/>
          </a:xfrm>
        </p:spPr>
        <p:txBody>
          <a:bodyPr/>
          <a:lstStyle/>
          <a:p>
            <a:r>
              <a:rPr lang="en-US" dirty="0" smtClean="0"/>
              <a:t>Gov/Industry Organizations</a:t>
            </a:r>
          </a:p>
          <a:p>
            <a:pPr lvl="1"/>
            <a:r>
              <a:rPr lang="en-US" dirty="0" smtClean="0"/>
              <a:t>Aerospace Corp, BAE Systems, Cox, Draper, ...</a:t>
            </a:r>
          </a:p>
          <a:p>
            <a:pPr lvl="1"/>
            <a:r>
              <a:rPr lang="en-US" dirty="0" smtClean="0"/>
              <a:t>ESA, Harris, Integrity Applications Inc, ...</a:t>
            </a:r>
          </a:p>
          <a:p>
            <a:pPr lvl="1"/>
            <a:r>
              <a:rPr lang="en-US" dirty="0" smtClean="0"/>
              <a:t>Nova Systems (Australia), Raytheon, </a:t>
            </a:r>
            <a:r>
              <a:rPr lang="en-US" dirty="0"/>
              <a:t>SAIC, Sandia</a:t>
            </a:r>
            <a:r>
              <a:rPr lang="en-US" dirty="0" smtClean="0"/>
              <a:t>, ... 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</a:p>
          <a:p>
            <a:r>
              <a:rPr lang="en-US" dirty="0" smtClean="0"/>
              <a:t>INCOSE Groups</a:t>
            </a:r>
          </a:p>
          <a:p>
            <a:pPr lvl="1"/>
            <a:r>
              <a:rPr lang="en-US" dirty="0"/>
              <a:t>Digital Engineering Information Exchange (DEIX</a:t>
            </a:r>
            <a:r>
              <a:rPr lang="en-US" dirty="0" smtClean="0"/>
              <a:t>) WG</a:t>
            </a:r>
          </a:p>
          <a:p>
            <a:pPr lvl="1"/>
            <a:r>
              <a:rPr lang="en-US" dirty="0" smtClean="0"/>
              <a:t>Natural Systems WG</a:t>
            </a:r>
          </a:p>
          <a:p>
            <a:pPr lvl="1"/>
            <a:r>
              <a:rPr lang="en-US" dirty="0" smtClean="0"/>
              <a:t>   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750300" cy="9540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spc="-30" dirty="0" smtClean="0"/>
              <a:t>Organizations Providing Commercial Support for OpenMBEE</a:t>
            </a:r>
            <a:r>
              <a:rPr lang="en-US" sz="2600" spc="-30" dirty="0" smtClean="0"/>
              <a:t/>
            </a:r>
            <a:br>
              <a:rPr lang="en-US" sz="2600" spc="-30" dirty="0" smtClean="0"/>
            </a:br>
            <a:r>
              <a:rPr lang="en-US" sz="1800" i="1" dirty="0" smtClean="0"/>
              <a:t>(as updated </a:t>
            </a:r>
            <a:r>
              <a:rPr lang="en-US" sz="1800" i="1" dirty="0">
                <a:solidFill>
                  <a:srgbClr val="00B050"/>
                </a:solidFill>
              </a:rPr>
              <a:t>live</a:t>
            </a:r>
            <a:r>
              <a:rPr lang="en-US" sz="1800" i="1" dirty="0"/>
              <a:t> w/ participants in IW19 workshop - Jan 28, 2019)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8077200" cy="1809750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NOTE: This slide is provided as-is and does not constitute endorsements for the below organizations by INCOSE or by any of the MBX Ecosystem Challenge Team members.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Setup/Support</a:t>
            </a:r>
          </a:p>
          <a:p>
            <a:pPr marL="0" indent="0">
              <a:buNone/>
            </a:pPr>
            <a:r>
              <a:rPr lang="en-US" sz="1600" i="1" dirty="0"/>
              <a:t>(willing to do </a:t>
            </a:r>
            <a:r>
              <a:rPr lang="en-US" sz="1600" i="1" dirty="0" smtClean="0"/>
              <a:t>installation, etc. for-hire for your organization)</a:t>
            </a:r>
            <a:endParaRPr lang="en-US" sz="1600" dirty="0" smtClean="0"/>
          </a:p>
          <a:p>
            <a:r>
              <a:rPr lang="en-US" sz="2000" dirty="0" smtClean="0"/>
              <a:t>Tietronix (Houston TX)</a:t>
            </a:r>
          </a:p>
          <a:p>
            <a:r>
              <a:rPr lang="en-US" sz="2000" dirty="0" smtClean="0"/>
              <a:t>Tucson Embedded Systems (Tucson AZ)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Development/Integrations </a:t>
            </a:r>
            <a:br>
              <a:rPr lang="en-US" sz="2400" dirty="0" smtClean="0"/>
            </a:br>
            <a:r>
              <a:rPr lang="en-US" sz="1600" i="1" dirty="0" smtClean="0"/>
              <a:t>(willing to do customizations </a:t>
            </a:r>
            <a:r>
              <a:rPr lang="en-US" sz="1600" i="1" dirty="0"/>
              <a:t>for-hire for your organization</a:t>
            </a:r>
            <a:r>
              <a:rPr lang="en-US" sz="1600" i="1" dirty="0" smtClean="0"/>
              <a:t>)</a:t>
            </a:r>
            <a:endParaRPr lang="en-US" sz="2000" i="1" dirty="0" smtClean="0"/>
          </a:p>
          <a:p>
            <a:r>
              <a:rPr lang="en-US" sz="2000" dirty="0"/>
              <a:t>IncQuery </a:t>
            </a:r>
            <a:r>
              <a:rPr lang="en-US" sz="2000" dirty="0" smtClean="0"/>
              <a:t>Labs (Budapest, Hungary)</a:t>
            </a:r>
            <a:endParaRPr lang="en-US" sz="2000" dirty="0"/>
          </a:p>
          <a:p>
            <a:r>
              <a:rPr lang="en-US" sz="2000" dirty="0" smtClean="0"/>
              <a:t>InterCAX (Atlanta GA)</a:t>
            </a:r>
          </a:p>
          <a:p>
            <a:r>
              <a:rPr lang="en-US" sz="2000" dirty="0" smtClean="0"/>
              <a:t>Phoenix Integration (Blacksburg VA)</a:t>
            </a:r>
          </a:p>
          <a:p>
            <a:r>
              <a:rPr lang="en-US" sz="2000" dirty="0" smtClean="0"/>
              <a:t>Tietronix </a:t>
            </a:r>
            <a:r>
              <a:rPr lang="en-US" sz="2000" dirty="0"/>
              <a:t>(Houston TX)</a:t>
            </a:r>
          </a:p>
          <a:p>
            <a:r>
              <a:rPr lang="en-US" sz="2000" dirty="0"/>
              <a:t>Tucson Embedded Systems (Tucson AZ)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8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88"/>
            <a:ext cx="7010400" cy="65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6858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dirty="0" smtClean="0">
                <a:latin typeface="Arial" charset="0"/>
              </a:rPr>
              <a:t>Context: What is an “MBX Ecosystem”?</a:t>
            </a:r>
            <a:br>
              <a:rPr lang="en-US" altLang="en-US" sz="2400" dirty="0" smtClean="0">
                <a:latin typeface="Arial" charset="0"/>
              </a:rPr>
            </a:br>
            <a:r>
              <a:rPr lang="en-US" altLang="en-US" sz="1600" i="1" dirty="0" smtClean="0">
                <a:latin typeface="Arial" charset="0"/>
              </a:rPr>
              <a:t>Example Production Ecosystem @ JPL Using OpenMBEE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6662316"/>
            <a:ext cx="723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en-US" sz="1050" dirty="0"/>
              <a:t>Source: Excerpt from R Karban’s presentation at NMWS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712" y="682823"/>
            <a:ext cx="323672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1400" i="1" dirty="0" smtClean="0">
                <a:solidFill>
                  <a:srgbClr val="FF0000"/>
                </a:solidFill>
              </a:rPr>
              <a:t>Excerpt from </a:t>
            </a:r>
            <a:r>
              <a:rPr lang="en-US" sz="1400" i="1" dirty="0" smtClean="0">
                <a:solidFill>
                  <a:srgbClr val="FF0000"/>
                </a:solidFill>
              </a:rPr>
              <a:t>ecosystem SysML model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375469">
            <a:off x="6035894" y="3206768"/>
            <a:ext cx="2977033" cy="11695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 b="1" i="1" dirty="0" smtClean="0">
                <a:solidFill>
                  <a:srgbClr val="FF0000"/>
                </a:solidFill>
              </a:rPr>
              <a:t>Trend - </a:t>
            </a:r>
            <a:r>
              <a:rPr lang="en-US" sz="1400" b="1" i="1" dirty="0" smtClean="0">
                <a:solidFill>
                  <a:srgbClr val="FF0000"/>
                </a:solidFill>
              </a:rPr>
              <a:t>Alpo Approach: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Using SysML models to “engineer”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your MBX </a:t>
            </a:r>
            <a:r>
              <a:rPr lang="en-US" sz="1400" i="1" dirty="0">
                <a:solidFill>
                  <a:srgbClr val="FF0000"/>
                </a:solidFill>
              </a:rPr>
              <a:t>ecosystems</a:t>
            </a:r>
            <a:r>
              <a:rPr lang="en-US" sz="1400" i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See also</a:t>
            </a:r>
            <a:r>
              <a:rPr lang="en-US" sz="1400" i="1" dirty="0">
                <a:solidFill>
                  <a:srgbClr val="FF0000"/>
                </a:solidFill>
              </a:rPr>
              <a:t>: IW20 </a:t>
            </a:r>
            <a:r>
              <a:rPr lang="en-US" sz="1400" i="1" dirty="0" smtClean="0">
                <a:solidFill>
                  <a:srgbClr val="FF0000"/>
                </a:solidFill>
              </a:rPr>
              <a:t>presentations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by Noguchi (</a:t>
            </a:r>
            <a:r>
              <a:rPr lang="en-US" sz="1400" i="1" dirty="0" smtClean="0">
                <a:solidFill>
                  <a:srgbClr val="FF0000"/>
                </a:solidFill>
              </a:rPr>
              <a:t>MBSE</a:t>
            </a:r>
            <a:r>
              <a:rPr lang="en-US" sz="1400" i="1" baseline="30000" dirty="0" smtClean="0">
                <a:solidFill>
                  <a:srgbClr val="FF0000"/>
                </a:solidFill>
              </a:rPr>
              <a:t>2</a:t>
            </a:r>
            <a:r>
              <a:rPr lang="en-US" sz="1400" i="1" dirty="0" smtClean="0">
                <a:solidFill>
                  <a:srgbClr val="FF0000"/>
                </a:solidFill>
              </a:rPr>
              <a:t>),</a:t>
            </a:r>
            <a:r>
              <a:rPr lang="en-US" sz="10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</a:rPr>
              <a:t>etc.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58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Join us at IW20!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Mon-Tue Jan 28-29,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680200"/>
            <a:ext cx="2133600" cy="177800"/>
          </a:xfrm>
        </p:spPr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183564" cy="4876800"/>
          </a:xfrm>
        </p:spPr>
        <p:txBody>
          <a:bodyPr/>
          <a:lstStyle/>
          <a:p>
            <a:r>
              <a:rPr lang="en-US" dirty="0" smtClean="0"/>
              <a:t>See Challenge Team wiki for agenda specifics</a:t>
            </a:r>
          </a:p>
          <a:p>
            <a:pPr lvl="1"/>
            <a:r>
              <a:rPr lang="en-US" sz="1600" i="1" dirty="0">
                <a:solidFill>
                  <a:srgbClr val="0070C0"/>
                </a:solidFill>
              </a:rPr>
              <a:t>https://</a:t>
            </a:r>
            <a:r>
              <a:rPr lang="en-US" sz="1600" i="1" dirty="0" smtClean="0">
                <a:solidFill>
                  <a:srgbClr val="0070C0"/>
                </a:solidFill>
              </a:rPr>
              <a:t>www.omgwiki.org/MBSE/doku.php?id=mbse:ecosystems:iw2020   </a:t>
            </a:r>
          </a:p>
          <a:p>
            <a:pPr lvl="1"/>
            <a:r>
              <a:rPr lang="en-US" sz="1600" dirty="0" smtClean="0"/>
              <a:t>Our IW20 </a:t>
            </a:r>
            <a:r>
              <a:rPr lang="en-US" sz="1600" dirty="0" smtClean="0"/>
              <a:t>sessions include</a:t>
            </a:r>
            <a:r>
              <a:rPr lang="en-US" sz="600" dirty="0" smtClean="0"/>
              <a:t> </a:t>
            </a:r>
            <a:r>
              <a:rPr lang="en-US" sz="1600" dirty="0" smtClean="0"/>
              <a:t>overviews of production ecosystems:</a:t>
            </a:r>
          </a:p>
          <a:p>
            <a:pPr lvl="2"/>
            <a:r>
              <a:rPr lang="en-US" sz="1600" i="1" dirty="0" smtClean="0"/>
              <a:t>MBX Ecosystem first-timers</a:t>
            </a:r>
            <a:r>
              <a:rPr lang="en-US" sz="1600" dirty="0" smtClean="0"/>
              <a:t>: Continental, Raytheon, Toyota</a:t>
            </a:r>
            <a:r>
              <a:rPr lang="en-US" sz="1600" dirty="0"/>
              <a:t>, </a:t>
            </a:r>
            <a:r>
              <a:rPr lang="en-US" sz="1600" dirty="0" smtClean="0"/>
              <a:t>US Navy.</a:t>
            </a:r>
          </a:p>
          <a:p>
            <a:pPr lvl="2"/>
            <a:r>
              <a:rPr lang="en-US" sz="1600" i="1" dirty="0" smtClean="0"/>
              <a:t>Updates from previous organizations</a:t>
            </a:r>
            <a:r>
              <a:rPr lang="en-US" sz="1600" dirty="0" smtClean="0"/>
              <a:t>: Boeing, Ford, JPL</a:t>
            </a:r>
            <a:r>
              <a:rPr lang="en-US" sz="1600" dirty="0"/>
              <a:t>, </a:t>
            </a:r>
            <a:r>
              <a:rPr lang="en-US" sz="1600" dirty="0" smtClean="0"/>
              <a:t>Lockheed.</a:t>
            </a:r>
          </a:p>
          <a:p>
            <a:pPr lvl="1"/>
            <a:r>
              <a:rPr lang="en-US" sz="1600" dirty="0" smtClean="0"/>
              <a:t>Plus digital engineering (DE) keynote, panel discussion, vendor poster session, working group updates, a cautionary tale, recent MBX-related research, ...</a:t>
            </a:r>
            <a:endParaRPr lang="en-US" sz="16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613307"/>
              </p:ext>
            </p:extLst>
          </p:nvPr>
        </p:nvGraphicFramePr>
        <p:xfrm>
          <a:off x="1066801" y="3703320"/>
          <a:ext cx="7467599" cy="1097280"/>
        </p:xfrm>
        <a:graphic>
          <a:graphicData uri="http://schemas.openxmlformats.org/drawingml/2006/table">
            <a:tbl>
              <a:tblPr/>
              <a:tblGrid>
                <a:gridCol w="2057399"/>
                <a:gridCol w="38862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</a:rPr>
                        <a:t>Day/Time</a:t>
                      </a:r>
                      <a:endParaRPr lang="en-US" b="1" dirty="0">
                        <a:effectLst/>
                      </a:endParaRP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Group</a:t>
                      </a: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Location</a:t>
                      </a: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effectLst/>
                        </a:rPr>
                        <a:t>Mon   9:00-17:00</a:t>
                      </a:r>
                      <a:endParaRPr lang="en-US" dirty="0">
                        <a:effectLst/>
                      </a:endParaRP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solidFill>
                            <a:srgbClr val="008800"/>
                          </a:solidFill>
                          <a:effectLst/>
                          <a:hlinkClick r:id="rId2" tooltip="mbse:ecosystems:iw2019"/>
                        </a:rPr>
                        <a:t>MBX Ecosystems &amp; OpenMBEE</a:t>
                      </a:r>
                      <a:endParaRPr lang="en-US" dirty="0">
                        <a:effectLst/>
                      </a:endParaRP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Salon E</a:t>
                      </a: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effectLst/>
                        </a:rPr>
                        <a:t>Tue    8:00-15:00</a:t>
                      </a:r>
                      <a:endParaRPr lang="en-US" dirty="0">
                        <a:effectLst/>
                      </a:endParaRP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 smtClean="0">
                          <a:solidFill>
                            <a:srgbClr val="008800"/>
                          </a:solidFill>
                          <a:effectLst/>
                          <a:hlinkClick r:id="rId2" tooltip="mbse:ecosystems:iw2019"/>
                        </a:rPr>
                        <a:t>MBX Ecosystems &amp; OpenMBEE</a:t>
                      </a:r>
                      <a:endParaRPr lang="en-US" dirty="0">
                        <a:effectLst/>
                      </a:endParaRP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Salon </a:t>
                      </a:r>
                      <a:r>
                        <a:rPr lang="en-US" dirty="0" smtClean="0">
                          <a:effectLst/>
                        </a:rPr>
                        <a:t>E</a:t>
                      </a:r>
                      <a:endParaRPr lang="en-US" dirty="0">
                        <a:effectLst/>
                      </a:endParaRPr>
                    </a:p>
                  </a:txBody>
                  <a:tcPr marL="93526" marR="9352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5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Team Wiki @ INCOSE/OMG Site</a:t>
            </a:r>
            <a:br>
              <a:rPr lang="en-US" dirty="0" smtClean="0"/>
            </a:br>
            <a:r>
              <a:rPr lang="en-US" sz="1600" i="1" dirty="0">
                <a:solidFill>
                  <a:srgbClr val="0070C0"/>
                </a:solidFill>
              </a:rPr>
              <a:t>https://www.omgwiki.org/MBSE/doku.php?id=mbse:ecosystems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" y="1143000"/>
            <a:ext cx="9001301" cy="4953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" y="1736734"/>
            <a:ext cx="1188720" cy="56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NCOSELogo_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2" y="1766813"/>
            <a:ext cx="85344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9240" y="1782740"/>
            <a:ext cx="79133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 We help organizations better define &amp; manage their </a:t>
            </a:r>
            <a:r>
              <a:rPr lang="en-US" b="1" i="1" dirty="0" smtClean="0">
                <a:solidFill>
                  <a:srgbClr val="002060"/>
                </a:solidFill>
              </a:rPr>
              <a:t>MBX ecosystems</a:t>
            </a:r>
            <a:r>
              <a:rPr lang="en-US" i="1" dirty="0" smtClean="0">
                <a:solidFill>
                  <a:srgbClr val="002060"/>
                </a:solidFill>
              </a:rPr>
              <a:t> ...   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954088"/>
          </a:xfrm>
        </p:spPr>
        <p:txBody>
          <a:bodyPr/>
          <a:lstStyle/>
          <a:p>
            <a:r>
              <a:rPr lang="en-US" altLang="en-US" sz="3200" dirty="0" smtClean="0">
                <a:latin typeface="Arial" charset="0"/>
              </a:rPr>
              <a:t>Context: What is an “MBX Ecosystem”?</a:t>
            </a:r>
            <a:br>
              <a:rPr lang="en-US" altLang="en-US" sz="3200" dirty="0" smtClean="0">
                <a:latin typeface="Arial" charset="0"/>
              </a:rPr>
            </a:br>
            <a:r>
              <a:rPr lang="en-US" altLang="en-US" sz="2400" i="1" dirty="0">
                <a:latin typeface="Arial" charset="0"/>
              </a:rPr>
              <a:t>SysML-based </a:t>
            </a:r>
            <a:r>
              <a:rPr lang="en-US" altLang="en-US" sz="2400" i="1" dirty="0" smtClean="0">
                <a:latin typeface="Arial" charset="0"/>
              </a:rPr>
              <a:t>Ecosystems: </a:t>
            </a:r>
            <a:r>
              <a:rPr lang="en-US" altLang="en-US" sz="2400" i="1" dirty="0">
                <a:latin typeface="Arial" charset="0"/>
              </a:rPr>
              <a:t>Example </a:t>
            </a:r>
            <a:r>
              <a:rPr lang="en-US" altLang="en-US" sz="2400" i="1" dirty="0" smtClean="0">
                <a:latin typeface="Arial" charset="0"/>
              </a:rPr>
              <a:t>Early Work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808038" y="1447800"/>
            <a:ext cx="3094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Generic Model Architecture </a:t>
            </a:r>
            <a:br>
              <a:rPr lang="en-US" altLang="en-US" sz="1800" dirty="0"/>
            </a:br>
            <a:r>
              <a:rPr lang="en-US" altLang="en-US" sz="1800" dirty="0"/>
              <a:t>in a SysML-based Ecosystem</a:t>
            </a:r>
            <a:endParaRPr lang="en-US" altLang="en-US" sz="1100" i="1" dirty="0"/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376238" y="2089150"/>
            <a:ext cx="3959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i="1" dirty="0"/>
              <a:t>View: Framework for Models, Design/Analysis, and Traceability</a:t>
            </a:r>
            <a:endParaRPr lang="en-US" altLang="en-US" sz="1800" dirty="0"/>
          </a:p>
        </p:txBody>
      </p:sp>
      <p:sp>
        <p:nvSpPr>
          <p:cNvPr id="10247" name="Rectangle 16"/>
          <p:cNvSpPr>
            <a:spLocks noChangeArrowheads="1"/>
          </p:cNvSpPr>
          <p:nvPr/>
        </p:nvSpPr>
        <p:spPr bwMode="auto">
          <a:xfrm>
            <a:off x="5461000" y="2089150"/>
            <a:ext cx="27892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i="1" dirty="0"/>
              <a:t>View: Software Implementation Architecture</a:t>
            </a:r>
            <a:endParaRPr lang="en-US" altLang="en-US" sz="1100" dirty="0"/>
          </a:p>
        </p:txBody>
      </p:sp>
      <p:pic>
        <p:nvPicPr>
          <p:cNvPr id="10248" name="Picture 4" descr="f18-01-9780123852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343150"/>
            <a:ext cx="4452937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338388"/>
            <a:ext cx="4238625" cy="319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50" name="Rectangle 17"/>
          <p:cNvSpPr>
            <a:spLocks noChangeArrowheads="1"/>
          </p:cNvSpPr>
          <p:nvPr/>
        </p:nvSpPr>
        <p:spPr bwMode="auto">
          <a:xfrm>
            <a:off x="4589463" y="1447800"/>
            <a:ext cx="453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FACT/ERS Environment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(example MBX ecosystem for trade studies)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1404938" y="5149850"/>
            <a:ext cx="1901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i="1" dirty="0">
                <a:solidFill>
                  <a:srgbClr val="0070C0"/>
                </a:solidFill>
              </a:rPr>
              <a:t>Source: [Friedenthal et al. 2012]</a:t>
            </a:r>
            <a:endParaRPr lang="en-US" altLang="en-US" sz="1000" i="1" dirty="0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6070600" y="5562600"/>
            <a:ext cx="15684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i="1" dirty="0">
                <a:solidFill>
                  <a:srgbClr val="0070C0"/>
                </a:solidFill>
              </a:rPr>
              <a:t>Source: [Ender et al. 2014]</a:t>
            </a:r>
            <a:endParaRPr lang="en-US" altLang="en-US" sz="1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960563"/>
            <a:ext cx="9144000" cy="3906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954088"/>
          </a:xfrm>
        </p:spPr>
        <p:txBody>
          <a:bodyPr/>
          <a:lstStyle/>
          <a:p>
            <a:r>
              <a:rPr lang="en-US" altLang="en-US" sz="3200" dirty="0" smtClean="0">
                <a:latin typeface="Arial" charset="0"/>
              </a:rPr>
              <a:t>Context: What is an “MBX Ecosystem”? </a:t>
            </a:r>
            <a:br>
              <a:rPr lang="en-US" altLang="en-US" sz="3200" dirty="0" smtClean="0">
                <a:latin typeface="Arial" charset="0"/>
              </a:rPr>
            </a:br>
            <a:r>
              <a:rPr lang="en-US" altLang="en-US" sz="2400" i="1" dirty="0" smtClean="0">
                <a:latin typeface="Arial" charset="0"/>
              </a:rPr>
              <a:t>Early Example in INCOSE MBSE Initiative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2038"/>
            <a:ext cx="3810000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2341563"/>
            <a:ext cx="5035550" cy="352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1314450" y="1311275"/>
            <a:ext cx="6583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Prototype SysML-based MBX Ecosystem for Excavator Systems</a:t>
            </a:r>
            <a:br>
              <a:rPr lang="en-US" altLang="en-US" sz="1800" dirty="0"/>
            </a:br>
            <a:r>
              <a:rPr lang="en-US" altLang="en-US" sz="1100" i="1" dirty="0"/>
              <a:t>Case study c.2008-2010 in Georgia</a:t>
            </a:r>
            <a:r>
              <a:rPr lang="en-US" altLang="en-US" sz="600" i="1" dirty="0"/>
              <a:t> </a:t>
            </a:r>
            <a:r>
              <a:rPr lang="en-US" altLang="en-US" sz="1100" i="1" dirty="0"/>
              <a:t>Tech project sponsored by Deere and Lockheed Martin </a:t>
            </a:r>
            <a:endParaRPr lang="en-US" altLang="en-US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70C0"/>
                </a:solidFill>
              </a:rPr>
              <a:t>http://www.pslm.gatech.edu/projects/incose-mbse-msi/  </a:t>
            </a:r>
            <a:r>
              <a:rPr lang="en-US" altLang="en-US" sz="1100" i="1" dirty="0"/>
              <a:t>including presentations at IW09 and IW10</a:t>
            </a:r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204788" y="2089150"/>
            <a:ext cx="35528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i="1" dirty="0"/>
              <a:t>View1: Tool Categories (with coarse-grain connections)</a:t>
            </a:r>
            <a:endParaRPr lang="en-US" altLang="en-US" sz="1800" dirty="0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4088299" y="2089150"/>
            <a:ext cx="4896469" cy="2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i="1" dirty="0"/>
              <a:t>View2: Model </a:t>
            </a:r>
            <a:r>
              <a:rPr lang="en-US" altLang="en-US" sz="1100" i="1" dirty="0" smtClean="0"/>
              <a:t>Architecture - Patterns </a:t>
            </a:r>
            <a:r>
              <a:rPr lang="en-US" altLang="en-US" sz="1100" i="1" dirty="0"/>
              <a:t>&amp; Tools (with medium-grain connections)</a:t>
            </a:r>
            <a:endParaRPr lang="en-US" alt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Context: What is an “MBX Ecosystem”? </a:t>
            </a:r>
            <a:r>
              <a:rPr lang="en-US" altLang="en-US" dirty="0" smtClean="0">
                <a:latin typeface="Arial" charset="0"/>
              </a:rPr>
              <a:t/>
            </a:r>
            <a:br>
              <a:rPr lang="en-US" altLang="en-US" dirty="0" smtClean="0">
                <a:latin typeface="Arial" charset="0"/>
              </a:rPr>
            </a:br>
            <a:r>
              <a:rPr lang="en-US" altLang="en-US" sz="2000" dirty="0" smtClean="0">
                <a:latin typeface="Arial" charset="0"/>
              </a:rPr>
              <a:t>Generic Example - OMG SysML</a:t>
            </a:r>
            <a:r>
              <a:rPr lang="en-US" altLang="en-US" sz="1200" dirty="0" smtClean="0">
                <a:latin typeface="Arial" charset="0"/>
              </a:rPr>
              <a:t> </a:t>
            </a:r>
            <a:r>
              <a:rPr lang="en-US" altLang="en-US" sz="2000" dirty="0" smtClean="0">
                <a:latin typeface="Arial" charset="0"/>
              </a:rPr>
              <a:t>v2 RFP (</a:t>
            </a:r>
            <a:r>
              <a:rPr lang="en-US" altLang="en-US" sz="2000" i="1" dirty="0" smtClean="0">
                <a:latin typeface="Arial" charset="0"/>
              </a:rPr>
              <a:t>SysML model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smtClean="0">
                <a:latin typeface="Arial" charset="0"/>
              </a:rPr>
              <a:t>excerpt</a:t>
            </a:r>
            <a:r>
              <a:rPr lang="en-US" altLang="en-US" sz="2000" dirty="0" smtClean="0">
                <a:latin typeface="Arial" charset="0"/>
              </a:rPr>
              <a:t>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System Modeling Environment-Logical Archite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2" y="988971"/>
            <a:ext cx="8382000" cy="6021429"/>
          </a:xfrm>
          <a:prstGeom prst="rect">
            <a:avLst/>
          </a:prstGeom>
          <a:noFill/>
          <a:ln w="6348" cmpd="sng">
            <a:solidFill>
              <a:sysClr val="windowText" lastClr="000000"/>
            </a:solidFill>
            <a:prstDash val="solid"/>
          </a:ln>
        </p:spPr>
      </p:pic>
      <p:sp>
        <p:nvSpPr>
          <p:cNvPr id="6" name="Rectangle 5"/>
          <p:cNvSpPr/>
          <p:nvPr/>
        </p:nvSpPr>
        <p:spPr>
          <a:xfrm>
            <a:off x="4621835" y="6408346"/>
            <a:ext cx="6527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i="1" dirty="0"/>
              <a:t>Jul 2017 draft</a:t>
            </a:r>
            <a:endParaRPr lang="en-US" sz="600" dirty="0"/>
          </a:p>
        </p:txBody>
      </p:sp>
      <p:sp>
        <p:nvSpPr>
          <p:cNvPr id="7" name="Rectangle 6"/>
          <p:cNvSpPr/>
          <p:nvPr/>
        </p:nvSpPr>
        <p:spPr>
          <a:xfrm rot="375469">
            <a:off x="3300022" y="5230617"/>
            <a:ext cx="3150221" cy="11695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 b="1" i="1" dirty="0" smtClean="0">
                <a:solidFill>
                  <a:srgbClr val="FF0000"/>
                </a:solidFill>
              </a:rPr>
              <a:t>Trend - </a:t>
            </a:r>
            <a:r>
              <a:rPr lang="en-US" sz="1400" b="1" i="1" dirty="0" smtClean="0">
                <a:solidFill>
                  <a:srgbClr val="FF0000"/>
                </a:solidFill>
              </a:rPr>
              <a:t>Alpo Approach: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Using SysML models to “engineer”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your MBX </a:t>
            </a:r>
            <a:r>
              <a:rPr lang="en-US" sz="1400" i="1" dirty="0">
                <a:solidFill>
                  <a:srgbClr val="FF0000"/>
                </a:solidFill>
              </a:rPr>
              <a:t>ecosystems! (slide #</a:t>
            </a:r>
            <a:r>
              <a:rPr lang="en-US" sz="1400" i="1" dirty="0" smtClean="0">
                <a:solidFill>
                  <a:srgbClr val="FF0000"/>
                </a:solidFill>
              </a:rPr>
              <a:t>13 ...) </a:t>
            </a:r>
            <a:endParaRPr lang="en-US" sz="1400" i="1" dirty="0">
              <a:solidFill>
                <a:srgbClr val="FF0000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Includes model-based operations, 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executable tool chains, ...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5943600" y="914400"/>
            <a:ext cx="3200400" cy="5946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954088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Context: What is an “MBX Ecosystem”?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(cont.)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altLang="en-US" sz="2400" i="1" dirty="0" smtClean="0">
              <a:latin typeface="Arial" charset="0"/>
            </a:endParaRP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2547938" y="6618288"/>
            <a:ext cx="37417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i="1" dirty="0">
                <a:solidFill>
                  <a:srgbClr val="0070C0"/>
                </a:solidFill>
              </a:rPr>
              <a:t>Source: SysML 101 short course [www.pslm.gatech.edu/courses]</a:t>
            </a:r>
            <a:endParaRPr lang="en-US" altLang="en-US" sz="1000" i="1" dirty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04850"/>
            <a:ext cx="7820025" cy="586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5943600" y="914400"/>
            <a:ext cx="3200400" cy="5946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954088"/>
          </a:xfrm>
        </p:spPr>
        <p:txBody>
          <a:bodyPr/>
          <a:lstStyle/>
          <a:p>
            <a:r>
              <a:rPr lang="en-US" altLang="en-US" sz="3200" dirty="0" smtClean="0">
                <a:latin typeface="Arial" charset="0"/>
              </a:rPr>
              <a:t>Context: What is an “MBX Ecosystem”?</a:t>
            </a:r>
            <a:r>
              <a:rPr lang="en-US" altLang="en-US" sz="2400" i="1" dirty="0" smtClean="0">
                <a:latin typeface="Arial" charset="0"/>
              </a:rPr>
              <a:t> </a:t>
            </a:r>
            <a:r>
              <a:rPr lang="en-US" altLang="en-US" sz="2000" i="1" dirty="0" smtClean="0">
                <a:latin typeface="Arial" charset="0"/>
              </a:rPr>
              <a:t>(cont.)</a:t>
            </a:r>
            <a:r>
              <a:rPr lang="en-US" altLang="en-US" dirty="0" smtClean="0">
                <a:latin typeface="Arial" charset="0"/>
              </a:rPr>
              <a:t/>
            </a:r>
            <a:br>
              <a:rPr lang="en-US" altLang="en-US" dirty="0" smtClean="0">
                <a:latin typeface="Arial" charset="0"/>
              </a:rPr>
            </a:br>
            <a:endParaRPr lang="en-US" altLang="en-US" sz="2400" i="1" dirty="0" smtClean="0">
              <a:latin typeface="Arial" charset="0"/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2547938" y="6618288"/>
            <a:ext cx="37417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" tIns="27432" rIns="27432" bIns="2743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i="1" dirty="0">
                <a:solidFill>
                  <a:srgbClr val="0070C0"/>
                </a:solidFill>
              </a:rPr>
              <a:t>Source: SysML 101 short course [www.pslm.gatech.edu/courses]</a:t>
            </a:r>
            <a:endParaRPr lang="en-US" altLang="en-US" sz="1000" i="1" dirty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28663"/>
            <a:ext cx="7820025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54088"/>
          </a:xfrm>
        </p:spPr>
        <p:txBody>
          <a:bodyPr/>
          <a:lstStyle/>
          <a:p>
            <a:r>
              <a:rPr lang="en-US" altLang="en-US" sz="2800" spc="-30" dirty="0" smtClean="0">
                <a:latin typeface="Arial" charset="0"/>
              </a:rPr>
              <a:t>OpenMBEE: An</a:t>
            </a:r>
            <a:r>
              <a:rPr lang="en-US" altLang="en-US" sz="1800" spc="-30" dirty="0" smtClean="0">
                <a:latin typeface="Arial" charset="0"/>
              </a:rPr>
              <a:t> </a:t>
            </a:r>
            <a:r>
              <a:rPr lang="en-US" altLang="en-US" sz="2800" spc="-30" dirty="0" smtClean="0">
                <a:latin typeface="Arial" charset="0"/>
              </a:rPr>
              <a:t>Open</a:t>
            </a:r>
            <a:r>
              <a:rPr lang="en-US" altLang="en-US" sz="1800" spc="-30" dirty="0" smtClean="0">
                <a:latin typeface="Arial" charset="0"/>
              </a:rPr>
              <a:t> </a:t>
            </a:r>
            <a:r>
              <a:rPr lang="en-US" altLang="en-US" sz="2800" spc="-30" dirty="0" smtClean="0">
                <a:latin typeface="Arial" charset="0"/>
              </a:rPr>
              <a:t>Framework</a:t>
            </a:r>
            <a:r>
              <a:rPr lang="en-US" altLang="en-US" sz="1800" spc="-30" dirty="0" smtClean="0">
                <a:latin typeface="Arial" charset="0"/>
              </a:rPr>
              <a:t> </a:t>
            </a:r>
            <a:r>
              <a:rPr lang="en-US" altLang="en-US" sz="2800" spc="-30" dirty="0">
                <a:latin typeface="Arial" charset="0"/>
              </a:rPr>
              <a:t>for</a:t>
            </a:r>
            <a:r>
              <a:rPr lang="en-US" altLang="en-US" sz="2400" spc="-30" dirty="0">
                <a:latin typeface="Arial" charset="0"/>
              </a:rPr>
              <a:t> </a:t>
            </a:r>
            <a:r>
              <a:rPr lang="en-US" altLang="en-US" sz="2800" spc="-30" dirty="0" smtClean="0">
                <a:latin typeface="Arial" charset="0"/>
              </a:rPr>
              <a:t>MBX</a:t>
            </a:r>
            <a:r>
              <a:rPr lang="en-US" altLang="en-US" sz="1800" spc="-30" dirty="0" smtClean="0">
                <a:latin typeface="Arial" charset="0"/>
              </a:rPr>
              <a:t> </a:t>
            </a:r>
            <a:r>
              <a:rPr lang="en-US" altLang="en-US" sz="2800" spc="-30" dirty="0" smtClean="0">
                <a:latin typeface="Arial" charset="0"/>
              </a:rPr>
              <a:t>Ecosystems</a:t>
            </a:r>
            <a:r>
              <a:rPr lang="en-US" altLang="en-US" sz="3600" dirty="0">
                <a:latin typeface="Arial" charset="0"/>
              </a:rPr>
              <a:t/>
            </a:r>
            <a:br>
              <a:rPr lang="en-US" altLang="en-US" sz="3600" dirty="0">
                <a:latin typeface="Arial" charset="0"/>
              </a:rPr>
            </a:br>
            <a:r>
              <a:rPr lang="en-US" altLang="en-US" sz="2400" i="1" dirty="0" smtClean="0">
                <a:solidFill>
                  <a:srgbClr val="0070C0"/>
                </a:solidFill>
                <a:latin typeface="Arial" charset="0"/>
              </a:rPr>
              <a:t>www.openmbee.org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4492" y="1077039"/>
            <a:ext cx="7450822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i="1" dirty="0" smtClean="0">
                <a:latin typeface="Arial" charset="0"/>
              </a:rPr>
              <a:t>Simplified View: </a:t>
            </a:r>
          </a:p>
          <a:p>
            <a:pPr marL="230188" indent="-230188"/>
            <a:r>
              <a:rPr lang="en-US" altLang="en-US" sz="2400" dirty="0" smtClean="0">
                <a:latin typeface="Arial" charset="0"/>
              </a:rPr>
              <a:t>A practical combination of commercial tools and </a:t>
            </a:r>
            <a:br>
              <a:rPr lang="en-US" altLang="en-US" sz="2400" dirty="0" smtClean="0">
                <a:latin typeface="Arial" charset="0"/>
              </a:rPr>
            </a:br>
            <a:r>
              <a:rPr lang="en-US" altLang="en-US" sz="2400" dirty="0" smtClean="0">
                <a:latin typeface="Arial" charset="0"/>
              </a:rPr>
              <a:t>open-source tools within an extensible framework</a:t>
            </a:r>
          </a:p>
          <a:p>
            <a:pPr marL="230188" indent="-230188"/>
            <a:r>
              <a:rPr lang="en-US" altLang="en-US" sz="2400" spc="-30" dirty="0" smtClean="0">
                <a:latin typeface="Arial" charset="0"/>
              </a:rPr>
              <a:t>Includes “model-based wiki”-like capabilities</a:t>
            </a:r>
          </a:p>
          <a:p>
            <a:pPr marL="630238" lvl="1" indent="-230188"/>
            <a:r>
              <a:rPr lang="en-US" altLang="en-US" sz="2000" spc="-30" dirty="0" smtClean="0">
                <a:latin typeface="Arial" charset="0"/>
              </a:rPr>
              <a:t>Exposes rich underlying SysML models as web pages</a:t>
            </a:r>
          </a:p>
          <a:p>
            <a:pPr marL="630238" lvl="1" indent="-230188"/>
            <a:r>
              <a:rPr lang="en-US" altLang="en-US" sz="2000" spc="-30" dirty="0" smtClean="0">
                <a:latin typeface="Arial" charset="0"/>
              </a:rPr>
              <a:t>Engages project members who do not know SysML</a:t>
            </a:r>
          </a:p>
          <a:p>
            <a:pPr marL="630238" lvl="1" indent="-230188"/>
            <a:endParaRPr lang="en-US" altLang="en-US" sz="2000" spc="-30" dirty="0" smtClean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37524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185192"/>
            <a:ext cx="2720804" cy="20296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599" t="19865" r="25341" b="6561"/>
          <a:stretch/>
        </p:blipFill>
        <p:spPr>
          <a:xfrm>
            <a:off x="4997991" y="3750578"/>
            <a:ext cx="4120144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914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Arial" charset="0"/>
              </a:rPr>
              <a:t>Ecosystems/OpenMBEE </a:t>
            </a:r>
            <a:r>
              <a:rPr lang="en-US" altLang="en-US" sz="3600" dirty="0">
                <a:latin typeface="Arial" charset="0"/>
              </a:rPr>
              <a:t>Community Info</a:t>
            </a:r>
            <a:br>
              <a:rPr lang="en-US" altLang="en-US" sz="3600" dirty="0">
                <a:latin typeface="Arial" charset="0"/>
              </a:rPr>
            </a:br>
            <a:r>
              <a:rPr lang="en-US" altLang="en-US" sz="2400" i="1" dirty="0" smtClean="0">
                <a:solidFill>
                  <a:srgbClr val="0070C0"/>
                </a:solidFill>
                <a:latin typeface="Arial" charset="0"/>
              </a:rPr>
              <a:t>www.openmbee.org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341FB-67AD-44E5-8522-DF74FAE111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7655" y="1211263"/>
            <a:ext cx="8534400" cy="4876800"/>
          </a:xfrm>
        </p:spPr>
        <p:txBody>
          <a:bodyPr/>
          <a:lstStyle/>
          <a:p>
            <a:pPr marL="230188" indent="-230188"/>
            <a:r>
              <a:rPr lang="en-US" altLang="en-US" sz="2400" dirty="0" smtClean="0">
                <a:latin typeface="Arial" charset="0"/>
              </a:rPr>
              <a:t>~360 participants in email list / google group </a:t>
            </a:r>
          </a:p>
          <a:p>
            <a:pPr marL="230188" indent="-230188"/>
            <a:r>
              <a:rPr lang="en-US" altLang="en-US" sz="2400" dirty="0" smtClean="0">
                <a:latin typeface="Arial" charset="0"/>
              </a:rPr>
              <a:t>~35 participants in biweekly webcons (started ~Feb 2017)</a:t>
            </a:r>
          </a:p>
          <a:p>
            <a:pPr marL="230188" indent="-230188"/>
            <a:r>
              <a:rPr lang="en-US" altLang="en-US" sz="2400" dirty="0" smtClean="0">
                <a:latin typeface="Arial" charset="0"/>
              </a:rPr>
              <a:t>~45 participants in biweekly developer webcons</a:t>
            </a:r>
          </a:p>
          <a:p>
            <a:pPr marL="230188" indent="-230188"/>
            <a:r>
              <a:rPr lang="en-US" altLang="en-US" sz="2400" spc="-30" dirty="0">
                <a:latin typeface="Arial" charset="0"/>
              </a:rPr>
              <a:t>Formalized as a Challenge Team within</a:t>
            </a:r>
            <a:br>
              <a:rPr lang="en-US" altLang="en-US" sz="2400" spc="-30" dirty="0">
                <a:latin typeface="Arial" charset="0"/>
              </a:rPr>
            </a:br>
            <a:r>
              <a:rPr lang="en-US" altLang="en-US" sz="2400" spc="-30" dirty="0">
                <a:latin typeface="Arial" charset="0"/>
              </a:rPr>
              <a:t>the INCOSE </a:t>
            </a:r>
            <a:r>
              <a:rPr lang="en-US" altLang="en-US" sz="2400" spc="-30" dirty="0" smtClean="0">
                <a:latin typeface="Arial" charset="0"/>
              </a:rPr>
              <a:t>MBSE </a:t>
            </a:r>
            <a:r>
              <a:rPr lang="en-US" altLang="en-US" sz="2400" spc="-30" dirty="0">
                <a:latin typeface="Arial" charset="0"/>
              </a:rPr>
              <a:t>Initiative (Jan 2019)</a:t>
            </a:r>
          </a:p>
          <a:p>
            <a:pPr marL="230188" indent="-230188"/>
            <a:r>
              <a:rPr lang="en-US" altLang="en-US" sz="2400" dirty="0" smtClean="0">
                <a:latin typeface="Arial" charset="0"/>
              </a:rPr>
              <a:t>Semi-public</a:t>
            </a:r>
            <a:r>
              <a:rPr lang="en-US" altLang="en-US" sz="12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OpenMBEE </a:t>
            </a:r>
            <a:r>
              <a:rPr lang="en-US" altLang="en-US" sz="2400" dirty="0" smtClean="0">
                <a:latin typeface="Arial" charset="0"/>
              </a:rPr>
              <a:t>instance:</a:t>
            </a:r>
            <a:endParaRPr lang="en-US" altLang="en-US" sz="2400" dirty="0">
              <a:latin typeface="Arial" charset="0"/>
            </a:endParaRPr>
          </a:p>
          <a:p>
            <a:pPr marL="630238" lvl="1" indent="-230188"/>
            <a:r>
              <a:rPr lang="en-US" altLang="en-US" i="1" dirty="0">
                <a:solidFill>
                  <a:srgbClr val="0070C0"/>
                </a:solidFill>
                <a:latin typeface="Arial" charset="0"/>
              </a:rPr>
              <a:t>https://</a:t>
            </a:r>
            <a:r>
              <a:rPr lang="en-US" altLang="en-US" i="1" dirty="0" smtClean="0">
                <a:solidFill>
                  <a:srgbClr val="0070C0"/>
                </a:solidFill>
                <a:latin typeface="Arial" charset="0"/>
              </a:rPr>
              <a:t>mms.openmbee.org</a:t>
            </a:r>
            <a:r>
              <a:rPr lang="en-US" altLang="en-US" i="1" dirty="0">
                <a:solidFill>
                  <a:srgbClr val="0070C0"/>
                </a:solidFill>
                <a:latin typeface="Arial" charset="0"/>
              </a:rPr>
              <a:t> </a:t>
            </a:r>
            <a:endParaRPr lang="en-US" altLang="en-US" i="1" dirty="0" smtClean="0">
              <a:solidFill>
                <a:srgbClr val="0070C0"/>
              </a:solidFill>
              <a:latin typeface="Arial" charset="0"/>
            </a:endParaRPr>
          </a:p>
          <a:p>
            <a:pPr marL="630238" lvl="1" indent="-230188"/>
            <a:r>
              <a:rPr lang="en-US" altLang="en-US" i="1" dirty="0">
                <a:solidFill>
                  <a:srgbClr val="0070C0"/>
                </a:solidFill>
                <a:latin typeface="Arial" charset="0"/>
              </a:rPr>
              <a:t>https://</a:t>
            </a:r>
            <a:r>
              <a:rPr lang="en-US" altLang="en-US" i="1" dirty="0" smtClean="0">
                <a:solidFill>
                  <a:srgbClr val="0070C0"/>
                </a:solidFill>
                <a:latin typeface="Arial" charset="0"/>
              </a:rPr>
              <a:t>twc.openmbee.org:8443/webapp</a:t>
            </a:r>
            <a:r>
              <a:rPr lang="en-US" altLang="en-US" i="1" dirty="0" smtClean="0">
                <a:latin typeface="Arial" charset="0"/>
              </a:rPr>
              <a:t>  </a:t>
            </a:r>
            <a:endParaRPr lang="en-US" altLang="en-US" i="1" dirty="0">
              <a:latin typeface="Arial" charset="0"/>
            </a:endParaRPr>
          </a:p>
          <a:p>
            <a:pPr marL="630238" lvl="1" indent="-230188"/>
            <a:r>
              <a:rPr lang="en-US" altLang="en-US" spc="-30" dirty="0" smtClean="0">
                <a:latin typeface="Arial" charset="0"/>
              </a:rPr>
              <a:t>Used </a:t>
            </a:r>
            <a:r>
              <a:rPr lang="en-US" altLang="en-US" spc="-30" dirty="0" smtClean="0">
                <a:latin typeface="Arial" charset="0"/>
              </a:rPr>
              <a:t>for collaboration on work by OMG / INCOSE / etc. </a:t>
            </a:r>
            <a:r>
              <a:rPr lang="en-US" altLang="en-US" spc="-30" dirty="0">
                <a:latin typeface="Arial" charset="0"/>
              </a:rPr>
              <a:t/>
            </a:r>
            <a:br>
              <a:rPr lang="en-US" altLang="en-US" spc="-30" dirty="0">
                <a:latin typeface="Arial" charset="0"/>
              </a:rPr>
            </a:br>
            <a:r>
              <a:rPr lang="en-US" altLang="en-US" spc="-30" dirty="0" smtClean="0">
                <a:latin typeface="Arial" charset="0"/>
              </a:rPr>
              <a:t>(pre-competitive topics &amp; resources</a:t>
            </a:r>
            <a:r>
              <a:rPr lang="en-US" altLang="en-US" spc="-30" dirty="0" smtClean="0">
                <a:latin typeface="Arial" charset="0"/>
              </a:rPr>
              <a:t>)</a:t>
            </a:r>
          </a:p>
          <a:p>
            <a:pPr marL="630238" lvl="1" indent="-230188"/>
            <a:r>
              <a:rPr lang="en-US" altLang="en-US" i="1" dirty="0">
                <a:latin typeface="Arial" charset="0"/>
              </a:rPr>
              <a:t>Thanks to No Magic / Dassault for hosting &amp; </a:t>
            </a:r>
            <a:r>
              <a:rPr lang="en-US" altLang="en-US" i="1" dirty="0" smtClean="0">
                <a:latin typeface="Arial" charset="0"/>
              </a:rPr>
              <a:t>support!</a:t>
            </a:r>
            <a:endParaRPr lang="en-US" altLang="en-US" spc="-3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65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RC-blue">
  <a:themeElements>
    <a:clrScheme name="1_MARC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RC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RC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C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C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C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C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C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C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C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C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C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C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C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RC-blue">
  <a:themeElements>
    <a:clrScheme name="2_MARC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ARC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ARC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RC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RC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RC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RC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RC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RC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RC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RC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RC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RC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RC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788</Words>
  <Application>Microsoft Office PowerPoint</Application>
  <PresentationFormat>On-screen Show (4:3)</PresentationFormat>
  <Paragraphs>155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2_Default Design</vt:lpstr>
      <vt:lpstr>1_MARC-blue</vt:lpstr>
      <vt:lpstr>2_MARC-blue</vt:lpstr>
      <vt:lpstr> INCOSE MBSE Initiative - Challenge Team Wiki https://www.omgwiki.org/MBSE/doku.php?id=mbse:ecosystems    MBX Ecosystems Challenge Team </vt:lpstr>
      <vt:lpstr>Challenge Team Wiki @ INCOSE/OMG Site https://www.omgwiki.org/MBSE/doku.php?id=mbse:ecosystems</vt:lpstr>
      <vt:lpstr>Context: What is an “MBX Ecosystem”? SysML-based Ecosystems: Example Early Work</vt:lpstr>
      <vt:lpstr>Context: What is an “MBX Ecosystem”?  Early Example in INCOSE MBSE Initiative</vt:lpstr>
      <vt:lpstr>Context: What is an “MBX Ecosystem”?  Generic Example - OMG SysML v2 RFP (SysML model excerpt)</vt:lpstr>
      <vt:lpstr>Context: What is an “MBX Ecosystem”? (cont.) </vt:lpstr>
      <vt:lpstr>Context: What is an “MBX Ecosystem”? (cont.) </vt:lpstr>
      <vt:lpstr>OpenMBEE: An Open Framework for MBX Ecosystems www.openmbee.org</vt:lpstr>
      <vt:lpstr>Ecosystems/OpenMBEE Community Info www.openmbee.org </vt:lpstr>
      <vt:lpstr>OpenMBEE Users: Deployments as of Jan 2019 (as updated live w/ participants in IW19 workshop - Jan 28, 2019)</vt:lpstr>
      <vt:lpstr>Others Interested to Tryout/Use OpenMBEE ... (as updated live w/ participants in IW19 workshop - Jan 28, 2019)</vt:lpstr>
      <vt:lpstr>Organizations Providing Commercial Support for OpenMBEE (as updated live w/ participants in IW19 workshop - Jan 28, 2019)</vt:lpstr>
      <vt:lpstr>Context: What is an “MBX Ecosystem”? Example Production Ecosystem @ JPL Using OpenMBEE</vt:lpstr>
      <vt:lpstr>Join us at IW20!  Mon-Tue Jan 28-29, 2020</vt:lpstr>
    </vt:vector>
  </TitlesOfParts>
  <Company>INCOSE MBSE Initiative - MSI Challenge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MBX Ecosystems Challenge Team Status Brief</dc:title>
  <dc:subject>Team Update @ IW14 MBSE Workshop</dc:subject>
  <dc:creator>Russell Peak</dc:creator>
  <cp:keywords/>
  <dc:description>INCOSE International Workshop_x000d_
Jan 2014 - Torrance CA - USA_x000d_
http://www.omgwiki.org/MBSE/doku.php?id=mbse:modsim</dc:description>
  <cp:lastModifiedBy>Russell Peak</cp:lastModifiedBy>
  <cp:revision>486</cp:revision>
  <cp:lastPrinted>2009-04-22T19:24:48Z</cp:lastPrinted>
  <dcterms:created xsi:type="dcterms:W3CDTF">2008-02-28T21:57:35Z</dcterms:created>
  <dcterms:modified xsi:type="dcterms:W3CDTF">2020-01-26T19:46:55Z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